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DFF"/>
    <a:srgbClr val="157FFF"/>
    <a:srgbClr val="F7E289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670" y="4192525"/>
            <a:ext cx="8093365" cy="1374345"/>
          </a:xfrm>
          <a:effectLst>
            <a:outerShdw blurRad="50800" dist="25400" dir="2700000" algn="tl" rotWithShape="0">
              <a:prstClr val="black">
                <a:alpha val="61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5566870"/>
            <a:ext cx="6400800" cy="458115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443835"/>
            <a:ext cx="824607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2054654"/>
            <a:ext cx="8246070" cy="442844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540" y="527605"/>
            <a:ext cx="609996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2475"/>
            <a:ext cx="838230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073696"/>
            <a:ext cx="4275740" cy="620719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684517"/>
            <a:ext cx="4275740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704" y="2073696"/>
            <a:ext cx="4123035" cy="620719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704" y="2684517"/>
            <a:ext cx="4123035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60" y="680310"/>
            <a:ext cx="3512215" cy="488656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Разработка дидактических материалов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по теме: «Платежи»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для учащихся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2-4 класса.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3310" y="5566871"/>
            <a:ext cx="5650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Лукьянова Наталья Владимировна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Янкович Елена Владимировна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ГБОУ «Школа №2097»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Цели: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Ученики в процессе занятия : </a:t>
            </a:r>
          </a:p>
          <a:p>
            <a:r>
              <a:rPr lang="ru-RU" dirty="0" smtClean="0"/>
              <a:t>Должны узнать понятие «платёж» и его синонимы – плата, уплата, оплата, расчет.</a:t>
            </a:r>
          </a:p>
          <a:p>
            <a:r>
              <a:rPr lang="ru-RU" dirty="0" smtClean="0"/>
              <a:t>Различать термины «должен платить» и «могу платить» с введением термина «обязательный платёж».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55" y="222195"/>
            <a:ext cx="427574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Введение понятия «платёж» и его синонимов.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81" y="1901950"/>
            <a:ext cx="7787954" cy="4602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1" y="1901950"/>
            <a:ext cx="7787953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Упражнение «Сортировка»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291722"/>
              </p:ext>
            </p:extLst>
          </p:nvPr>
        </p:nvGraphicFramePr>
        <p:xfrm>
          <a:off x="296260" y="1677140"/>
          <a:ext cx="4313555" cy="4581150"/>
        </p:xfrm>
        <a:graphic>
          <a:graphicData uri="http://schemas.openxmlformats.org/drawingml/2006/table">
            <a:tbl>
              <a:tblPr firstRow="1" firstCol="1" bandRow="1"/>
              <a:tblGrid>
                <a:gridCol w="1076960">
                  <a:extLst>
                    <a:ext uri="{9D8B030D-6E8A-4147-A177-3AD203B41FA5}">
                      <a16:colId xmlns:a16="http://schemas.microsoft.com/office/drawing/2014/main" val="385835110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310508481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066168683"/>
                    </a:ext>
                  </a:extLst>
                </a:gridCol>
                <a:gridCol w="1169670">
                  <a:extLst>
                    <a:ext uri="{9D8B030D-6E8A-4147-A177-3AD203B41FA5}">
                      <a16:colId xmlns:a16="http://schemas.microsoft.com/office/drawing/2014/main" val="2851565177"/>
                    </a:ext>
                  </a:extLst>
                </a:gridCol>
              </a:tblGrid>
              <a:tr h="12494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Наличный расчет (платеж)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Безналичный расчет (платеж)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228454"/>
                  </a:ext>
                </a:extLst>
              </a:tr>
              <a:tr h="187410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99529"/>
                  </a:ext>
                </a:extLst>
              </a:tr>
              <a:tr h="1457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950760"/>
                  </a:ext>
                </a:extLst>
              </a:tr>
            </a:tbl>
          </a:graphicData>
        </a:graphic>
      </p:graphicFrame>
      <p:pic>
        <p:nvPicPr>
          <p:cNvPr id="1026" name="Picture 2" descr="http://sbankom.ru/wp-content/uploads/2017/04/2017-04-24_152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1677140"/>
            <a:ext cx="1985165" cy="12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nterfax.ru/ftproot/textphotos/2015/04/16/rub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70" y="1677140"/>
            <a:ext cx="1870275" cy="12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bankom.ru/wp-content/uploads/2017/04/2017-04-24_152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96" y="3123590"/>
            <a:ext cx="1985165" cy="12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interfax.ru/ftproot/textphotos/2015/04/16/rub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1" y="3123590"/>
            <a:ext cx="1870275" cy="12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ew-retail.ru/upload/iblock/03f/03f88f4bdaafaa7945f5000f4efdc8e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05" y="3317379"/>
            <a:ext cx="1943770" cy="148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new-retail.ru/upload/iblock/03f/03f88f4bdaafaa7945f5000f4efdc8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2" y="4957620"/>
            <a:ext cx="804189" cy="90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00.yaplakal.com/pics/pics_original/2/6/5/48915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69" y="3280108"/>
            <a:ext cx="1870275" cy="15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00.yaplakal.com/pics/pics_original/2/6/5/489156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91" y="4968200"/>
            <a:ext cx="825958" cy="89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skype-call.ru/photos/58fedea70156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skype-call.ru/photos/58fedea70156f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://skype-call.ru/photos/58fedea70156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4650" y="4957620"/>
            <a:ext cx="1937925" cy="13706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10" y="4968200"/>
            <a:ext cx="821950" cy="895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169" y="4957620"/>
            <a:ext cx="1870275" cy="13706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6192" y="4956586"/>
            <a:ext cx="932769" cy="907199"/>
          </a:xfrm>
          <a:prstGeom prst="rect">
            <a:avLst/>
          </a:prstGeom>
        </p:spPr>
      </p:pic>
      <p:sp>
        <p:nvSpPr>
          <p:cNvPr id="15" name="Двойная стрелка влево/вправо 14"/>
          <p:cNvSpPr/>
          <p:nvPr/>
        </p:nvSpPr>
        <p:spPr>
          <a:xfrm>
            <a:off x="1414861" y="2506235"/>
            <a:ext cx="2137870" cy="30541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1038" y="6482580"/>
            <a:ext cx="2164268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55" y="222194"/>
            <a:ext cx="4275740" cy="137434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Задание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«должен» и «могу».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18642"/>
              </p:ext>
            </p:extLst>
          </p:nvPr>
        </p:nvGraphicFramePr>
        <p:xfrm>
          <a:off x="302761" y="1749245"/>
          <a:ext cx="3963828" cy="4581151"/>
        </p:xfrm>
        <a:graphic>
          <a:graphicData uri="http://schemas.openxmlformats.org/drawingml/2006/table">
            <a:tbl>
              <a:tblPr firstRow="1" firstCol="1" bandRow="1"/>
              <a:tblGrid>
                <a:gridCol w="989049">
                  <a:extLst>
                    <a:ext uri="{9D8B030D-6E8A-4147-A177-3AD203B41FA5}">
                      <a16:colId xmlns:a16="http://schemas.microsoft.com/office/drawing/2014/main" val="455229185"/>
                    </a:ext>
                  </a:extLst>
                </a:gridCol>
                <a:gridCol w="991593">
                  <a:extLst>
                    <a:ext uri="{9D8B030D-6E8A-4147-A177-3AD203B41FA5}">
                      <a16:colId xmlns:a16="http://schemas.microsoft.com/office/drawing/2014/main" val="2753434416"/>
                    </a:ext>
                  </a:extLst>
                </a:gridCol>
                <a:gridCol w="991593">
                  <a:extLst>
                    <a:ext uri="{9D8B030D-6E8A-4147-A177-3AD203B41FA5}">
                      <a16:colId xmlns:a16="http://schemas.microsoft.com/office/drawing/2014/main" val="4003721195"/>
                    </a:ext>
                  </a:extLst>
                </a:gridCol>
                <a:gridCol w="991593">
                  <a:extLst>
                    <a:ext uri="{9D8B030D-6E8A-4147-A177-3AD203B41FA5}">
                      <a16:colId xmlns:a16="http://schemas.microsoft.com/office/drawing/2014/main" val="2238718243"/>
                    </a:ext>
                  </a:extLst>
                </a:gridCol>
              </a:tblGrid>
              <a:tr h="161676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Должен платить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Могу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платить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613431"/>
                  </a:ext>
                </a:extLst>
              </a:tr>
              <a:tr h="1482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153936"/>
                  </a:ext>
                </a:extLst>
              </a:tr>
              <a:tr h="14821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219915"/>
                  </a:ext>
                </a:extLst>
              </a:tr>
            </a:tbl>
          </a:graphicData>
        </a:graphic>
      </p:graphicFrame>
      <p:pic>
        <p:nvPicPr>
          <p:cNvPr id="1067" name="Рисунок 10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295" y="1749245"/>
            <a:ext cx="4724705" cy="45954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8" name="Рисунок 147" descr="http://img.youtube.com/vi/jULqSezboE4/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3" y="3429000"/>
            <a:ext cx="909727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Рисунок 148" descr="http://ds88.edusev.ru/uploads/1000/776/section/35188/Deti_i_vzroslye.jpg?146162891806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52" y="3442970"/>
            <a:ext cx="942578" cy="95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Рисунок 14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75" y="3429000"/>
            <a:ext cx="829310" cy="883920"/>
          </a:xfrm>
          <a:prstGeom prst="rect">
            <a:avLst/>
          </a:prstGeom>
          <a:noFill/>
        </p:spPr>
      </p:pic>
      <p:pic>
        <p:nvPicPr>
          <p:cNvPr id="151" name="Рисунок 150" descr="http://www.motherearthnews.com/~/media/Images/MEN/Editorial/Articles/Magazine%20Articles/1973/09-01/Letter%20From%20Arkansas%20Homesteading%20Tips/023%20Arkansas%20-%20cartoon%20homestead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6" y="4893985"/>
            <a:ext cx="865404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Рисунок 151" descr="http://samlib.ru/img/c/chernjaewa_w_j/podarkidedamoroza-1/konfety_copy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74" y="3379470"/>
            <a:ext cx="762611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44" y="4893985"/>
            <a:ext cx="895985" cy="993775"/>
          </a:xfrm>
          <a:prstGeom prst="rect">
            <a:avLst/>
          </a:prstGeom>
          <a:noFill/>
        </p:spPr>
      </p:pic>
      <p:pic>
        <p:nvPicPr>
          <p:cNvPr id="154" name="Рисунок 153" descr="https://us.123rf.com/450wm/clairev/clairev1501/clairev150100029/35432850-%D0%9A%D1%83%D1%87%D0%B0-%D0%B8%D0%B3%D1%80%D1%83%D1%88%D0%B5%D0%BA.jpg?ver=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61" y="4920655"/>
            <a:ext cx="880124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Рисунок 154" descr="http://www.myjulia.ru/data/cache/2011/01/28/649645_6368-800x60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63" y="4962247"/>
            <a:ext cx="838200" cy="85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Задание «Моя банковская карта»</a:t>
            </a:r>
            <a:endParaRPr lang="ru-RU" sz="36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18824"/>
              </p:ext>
            </p:extLst>
          </p:nvPr>
        </p:nvGraphicFramePr>
        <p:xfrm>
          <a:off x="725512" y="1622150"/>
          <a:ext cx="2967355" cy="3562225"/>
        </p:xfrm>
        <a:graphic>
          <a:graphicData uri="http://schemas.openxmlformats.org/drawingml/2006/table">
            <a:tbl>
              <a:tblPr firstRow="1" firstCol="1" bandRow="1"/>
              <a:tblGrid>
                <a:gridCol w="2967355">
                  <a:extLst>
                    <a:ext uri="{9D8B030D-6E8A-4147-A177-3AD203B41FA5}">
                      <a16:colId xmlns:a16="http://schemas.microsoft.com/office/drawing/2014/main" val="2214747854"/>
                    </a:ext>
                  </a:extLst>
                </a:gridCol>
              </a:tblGrid>
              <a:tr h="814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Придумай и нарисуй свою банковскую карту.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33190"/>
                  </a:ext>
                </a:extLst>
              </a:tr>
              <a:tr h="2747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070192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66176" y="2970885"/>
            <a:ext cx="2486025" cy="13430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41011"/>
              </p:ext>
            </p:extLst>
          </p:nvPr>
        </p:nvGraphicFramePr>
        <p:xfrm>
          <a:off x="5335525" y="3123590"/>
          <a:ext cx="2967355" cy="3419348"/>
        </p:xfrm>
        <a:graphic>
          <a:graphicData uri="http://schemas.openxmlformats.org/drawingml/2006/table">
            <a:tbl>
              <a:tblPr firstRow="1" firstCol="1" bandRow="1"/>
              <a:tblGrid>
                <a:gridCol w="2967355">
                  <a:extLst>
                    <a:ext uri="{9D8B030D-6E8A-4147-A177-3AD203B41FA5}">
                      <a16:colId xmlns:a16="http://schemas.microsoft.com/office/drawing/2014/main" val="8295320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Придумай и нарисуй свою волшебную купюру.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295724"/>
                  </a:ext>
                </a:extLst>
              </a:tr>
              <a:tr h="2440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62595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4572000" y="1603759"/>
            <a:ext cx="4428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ea typeface="+mj-ea"/>
                <a:cs typeface="+mj-cs"/>
              </a:rPr>
              <a:t>Задание «Моя </a:t>
            </a:r>
            <a:r>
              <a:rPr lang="ru-RU" sz="3600" b="1" dirty="0" smtClean="0">
                <a:solidFill>
                  <a:prstClr val="black"/>
                </a:solidFill>
                <a:ea typeface="+mj-ea"/>
                <a:cs typeface="+mj-cs"/>
              </a:rPr>
              <a:t>волшебная купюра»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915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Перспектива развития: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4375" y="1421515"/>
            <a:ext cx="79406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 Экскурсия 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в «Музей денег» (Ленинградское шоссе, д.59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)</a:t>
            </a:r>
          </a:p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 Виртуальный музей денег (</a:t>
            </a:r>
            <a:r>
              <a:rPr lang="en-US" sz="2800" b="1" dirty="0" smtClean="0">
                <a:solidFill>
                  <a:prstClr val="black"/>
                </a:solidFill>
                <a:ea typeface="+mj-ea"/>
                <a:cs typeface="+mj-cs"/>
              </a:rPr>
              <a:t>www.russian-money.ru)</a:t>
            </a:r>
            <a:endParaRPr lang="ru-RU" sz="28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 Игра-сказка «Путешествие рубля» (для этого были выполнены задания: «Моя банковская карта» и «Моя волшебная купюра»);</a:t>
            </a:r>
          </a:p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 Викторина по сказкам с денежными расчетами;</a:t>
            </a:r>
          </a:p>
          <a:p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- Данная тема является подготовкой к следующему занятию по теме: 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«Коммерческие ценные </a:t>
            </a: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бумаги» (чек, вексель, аккредитив)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8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03052"/>
          </a:xfrm>
        </p:spPr>
        <p:txBody>
          <a:bodyPr>
            <a:normAutofit/>
          </a:bodyPr>
          <a:lstStyle/>
          <a:p>
            <a:r>
              <a:rPr lang="ru-RU" sz="8800" b="1" dirty="0" smtClean="0"/>
              <a:t>СПАСИБО </a:t>
            </a:r>
            <a:br>
              <a:rPr lang="ru-RU" sz="8800" b="1" dirty="0" smtClean="0"/>
            </a:br>
            <a:r>
              <a:rPr lang="ru-RU" sz="8800" b="1" dirty="0" smtClean="0"/>
              <a:t>ЗА</a:t>
            </a:r>
            <a:br>
              <a:rPr lang="ru-RU" sz="8800" b="1" dirty="0" smtClean="0"/>
            </a:br>
            <a:r>
              <a:rPr lang="ru-RU" sz="8800" b="1" dirty="0" smtClean="0"/>
              <a:t>ВНИМАНИЕ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29028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191</Words>
  <Application>Microsoft Office PowerPoint</Application>
  <PresentationFormat>Экран (4:3)</PresentationFormat>
  <Paragraphs>92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Разработка дидактических материалов  по теме: «Платежи»  для учащихся  2-4 класса.</vt:lpstr>
      <vt:lpstr>Цели:</vt:lpstr>
      <vt:lpstr>Введение понятия «платёж» и его синонимов.</vt:lpstr>
      <vt:lpstr>Упражнение «Сортировка»</vt:lpstr>
      <vt:lpstr>Задание  «должен» и «могу».</vt:lpstr>
      <vt:lpstr>Задание «Моя банковская карта»</vt:lpstr>
      <vt:lpstr>Перспектива развития:</vt:lpstr>
      <vt:lpstr>СПАСИБО 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admin</cp:lastModifiedBy>
  <cp:revision>52</cp:revision>
  <dcterms:created xsi:type="dcterms:W3CDTF">2013-08-21T19:17:07Z</dcterms:created>
  <dcterms:modified xsi:type="dcterms:W3CDTF">2017-05-27T14:01:15Z</dcterms:modified>
</cp:coreProperties>
</file>