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57" r:id="rId3"/>
    <p:sldId id="279" r:id="rId4"/>
    <p:sldId id="258" r:id="rId5"/>
    <p:sldId id="256" r:id="rId6"/>
    <p:sldId id="274" r:id="rId7"/>
    <p:sldId id="272" r:id="rId8"/>
    <p:sldId id="260" r:id="rId9"/>
    <p:sldId id="262" r:id="rId10"/>
    <p:sldId id="261" r:id="rId11"/>
    <p:sldId id="263" r:id="rId12"/>
    <p:sldId id="264" r:id="rId13"/>
    <p:sldId id="265" r:id="rId14"/>
    <p:sldId id="275" r:id="rId15"/>
    <p:sldId id="276" r:id="rId16"/>
    <p:sldId id="277" r:id="rId17"/>
    <p:sldId id="278" r:id="rId18"/>
    <p:sldId id="267" r:id="rId19"/>
    <p:sldId id="268" r:id="rId20"/>
    <p:sldId id="269" r:id="rId21"/>
    <p:sldId id="266" r:id="rId22"/>
    <p:sldId id="270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9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30.05.2017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30.05.2017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30.05.2017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30.05.2017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30.05.2017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30.05.2017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30.05.2017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30.05.2017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30.05.2017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30.05.2017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30.05.2017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30.05.2017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900igr.net/up/datas/93074/0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15416"/>
            <a:ext cx="9144000" cy="71734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2" descr="https://arhivurokov.ru/kopilka/uploads/user_file_550b800af2f93/img_user_file_550b800af2f93_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18436" name="Picture 4" descr="http://900igr.net/up/datas/119189/0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dirty="0" smtClean="0"/>
              <a:t>Давайте посчитаем расходы семьи Петровых. </a:t>
            </a:r>
            <a:br>
              <a:rPr lang="ru-RU" dirty="0" smtClean="0"/>
            </a:br>
            <a:r>
              <a:rPr lang="ru-RU" dirty="0" smtClean="0"/>
              <a:t>На питание  1 человека потребуется - </a:t>
            </a:r>
            <a:r>
              <a:rPr lang="ru-RU" dirty="0" smtClean="0">
                <a:solidFill>
                  <a:srgbClr val="0070C0"/>
                </a:solidFill>
              </a:rPr>
              <a:t>4000 </a:t>
            </a:r>
            <a:r>
              <a:rPr lang="ru-RU" dirty="0" smtClean="0"/>
              <a:t>р.</a:t>
            </a:r>
            <a:br>
              <a:rPr lang="ru-RU" dirty="0" smtClean="0"/>
            </a:br>
            <a:r>
              <a:rPr lang="ru-RU" dirty="0" smtClean="0"/>
              <a:t>На проезд  - </a:t>
            </a:r>
            <a:r>
              <a:rPr lang="ru-RU" dirty="0" smtClean="0">
                <a:solidFill>
                  <a:srgbClr val="0070C0"/>
                </a:solidFill>
              </a:rPr>
              <a:t>5000</a:t>
            </a:r>
            <a:r>
              <a:rPr lang="ru-RU" dirty="0" smtClean="0"/>
              <a:t> р.</a:t>
            </a:r>
            <a:br>
              <a:rPr lang="ru-RU" dirty="0" smtClean="0"/>
            </a:br>
            <a:r>
              <a:rPr lang="ru-RU" dirty="0" smtClean="0"/>
              <a:t>Коммунальные платежи - </a:t>
            </a:r>
            <a:r>
              <a:rPr lang="ru-RU" dirty="0" smtClean="0">
                <a:solidFill>
                  <a:srgbClr val="0070C0"/>
                </a:solidFill>
              </a:rPr>
              <a:t>7000</a:t>
            </a:r>
            <a:r>
              <a:rPr lang="ru-RU" dirty="0" smtClean="0"/>
              <a:t>р.</a:t>
            </a:r>
            <a:br>
              <a:rPr lang="ru-RU" dirty="0" smtClean="0"/>
            </a:br>
            <a:r>
              <a:rPr lang="ru-RU" dirty="0" smtClean="0"/>
              <a:t>Одежда, лекарства, плата за  </a:t>
            </a:r>
            <a:r>
              <a:rPr lang="ru-RU" dirty="0" err="1" smtClean="0"/>
              <a:t>доп</a:t>
            </a:r>
            <a:r>
              <a:rPr lang="ru-RU" dirty="0" smtClean="0"/>
              <a:t> образование – </a:t>
            </a:r>
            <a:r>
              <a:rPr lang="ru-RU" dirty="0" smtClean="0">
                <a:solidFill>
                  <a:srgbClr val="0070C0"/>
                </a:solidFill>
              </a:rPr>
              <a:t>10000</a:t>
            </a:r>
            <a:r>
              <a:rPr lang="ru-RU" dirty="0" smtClean="0"/>
              <a:t>р.</a:t>
            </a:r>
            <a:br>
              <a:rPr lang="ru-RU" dirty="0" smtClean="0"/>
            </a:br>
            <a:r>
              <a:rPr lang="ru-RU" dirty="0" smtClean="0"/>
              <a:t>Итого расход: </a:t>
            </a:r>
            <a:r>
              <a:rPr lang="ru-RU" dirty="0" smtClean="0">
                <a:solidFill>
                  <a:srgbClr val="FF0000"/>
                </a:solidFill>
              </a:rPr>
              <a:t>42000</a:t>
            </a:r>
            <a:r>
              <a:rPr lang="ru-RU" dirty="0" smtClean="0"/>
              <a:t>р.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Давайте теперь сравним доходы и расходы этой семьи.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Доходы – </a:t>
            </a:r>
            <a:r>
              <a:rPr lang="ru-RU" dirty="0" smtClean="0">
                <a:solidFill>
                  <a:srgbClr val="FF0000"/>
                </a:solidFill>
              </a:rPr>
              <a:t>50000</a:t>
            </a:r>
            <a:r>
              <a:rPr lang="ru-RU" dirty="0" smtClean="0"/>
              <a:t> р.</a:t>
            </a:r>
          </a:p>
          <a:p>
            <a:r>
              <a:rPr lang="ru-RU" dirty="0" smtClean="0"/>
              <a:t>Расходы – </a:t>
            </a:r>
            <a:r>
              <a:rPr lang="ru-RU" dirty="0" smtClean="0">
                <a:solidFill>
                  <a:srgbClr val="00B050"/>
                </a:solidFill>
              </a:rPr>
              <a:t>42000</a:t>
            </a:r>
            <a:r>
              <a:rPr lang="ru-RU" dirty="0" smtClean="0"/>
              <a:t> р.</a:t>
            </a:r>
          </a:p>
          <a:p>
            <a:r>
              <a:rPr lang="ru-RU" dirty="0" smtClean="0"/>
              <a:t>Остается –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8000 </a:t>
            </a:r>
            <a:r>
              <a:rPr lang="ru-RU" dirty="0" smtClean="0"/>
              <a:t>р.</a:t>
            </a:r>
          </a:p>
          <a:p>
            <a:r>
              <a:rPr lang="ru-RU" dirty="0" smtClean="0"/>
              <a:t>На эти деньги может Ваня купит планшет который стоит </a:t>
            </a:r>
            <a:r>
              <a:rPr lang="ru-RU" b="1" dirty="0" smtClean="0"/>
              <a:t>15000</a:t>
            </a:r>
            <a:r>
              <a:rPr lang="ru-RU" dirty="0" smtClean="0"/>
              <a:t>р?</a:t>
            </a:r>
          </a:p>
          <a:p>
            <a:pPr>
              <a:buNone/>
            </a:pPr>
            <a:r>
              <a:rPr lang="ru-RU" dirty="0" smtClean="0"/>
              <a:t>Вывод: нет нужно подождать еще 1 или 2 месяца.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Поэтому не обижайтесь, если вы слышите в ответ на свою просьбу: «Сейчас на это нет денег». Это не значит, что у мамы или папы нет денег в кошельке — они есть, но не для этого.</a:t>
            </a:r>
          </a:p>
          <a:p>
            <a:r>
              <a:rPr lang="ru-RU" dirty="0" smtClean="0"/>
              <a:t>Поэтому прежде чем обижаться и требовать чего-то, поговорите с родителями и подсчитайте ваш семейный бюджет.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Юрий\Desktop\img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Юрий\Desktop\img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Юрий\Desktop\img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96448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mypresentation.ru/documents/81a69ba28d6a54ae63922a3c34280b90/img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248" cy="706090"/>
          </a:xfrm>
        </p:spPr>
        <p:txBody>
          <a:bodyPr>
            <a:normAutofit fontScale="90000"/>
          </a:bodyPr>
          <a:lstStyle/>
          <a:p>
            <a:r>
              <a:rPr lang="ru-RU" sz="2700" b="1" i="1" dirty="0" smtClean="0"/>
              <a:t>А сейчас я предлагаю вам выполнить тест.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692696"/>
            <a:ext cx="8507288" cy="597666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000" dirty="0" smtClean="0"/>
              <a:t>1 . </a:t>
            </a:r>
            <a:r>
              <a:rPr lang="ru-RU" sz="2000" dirty="0" smtClean="0">
                <a:solidFill>
                  <a:srgbClr val="FF0000"/>
                </a:solidFill>
              </a:rPr>
              <a:t>Из чего складывается семейный бюджет?</a:t>
            </a:r>
          </a:p>
          <a:p>
            <a:r>
              <a:rPr lang="ru-RU" sz="2000" dirty="0" smtClean="0"/>
              <a:t> А) из заработной платы, пенсии, стипендии.</a:t>
            </a:r>
          </a:p>
          <a:p>
            <a:r>
              <a:rPr lang="ru-RU" sz="2000" dirty="0" smtClean="0"/>
              <a:t>Б) из доходов и расходов.</a:t>
            </a:r>
          </a:p>
          <a:p>
            <a:r>
              <a:rPr lang="ru-RU" sz="2000" dirty="0" smtClean="0"/>
              <a:t>В) из денег. </a:t>
            </a:r>
          </a:p>
          <a:p>
            <a:r>
              <a:rPr lang="ru-RU" sz="2000" dirty="0" smtClean="0"/>
              <a:t>2. </a:t>
            </a:r>
            <a:r>
              <a:rPr lang="ru-RU" sz="2000" dirty="0" smtClean="0">
                <a:solidFill>
                  <a:srgbClr val="FF0000"/>
                </a:solidFill>
              </a:rPr>
              <a:t>Деньги, которые поступают в бюджет семьи это:</a:t>
            </a:r>
          </a:p>
          <a:p>
            <a:r>
              <a:rPr lang="ru-RU" sz="2000" dirty="0" smtClean="0"/>
              <a:t>Я)  расходы</a:t>
            </a:r>
          </a:p>
          <a:p>
            <a:r>
              <a:rPr lang="ru-RU" sz="2000" dirty="0" smtClean="0"/>
              <a:t>Е)  проценты</a:t>
            </a:r>
          </a:p>
          <a:p>
            <a:r>
              <a:rPr lang="ru-RU" sz="2000" dirty="0" smtClean="0"/>
              <a:t>Ю) доходы</a:t>
            </a:r>
          </a:p>
          <a:p>
            <a:r>
              <a:rPr lang="ru-RU" sz="2000" dirty="0" smtClean="0"/>
              <a:t>3. </a:t>
            </a:r>
            <a:r>
              <a:rPr lang="ru-RU" sz="2000" dirty="0" smtClean="0">
                <a:solidFill>
                  <a:srgbClr val="FF0000"/>
                </a:solidFill>
              </a:rPr>
              <a:t>Авторское вознаграждение это:</a:t>
            </a:r>
          </a:p>
          <a:p>
            <a:r>
              <a:rPr lang="ru-RU" sz="2000" dirty="0" smtClean="0"/>
              <a:t>Б) зарплата</a:t>
            </a:r>
          </a:p>
          <a:p>
            <a:r>
              <a:rPr lang="ru-RU" sz="2000" dirty="0" smtClean="0"/>
              <a:t>Г) налог</a:t>
            </a:r>
          </a:p>
          <a:p>
            <a:r>
              <a:rPr lang="ru-RU" sz="2000" dirty="0" smtClean="0"/>
              <a:t>Д) гонорар</a:t>
            </a:r>
          </a:p>
          <a:p>
            <a:r>
              <a:rPr lang="ru-RU" sz="2000" dirty="0" smtClean="0"/>
              <a:t>4. </a:t>
            </a:r>
            <a:r>
              <a:rPr lang="ru-RU" sz="2000" dirty="0" smtClean="0">
                <a:solidFill>
                  <a:srgbClr val="FF0000"/>
                </a:solidFill>
              </a:rPr>
              <a:t>Деньги, которые тратятся из бюджета семьи это:</a:t>
            </a:r>
          </a:p>
          <a:p>
            <a:r>
              <a:rPr lang="ru-RU" sz="2000" dirty="0" smtClean="0"/>
              <a:t>Ш) доходы	</a:t>
            </a:r>
          </a:p>
          <a:p>
            <a:r>
              <a:rPr lang="ru-RU" sz="2000" dirty="0" smtClean="0"/>
              <a:t>Ж) расходы</a:t>
            </a:r>
          </a:p>
          <a:p>
            <a:r>
              <a:rPr lang="ru-RU" sz="2000" dirty="0" smtClean="0"/>
              <a:t>Х) прибыль</a:t>
            </a:r>
          </a:p>
          <a:p>
            <a:r>
              <a:rPr lang="ru-RU" sz="2000" dirty="0" smtClean="0"/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620688"/>
            <a:ext cx="756084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5. </a:t>
            </a:r>
            <a:r>
              <a:rPr lang="ru-RU" dirty="0" smtClean="0">
                <a:solidFill>
                  <a:srgbClr val="FF0000"/>
                </a:solidFill>
              </a:rPr>
              <a:t>Лучшим бюджетом считается тот, в котором:</a:t>
            </a:r>
          </a:p>
          <a:p>
            <a:r>
              <a:rPr lang="ru-RU" dirty="0" smtClean="0"/>
              <a:t>Е) доходы больше расходов</a:t>
            </a:r>
          </a:p>
          <a:p>
            <a:r>
              <a:rPr lang="ru-RU" dirty="0" smtClean="0"/>
              <a:t>И) доходы равны расходам</a:t>
            </a:r>
          </a:p>
          <a:p>
            <a:r>
              <a:rPr lang="ru-RU" dirty="0" smtClean="0"/>
              <a:t>А) доходы меньше расходов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6</a:t>
            </a:r>
            <a:r>
              <a:rPr lang="ru-RU" dirty="0" smtClean="0">
                <a:solidFill>
                  <a:srgbClr val="FF0000"/>
                </a:solidFill>
              </a:rPr>
              <a:t>. Зарплата, пенсия, стипендия – это разные виды:</a:t>
            </a:r>
          </a:p>
          <a:p>
            <a:r>
              <a:rPr lang="ru-RU" dirty="0" smtClean="0"/>
              <a:t>Т) доходов</a:t>
            </a:r>
          </a:p>
          <a:p>
            <a:r>
              <a:rPr lang="ru-RU" dirty="0" smtClean="0"/>
              <a:t>П) расходов</a:t>
            </a:r>
          </a:p>
          <a:p>
            <a:r>
              <a:rPr lang="ru-RU" dirty="0" smtClean="0"/>
              <a:t>К) гонорара</a:t>
            </a:r>
          </a:p>
          <a:p>
            <a:r>
              <a:rPr lang="ru-RU" dirty="0" smtClean="0"/>
              <a:t>Обменяйтесь листочками. Выпишите буквы правильных ответов. Какое слово получилось?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2400" cy="2952327"/>
          </a:xfrm>
        </p:spPr>
        <p:txBody>
          <a:bodyPr>
            <a:normAutofit/>
          </a:bodyPr>
          <a:lstStyle/>
          <a:p>
            <a:r>
              <a:rPr lang="ru-RU" i="1" dirty="0" smtClean="0">
                <a:solidFill>
                  <a:srgbClr val="002060"/>
                </a:solidFill>
              </a:rPr>
              <a:t>Урок финансовой </a:t>
            </a:r>
            <a:r>
              <a:rPr lang="ru-RU" i="1" dirty="0" smtClean="0">
                <a:solidFill>
                  <a:srgbClr val="002060"/>
                </a:solidFill>
              </a:rPr>
              <a:t>грамотности.</a:t>
            </a:r>
            <a:r>
              <a:rPr lang="ru-RU" i="1" dirty="0" smtClean="0">
                <a:solidFill>
                  <a:srgbClr val="002060"/>
                </a:solidFill>
              </a:rPr>
              <a:t/>
            </a:r>
            <a:br>
              <a:rPr lang="ru-RU" i="1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Тема: Бюджет семьи.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91880" y="4437112"/>
            <a:ext cx="5184576" cy="1201688"/>
          </a:xfrm>
        </p:spPr>
        <p:txBody>
          <a:bodyPr>
            <a:noAutofit/>
          </a:bodyPr>
          <a:lstStyle/>
          <a:p>
            <a:pPr algn="r"/>
            <a:r>
              <a:rPr lang="ru-RU" sz="2400" dirty="0" smtClean="0">
                <a:solidFill>
                  <a:schemeClr val="tx1"/>
                </a:solidFill>
              </a:rPr>
              <a:t>Подготовила учитель </a:t>
            </a:r>
            <a:r>
              <a:rPr lang="ru-RU" sz="2400" dirty="0" smtClean="0">
                <a:solidFill>
                  <a:schemeClr val="tx1"/>
                </a:solidFill>
              </a:rPr>
              <a:t>начальных </a:t>
            </a:r>
            <a:r>
              <a:rPr lang="ru-RU" sz="2400" dirty="0" smtClean="0">
                <a:solidFill>
                  <a:schemeClr val="tx1"/>
                </a:solidFill>
              </a:rPr>
              <a:t>классов ГБОУ Школа 626 </a:t>
            </a:r>
            <a:endParaRPr lang="ru-RU" sz="2400" dirty="0" smtClean="0">
              <a:solidFill>
                <a:schemeClr val="tx1"/>
              </a:solidFill>
            </a:endParaRPr>
          </a:p>
          <a:p>
            <a:pPr algn="r"/>
            <a:r>
              <a:rPr lang="ru-RU" sz="2400" dirty="0" smtClean="0">
                <a:solidFill>
                  <a:schemeClr val="tx1"/>
                </a:solidFill>
              </a:rPr>
              <a:t>Кузнецова Надежда Николаевна 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8434" name="AutoShape 2" descr="https://static4.depositphotos.com/1005091/276/v/950/depositphotos_2766829-stock-illustration-happy-family-in-open-window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36" name="AutoShape 4" descr="https://static4.depositphotos.com/1005091/276/v/950/depositphotos_2766829-stock-illustration-happy-family-in-open-window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8437" name="Picture 5" descr="C:\Users\Юрий\Desktop\depositphotos_2766829-stock-illustration-happy-family-in-open-windo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V="1">
            <a:off x="5724128" y="6967537"/>
            <a:ext cx="3719910" cy="2701753"/>
          </a:xfrm>
          <a:prstGeom prst="rect">
            <a:avLst/>
          </a:prstGeom>
          <a:noFill/>
        </p:spPr>
      </p:pic>
      <p:pic>
        <p:nvPicPr>
          <p:cNvPr id="18438" name="Picture 6" descr="C:\Users\Юрий\Desktop\depositphotos_2766829-stock-illustration-happy-family-in-open-windo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56992"/>
            <a:ext cx="3449614" cy="25054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Юрий\Desktop\3360387231355743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/>
              <a:t>Итог урока.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-Что такое «семейный бюджет»?                                                                                                   -Назовите доходы семейного бюджета.                                                                                          -Назовите расходы семейного бюджета.                                                                                         -Для чего нужно уметь составлять семейный бюджет?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C:\Users\Юрий\Desktop\img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0478"/>
            <a:ext cx="9144000" cy="69484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/>
              <a:t>Слово бюджет в переводе - кошелек</a:t>
            </a:r>
            <a:endParaRPr lang="ru-RU" b="1" i="1" dirty="0"/>
          </a:p>
        </p:txBody>
      </p:sp>
      <p:pic>
        <p:nvPicPr>
          <p:cNvPr id="4" name="Picture 2" descr="http://www.filipoc.ru/attaches/posts/interesting/2012-10-22/hozyaeva-i-rasporyaditeli-byudjeta/efa49c8b7f78db0b7ccf956cf0c9788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600200"/>
            <a:ext cx="6264695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07088" cy="994122"/>
          </a:xfrm>
        </p:spPr>
        <p:txBody>
          <a:bodyPr>
            <a:normAutofit fontScale="90000"/>
          </a:bodyPr>
          <a:lstStyle/>
          <a:p>
            <a:r>
              <a:rPr lang="ru-RU" i="1" dirty="0" smtClean="0"/>
              <a:t>        Разгадайте ребус.</a:t>
            </a:r>
            <a:br>
              <a:rPr lang="ru-RU" i="1" dirty="0" smtClean="0"/>
            </a:br>
            <a:endParaRPr lang="ru-RU" i="1" dirty="0"/>
          </a:p>
        </p:txBody>
      </p:sp>
      <p:sp>
        <p:nvSpPr>
          <p:cNvPr id="1026" name="AutoShape 2" descr="https://ds02.infourok.ru/uploads/ex/0aef/000450ae-b519ebda/1/img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8" name="Picture 4" descr="http://rentpost.ru/sites/default/files/styles/medium/public/cnews/7ya.jpg?itok=O0Dw3xp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980728"/>
            <a:ext cx="6840760" cy="540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http://900igr.net/up/datas/196002/01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32656"/>
            <a:ext cx="8280919" cy="61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</a:rPr>
              <a:t>Нужно ли составлять семейный бюджет?</a:t>
            </a:r>
            <a:endParaRPr lang="ru-RU" dirty="0"/>
          </a:p>
        </p:txBody>
      </p:sp>
      <p:pic>
        <p:nvPicPr>
          <p:cNvPr id="1026" name="Picture 2" descr="C:\Users\Юрий\Desktop\hello_html_m1fdf8dfb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69596" y="1600200"/>
            <a:ext cx="6404808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Проблемная ситуация.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Ваня </a:t>
            </a:r>
            <a:r>
              <a:rPr lang="ru-RU" dirty="0" smtClean="0"/>
              <a:t>Петров очень </a:t>
            </a:r>
            <a:r>
              <a:rPr lang="ru-RU" dirty="0" smtClean="0"/>
              <a:t>хочет иметь планшет, как у его друга за 15000 рублей.</a:t>
            </a:r>
          </a:p>
          <a:p>
            <a:pPr>
              <a:buNone/>
            </a:pPr>
            <a:r>
              <a:rPr lang="ru-RU" dirty="0" smtClean="0"/>
              <a:t>    Купят ли ему родители в этом месяце планшет?</a:t>
            </a:r>
          </a:p>
          <a:p>
            <a:pPr>
              <a:buNone/>
            </a:pPr>
            <a:r>
              <a:rPr lang="ru-RU" dirty="0" smtClean="0"/>
              <a:t>    </a:t>
            </a:r>
            <a:r>
              <a:rPr lang="ru-RU" i="1" dirty="0" smtClean="0"/>
              <a:t>Что для этого нужно знать?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2" descr="https://ds02.infourok.ru/uploads/ex/072a/00068351-35907dcc/1/hello_html_m5c0beedc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7412" name="AutoShape 4" descr="https://ds02.infourok.ru/uploads/ex/072a/00068351-35907dcc/1/hello_html_m5c0beedc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7414" name="AutoShape 6" descr="https://fs00.infourok.ru/images/doc/307/306333/img1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7416" name="AutoShape 8" descr="https://fs00.infourok.ru/images/doc/307/306333/img1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17417" name="Picture 9" descr="C:\Users\Юрий\Desktop\img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7419" name="AutoShape 11" descr="https://arhivurokov.ru/kopilka/uploads/user_file_550b800af2f93/img_user_file_550b800af2f93_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332657"/>
            <a:ext cx="8496944" cy="5976663"/>
          </a:xfrm>
        </p:spPr>
        <p:txBody>
          <a:bodyPr>
            <a:normAutofit/>
          </a:bodyPr>
          <a:lstStyle/>
          <a:p>
            <a:pPr algn="l"/>
            <a:r>
              <a:rPr lang="ru-RU" sz="3200" dirty="0" smtClean="0"/>
              <a:t>Давайте посчитаем доходы семьи Петровых.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800" dirty="0" smtClean="0"/>
              <a:t>В семье проживают 5 человек.</a:t>
            </a:r>
            <a:br>
              <a:rPr lang="ru-RU" sz="2800" dirty="0" smtClean="0"/>
            </a:br>
            <a:r>
              <a:rPr lang="ru-RU" sz="2800" dirty="0" smtClean="0"/>
              <a:t>Бабушка, дедушка, мама, папа и сын Ваня(школьник).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3200" dirty="0" smtClean="0"/>
              <a:t>Пенсия бабушки -</a:t>
            </a:r>
            <a:r>
              <a:rPr lang="ru-RU" sz="3200" dirty="0" smtClean="0">
                <a:solidFill>
                  <a:srgbClr val="0070C0"/>
                </a:solidFill>
              </a:rPr>
              <a:t>7000</a:t>
            </a:r>
            <a:r>
              <a:rPr lang="ru-RU" sz="3200" dirty="0" smtClean="0"/>
              <a:t>р.</a:t>
            </a:r>
            <a:br>
              <a:rPr lang="ru-RU" sz="3200" dirty="0" smtClean="0"/>
            </a:br>
            <a:r>
              <a:rPr lang="ru-RU" sz="3200" dirty="0" smtClean="0"/>
              <a:t> Пенсия дедушки -</a:t>
            </a:r>
            <a:r>
              <a:rPr lang="ru-RU" sz="3200" dirty="0" smtClean="0">
                <a:solidFill>
                  <a:srgbClr val="0070C0"/>
                </a:solidFill>
              </a:rPr>
              <a:t>7000</a:t>
            </a:r>
            <a:r>
              <a:rPr lang="ru-RU" sz="3200" dirty="0" smtClean="0"/>
              <a:t>р.</a:t>
            </a:r>
            <a:br>
              <a:rPr lang="ru-RU" sz="3200" dirty="0" smtClean="0"/>
            </a:br>
            <a:r>
              <a:rPr lang="ru-RU" sz="3200" dirty="0" smtClean="0"/>
              <a:t>Зарплата мамы-</a:t>
            </a:r>
            <a:r>
              <a:rPr lang="ru-RU" sz="3200" dirty="0" smtClean="0">
                <a:solidFill>
                  <a:srgbClr val="0070C0"/>
                </a:solidFill>
              </a:rPr>
              <a:t>16000</a:t>
            </a:r>
            <a:r>
              <a:rPr lang="ru-RU" sz="3200" dirty="0" smtClean="0"/>
              <a:t>р.</a:t>
            </a:r>
            <a:br>
              <a:rPr lang="ru-RU" sz="3200" dirty="0" smtClean="0"/>
            </a:br>
            <a:r>
              <a:rPr lang="ru-RU" sz="3200" dirty="0" smtClean="0"/>
              <a:t>Зарплата папы  -</a:t>
            </a:r>
            <a:r>
              <a:rPr lang="ru-RU" sz="3200" dirty="0" smtClean="0">
                <a:solidFill>
                  <a:srgbClr val="0070C0"/>
                </a:solidFill>
              </a:rPr>
              <a:t>20000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Итого доход: </a:t>
            </a:r>
            <a:r>
              <a:rPr lang="ru-RU" sz="3200" dirty="0" smtClean="0">
                <a:solidFill>
                  <a:srgbClr val="FF0000"/>
                </a:solidFill>
              </a:rPr>
              <a:t>50000</a:t>
            </a:r>
            <a:r>
              <a:rPr lang="ru-RU" sz="3200" dirty="0" smtClean="0"/>
              <a:t>р.</a:t>
            </a:r>
            <a:br>
              <a:rPr lang="ru-RU" sz="3200" dirty="0" smtClean="0"/>
            </a:br>
            <a:r>
              <a:rPr lang="ru-RU" sz="3200" dirty="0" smtClean="0"/>
              <a:t>Сможет ли Ваня купить в этом месяце себе планшет за 15000 рублей?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279</Words>
  <Application>Microsoft Office PowerPoint</Application>
  <PresentationFormat>Экран (4:3)</PresentationFormat>
  <Paragraphs>50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Слайд 1</vt:lpstr>
      <vt:lpstr>Урок финансовой грамотности. Тема: Бюджет семьи.</vt:lpstr>
      <vt:lpstr>Слово бюджет в переводе - кошелек</vt:lpstr>
      <vt:lpstr>        Разгадайте ребус. </vt:lpstr>
      <vt:lpstr>Слайд 5</vt:lpstr>
      <vt:lpstr>Нужно ли составлять семейный бюджет?</vt:lpstr>
      <vt:lpstr>Проблемная ситуация.</vt:lpstr>
      <vt:lpstr>Слайд 8</vt:lpstr>
      <vt:lpstr>Давайте посчитаем доходы семьи Петровых.  В семье проживают 5 человек. Бабушка, дедушка, мама, папа и сын Ваня(школьник). Пенсия бабушки -7000р.  Пенсия дедушки -7000р. Зарплата мамы-16000р. Зарплата папы  -20000 Итого доход: 50000р. Сможет ли Ваня купить в этом месяце себе планшет за 15000 рублей?</vt:lpstr>
      <vt:lpstr>Слайд 10</vt:lpstr>
      <vt:lpstr>Давайте посчитаем расходы семьи Петровых.  На питание  1 человека потребуется - 4000 р. На проезд  - 5000 р. Коммунальные платежи - 7000р. Одежда, лекарства, плата за  доп образование – 10000р. Итого расход: 42000р.</vt:lpstr>
      <vt:lpstr>Давайте теперь сравним доходы и расходы этой семьи.</vt:lpstr>
      <vt:lpstr>Слайд 13</vt:lpstr>
      <vt:lpstr>Слайд 14</vt:lpstr>
      <vt:lpstr>Слайд 15</vt:lpstr>
      <vt:lpstr>Слайд 16</vt:lpstr>
      <vt:lpstr>Слайд 17</vt:lpstr>
      <vt:lpstr>А сейчас я предлагаю вам выполнить тест. </vt:lpstr>
      <vt:lpstr>Слайд 19</vt:lpstr>
      <vt:lpstr>Слайд 20</vt:lpstr>
      <vt:lpstr>Итог урока.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по финансовой грамотности Тема: Доход семьи.</dc:title>
  <dc:creator>Юрий</dc:creator>
  <cp:lastModifiedBy>Юрий</cp:lastModifiedBy>
  <cp:revision>7</cp:revision>
  <dcterms:created xsi:type="dcterms:W3CDTF">2017-05-29T06:58:35Z</dcterms:created>
  <dcterms:modified xsi:type="dcterms:W3CDTF">2017-05-30T10:16:21Z</dcterms:modified>
</cp:coreProperties>
</file>