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0C2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E33CF-2E4F-45C3-8281-03A9652877A2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25C8B-9DAC-423A-A7DF-078E1562C2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034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E33CF-2E4F-45C3-8281-03A9652877A2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25C8B-9DAC-423A-A7DF-078E1562C2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623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E33CF-2E4F-45C3-8281-03A9652877A2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25C8B-9DAC-423A-A7DF-078E1562C237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390652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E33CF-2E4F-45C3-8281-03A9652877A2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25C8B-9DAC-423A-A7DF-078E1562C2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7377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E33CF-2E4F-45C3-8281-03A9652877A2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25C8B-9DAC-423A-A7DF-078E1562C237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75385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E33CF-2E4F-45C3-8281-03A9652877A2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25C8B-9DAC-423A-A7DF-078E1562C2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1236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E33CF-2E4F-45C3-8281-03A9652877A2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25C8B-9DAC-423A-A7DF-078E1562C2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348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E33CF-2E4F-45C3-8281-03A9652877A2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25C8B-9DAC-423A-A7DF-078E1562C2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408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E33CF-2E4F-45C3-8281-03A9652877A2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25C8B-9DAC-423A-A7DF-078E1562C2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224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E33CF-2E4F-45C3-8281-03A9652877A2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25C8B-9DAC-423A-A7DF-078E1562C2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0500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E33CF-2E4F-45C3-8281-03A9652877A2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25C8B-9DAC-423A-A7DF-078E1562C2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491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E33CF-2E4F-45C3-8281-03A9652877A2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25C8B-9DAC-423A-A7DF-078E1562C2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958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E33CF-2E4F-45C3-8281-03A9652877A2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25C8B-9DAC-423A-A7DF-078E1562C2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506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E33CF-2E4F-45C3-8281-03A9652877A2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25C8B-9DAC-423A-A7DF-078E1562C2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142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E33CF-2E4F-45C3-8281-03A9652877A2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25C8B-9DAC-423A-A7DF-078E1562C2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511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E33CF-2E4F-45C3-8281-03A9652877A2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25C8B-9DAC-423A-A7DF-078E1562C2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329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5E33CF-2E4F-45C3-8281-03A9652877A2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E325C8B-9DAC-423A-A7DF-078E1562C2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8828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  <p:sldLayoutId id="2147483743" r:id="rId14"/>
    <p:sldLayoutId id="2147483744" r:id="rId15"/>
    <p:sldLayoutId id="214748374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8640" y="2404534"/>
            <a:ext cx="9540607" cy="164630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Проведение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проектных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курсу «Финансовая грамотность»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4073882"/>
            <a:ext cx="7766936" cy="1104046"/>
          </a:xfrm>
        </p:spPr>
        <p:txBody>
          <a:bodyPr/>
          <a:lstStyle/>
          <a:p>
            <a:r>
              <a:rPr lang="ru-RU" sz="3200" i="1" dirty="0" smtClean="0">
                <a:solidFill>
                  <a:schemeClr val="accent2">
                    <a:lumMod val="50000"/>
                  </a:schemeClr>
                </a:solidFill>
              </a:rPr>
              <a:t>(для учащихся 4 классов)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659467" y="5008479"/>
            <a:ext cx="7766936" cy="1104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smtClean="0">
                <a:solidFill>
                  <a:srgbClr val="90C2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Слушатель курсов Бейлина М.В.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86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440786"/>
            <a:ext cx="8596668" cy="991407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/>
              <a:t>ПРОБЛЕМА</a:t>
            </a:r>
            <a:endParaRPr lang="ru-RU" sz="4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075" y="1741219"/>
            <a:ext cx="9009185" cy="2610444"/>
          </a:xfrm>
        </p:spPr>
        <p:txBody>
          <a:bodyPr>
            <a:noAutofit/>
          </a:bodyPr>
          <a:lstStyle/>
          <a:p>
            <a:r>
              <a:rPr lang="ru-RU" sz="3200" dirty="0" smtClean="0"/>
              <a:t>Запросы учащихся и их родителей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по </a:t>
            </a:r>
            <a:r>
              <a:rPr lang="ru-RU" sz="3200" dirty="0" smtClean="0"/>
              <a:t>данной теме необходимо объединить для конструктивных решений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по </a:t>
            </a:r>
            <a:r>
              <a:rPr lang="ru-RU" sz="3200" dirty="0" smtClean="0"/>
              <a:t>воспитанию финансовой грамотности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в </a:t>
            </a:r>
            <a:r>
              <a:rPr lang="ru-RU" sz="3200" dirty="0" smtClean="0"/>
              <a:t>семье. </a:t>
            </a:r>
            <a:endParaRPr lang="ru-RU" sz="3200" dirty="0"/>
          </a:p>
          <a:p>
            <a:r>
              <a:rPr lang="ru-RU" sz="3200" dirty="0" smtClean="0"/>
              <a:t>Проведен опрос родителей и учащихся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4 </a:t>
            </a:r>
            <a:r>
              <a:rPr lang="ru-RU" sz="3200" dirty="0" smtClean="0"/>
              <a:t>классов, и выбраны часто повторяющиеся вопросы (проблемы).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036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98585"/>
            <a:ext cx="8596668" cy="1320800"/>
          </a:xfrm>
        </p:spPr>
        <p:txBody>
          <a:bodyPr>
            <a:normAutofit/>
          </a:bodyPr>
          <a:lstStyle/>
          <a:p>
            <a:r>
              <a:rPr lang="ru-RU" sz="4800" dirty="0" smtClean="0"/>
              <a:t>РОДИТЕЛИ думают, что: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86863"/>
            <a:ext cx="8596668" cy="5210882"/>
          </a:xfrm>
        </p:spPr>
        <p:txBody>
          <a:bodyPr>
            <a:noAutofit/>
          </a:bodyPr>
          <a:lstStyle/>
          <a:p>
            <a:r>
              <a:rPr lang="ru-RU" sz="2400" dirty="0" smtClean="0"/>
              <a:t>Говорить постоянно с детьми о деньгах «неинтеллигентно», «пошло».</a:t>
            </a:r>
          </a:p>
          <a:p>
            <a:r>
              <a:rPr lang="ru-RU" sz="2400" dirty="0" smtClean="0"/>
              <a:t>Не стоит концентрировать внимание детей на деньгах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и </a:t>
            </a:r>
            <a:r>
              <a:rPr lang="ru-RU" sz="2400" dirty="0" smtClean="0"/>
              <a:t>воспитывать меркантильность.</a:t>
            </a:r>
          </a:p>
          <a:p>
            <a:r>
              <a:rPr lang="ru-RU" sz="2400" dirty="0" smtClean="0"/>
              <a:t>Деньги имеют абстрактное значение для детей,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и </a:t>
            </a:r>
            <a:r>
              <a:rPr lang="ru-RU" sz="2400" dirty="0" smtClean="0"/>
              <a:t>они не понимают их ценность.</a:t>
            </a:r>
          </a:p>
          <a:p>
            <a:r>
              <a:rPr lang="ru-RU" sz="2400" dirty="0" smtClean="0"/>
              <a:t>Споры «о деньгах» вносят много негатива в семейные отношения (инфантилизм, иждивенчество, шантаж, ложь), но это неизбежно.</a:t>
            </a:r>
          </a:p>
          <a:p>
            <a:r>
              <a:rPr lang="ru-RU" sz="2400" dirty="0" smtClean="0"/>
              <a:t>Как вести себя в отношении «карманных денег».</a:t>
            </a:r>
          </a:p>
          <a:p>
            <a:r>
              <a:rPr lang="ru-RU" sz="2400" dirty="0" smtClean="0"/>
              <a:t>Правильно ли платить за оценки и домашние дела?</a:t>
            </a:r>
          </a:p>
        </p:txBody>
      </p:sp>
    </p:spTree>
    <p:extLst>
      <p:ext uri="{BB962C8B-B14F-4D97-AF65-F5344CB8AC3E}">
        <p14:creationId xmlns:p14="http://schemas.microsoft.com/office/powerpoint/2010/main" val="286077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440784"/>
            <a:ext cx="8596668" cy="1320800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ДЕТИ: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26016"/>
            <a:ext cx="8596668" cy="3880773"/>
          </a:xfrm>
        </p:spPr>
        <p:txBody>
          <a:bodyPr>
            <a:noAutofit/>
          </a:bodyPr>
          <a:lstStyle/>
          <a:p>
            <a:r>
              <a:rPr lang="ru-RU" sz="2400" dirty="0"/>
              <a:t>У всех эта вещь, а мне не покупают. Без нее моя жизнь очень печальная. </a:t>
            </a:r>
          </a:p>
          <a:p>
            <a:r>
              <a:rPr lang="ru-RU" sz="2400" dirty="0"/>
              <a:t>В магазине мне очень хочется что-нибудь купить.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В </a:t>
            </a:r>
            <a:r>
              <a:rPr lang="ru-RU" sz="2400" dirty="0"/>
              <a:t>кошельке у мамы денег много, а на это «денег нет». </a:t>
            </a:r>
          </a:p>
          <a:p>
            <a:r>
              <a:rPr lang="ru-RU" sz="2400" dirty="0"/>
              <a:t>Разве </a:t>
            </a:r>
            <a:r>
              <a:rPr lang="ru-RU" sz="2400" dirty="0" smtClean="0"/>
              <a:t>мои просьбы как-то связаны </a:t>
            </a:r>
            <a:r>
              <a:rPr lang="ru-RU" sz="2400" dirty="0"/>
              <a:t>с бюджетом семьи?</a:t>
            </a:r>
          </a:p>
          <a:p>
            <a:r>
              <a:rPr lang="ru-RU" sz="2400" dirty="0"/>
              <a:t>Можно ли попросить мою часть семейного бюджета наличными?</a:t>
            </a:r>
          </a:p>
          <a:p>
            <a:r>
              <a:rPr lang="ru-RU" sz="2400" dirty="0"/>
              <a:t>Как рассчитать свои карманные деньги на неделю,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если </a:t>
            </a:r>
            <a:r>
              <a:rPr lang="ru-RU" sz="2400" dirty="0"/>
              <a:t>их не хватает на день?</a:t>
            </a:r>
          </a:p>
        </p:txBody>
      </p:sp>
    </p:spTree>
    <p:extLst>
      <p:ext uri="{BB962C8B-B14F-4D97-AF65-F5344CB8AC3E}">
        <p14:creationId xmlns:p14="http://schemas.microsoft.com/office/powerpoint/2010/main" val="180815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57902"/>
            <a:ext cx="8596668" cy="1320800"/>
          </a:xfrm>
        </p:spPr>
        <p:txBody>
          <a:bodyPr>
            <a:noAutofit/>
          </a:bodyPr>
          <a:lstStyle/>
          <a:p>
            <a:r>
              <a:rPr lang="ru-RU" sz="4800" dirty="0" smtClean="0"/>
              <a:t>ПОСТАНОВКА 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>УЧЕБНОЙ </a:t>
            </a:r>
            <a:r>
              <a:rPr lang="ru-RU" sz="4800" dirty="0" smtClean="0"/>
              <a:t>ЗАДАЧИ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823080"/>
            <a:ext cx="8596668" cy="4169751"/>
          </a:xfrm>
        </p:spPr>
        <p:txBody>
          <a:bodyPr>
            <a:noAutofit/>
          </a:bodyPr>
          <a:lstStyle/>
          <a:p>
            <a:r>
              <a:rPr lang="ru-RU" sz="2400" b="1" u="sng" dirty="0" smtClean="0"/>
              <a:t>Родительское собрание.</a:t>
            </a:r>
            <a:r>
              <a:rPr lang="ru-RU" sz="2400" dirty="0" smtClean="0"/>
              <a:t> </a:t>
            </a:r>
          </a:p>
          <a:p>
            <a:pPr lvl="1"/>
            <a:r>
              <a:rPr lang="ru-RU" sz="2200" dirty="0" smtClean="0"/>
              <a:t>Знакомство родителей с программой курса.</a:t>
            </a:r>
          </a:p>
          <a:p>
            <a:pPr lvl="1"/>
            <a:r>
              <a:rPr lang="ru-RU" sz="2200" dirty="0" smtClean="0"/>
              <a:t> Договоренность о совместной деятельности 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по </a:t>
            </a:r>
            <a:r>
              <a:rPr lang="ru-RU" sz="2200" dirty="0" smtClean="0"/>
              <a:t>выбранному проекту. </a:t>
            </a:r>
          </a:p>
          <a:p>
            <a:pPr lvl="1"/>
            <a:r>
              <a:rPr lang="ru-RU" sz="2200" dirty="0" smtClean="0"/>
              <a:t>Договоренность о правилах «финансовой безопасности» при выполнении проекта. </a:t>
            </a:r>
          </a:p>
          <a:p>
            <a:endParaRPr lang="ru-RU" sz="800" dirty="0" smtClean="0"/>
          </a:p>
          <a:p>
            <a:r>
              <a:rPr lang="ru-RU" sz="2400" b="1" u="sng" dirty="0" smtClean="0"/>
              <a:t>Вводное занятие.</a:t>
            </a:r>
            <a:r>
              <a:rPr lang="ru-RU" sz="2400" dirty="0" smtClean="0"/>
              <a:t> </a:t>
            </a:r>
          </a:p>
          <a:p>
            <a:pPr lvl="1"/>
            <a:r>
              <a:rPr lang="ru-RU" sz="2200" dirty="0" smtClean="0"/>
              <a:t>Выбор темы проекта. </a:t>
            </a:r>
          </a:p>
          <a:p>
            <a:pPr lvl="1"/>
            <a:r>
              <a:rPr lang="ru-RU" sz="2200" dirty="0" smtClean="0"/>
              <a:t>Обсуждение плана его выполнения и результата проекта.</a:t>
            </a:r>
          </a:p>
          <a:p>
            <a:pPr lvl="1"/>
            <a:r>
              <a:rPr lang="ru-RU" sz="2200" dirty="0" smtClean="0"/>
              <a:t>Обсуждение пользы проекта для жизни семьи. </a:t>
            </a:r>
          </a:p>
        </p:txBody>
      </p:sp>
    </p:spTree>
    <p:extLst>
      <p:ext uri="{BB962C8B-B14F-4D97-AF65-F5344CB8AC3E}">
        <p14:creationId xmlns:p14="http://schemas.microsoft.com/office/powerpoint/2010/main" val="335557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521464"/>
            <a:ext cx="8596668" cy="965813"/>
          </a:xfrm>
        </p:spPr>
        <p:txBody>
          <a:bodyPr>
            <a:normAutofit/>
          </a:bodyPr>
          <a:lstStyle/>
          <a:p>
            <a:r>
              <a:rPr lang="ru-RU" sz="4800" dirty="0" smtClean="0"/>
              <a:t>ТЕМЫ ПРОЕКТОВ: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06695"/>
            <a:ext cx="8596668" cy="3880773"/>
          </a:xfrm>
        </p:spPr>
        <p:txBody>
          <a:bodyPr>
            <a:noAutofit/>
          </a:bodyPr>
          <a:lstStyle/>
          <a:p>
            <a:r>
              <a:rPr lang="ru-RU" sz="2400" dirty="0" smtClean="0"/>
              <a:t>Как устроен магазин. Хитрости рекламы. </a:t>
            </a:r>
          </a:p>
          <a:p>
            <a:r>
              <a:rPr lang="ru-RU" sz="2400" dirty="0" smtClean="0"/>
              <a:t>О чем расскажет платежка ЖКХ.</a:t>
            </a:r>
          </a:p>
          <a:p>
            <a:r>
              <a:rPr lang="ru-RU" sz="2400" dirty="0" smtClean="0"/>
              <a:t>Карманные деньги. Сколько нужно для «хорошей жизни».</a:t>
            </a:r>
          </a:p>
          <a:p>
            <a:r>
              <a:rPr lang="ru-RU" sz="2400" dirty="0" smtClean="0"/>
              <a:t>Как можно попасть в «финансовые неприятности».</a:t>
            </a:r>
          </a:p>
          <a:p>
            <a:r>
              <a:rPr lang="ru-RU" sz="2400" dirty="0" smtClean="0"/>
              <a:t> Сколько стоят семейные завтраки на неделю?</a:t>
            </a:r>
          </a:p>
          <a:p>
            <a:r>
              <a:rPr lang="ru-RU" sz="2400" dirty="0" smtClean="0"/>
              <a:t>До какой степени можно верить рекламе?</a:t>
            </a:r>
          </a:p>
          <a:p>
            <a:r>
              <a:rPr lang="ru-RU" sz="2400" dirty="0" smtClean="0"/>
              <a:t>Поход в кино и другие развлечения. Сколько выдержит семейный бюджет. </a:t>
            </a:r>
          </a:p>
          <a:p>
            <a:r>
              <a:rPr lang="ru-RU" sz="2400" dirty="0" smtClean="0"/>
              <a:t>Может ли быть сайт в «Интернет» финансовым мошенником?</a:t>
            </a:r>
          </a:p>
        </p:txBody>
      </p:sp>
    </p:spTree>
    <p:extLst>
      <p:ext uri="{BB962C8B-B14F-4D97-AF65-F5344CB8AC3E}">
        <p14:creationId xmlns:p14="http://schemas.microsoft.com/office/powerpoint/2010/main" val="31370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224005"/>
            <a:ext cx="8596668" cy="104293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Работа со всеми проектами </a:t>
            </a:r>
            <a:r>
              <a:rPr lang="ru-RU" dirty="0" smtClean="0">
                <a:solidFill>
                  <a:srgbClr val="90C226"/>
                </a:solidFill>
              </a:rPr>
              <a:t>предполагает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1608463"/>
            <a:ext cx="8709036" cy="4432899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Постановку цели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ru-RU" sz="2200" dirty="0" smtClean="0"/>
              <a:t>Например: Плата семьи за воду (Проект «О чем расскажет платежка ЖКХ»).</a:t>
            </a:r>
          </a:p>
          <a:p>
            <a:pPr algn="just">
              <a:spcBef>
                <a:spcPts val="0"/>
              </a:spcBef>
            </a:pPr>
            <a:r>
              <a:rPr lang="ru-RU" sz="2200" dirty="0" smtClean="0">
                <a:solidFill>
                  <a:srgbClr val="90C226"/>
                </a:solidFill>
              </a:rPr>
              <a:t>Учитель:</a:t>
            </a:r>
            <a:r>
              <a:rPr lang="ru-RU" sz="2200" dirty="0" smtClean="0"/>
              <a:t> Ценность питьевой воды. Как рассчитать стоимость воды. Почему надо ставить счетчики воды. Как передать их показания (интеграция в курсы математики и окружающий мир).</a:t>
            </a:r>
          </a:p>
          <a:p>
            <a:pPr algn="just">
              <a:spcBef>
                <a:spcPts val="0"/>
              </a:spcBef>
            </a:pPr>
            <a:r>
              <a:rPr lang="ru-RU" sz="2200" dirty="0" smtClean="0">
                <a:solidFill>
                  <a:srgbClr val="90C226"/>
                </a:solidFill>
              </a:rPr>
              <a:t>Родители:</a:t>
            </a:r>
            <a:r>
              <a:rPr lang="ru-RU" sz="2200" dirty="0" smtClean="0"/>
              <a:t> Что входит в квитанцию ЖКХ. Сколько семья платила за воду за последние два месяца.</a:t>
            </a:r>
          </a:p>
          <a:p>
            <a:pPr algn="just">
              <a:spcBef>
                <a:spcPts val="0"/>
              </a:spcBef>
            </a:pPr>
            <a:r>
              <a:rPr lang="ru-RU" sz="2200" dirty="0" smtClean="0">
                <a:solidFill>
                  <a:srgbClr val="90C226"/>
                </a:solidFill>
              </a:rPr>
              <a:t>Ученики:</a:t>
            </a:r>
            <a:r>
              <a:rPr lang="ru-RU" sz="2200" dirty="0" smtClean="0"/>
              <a:t> Ведут учет расхода воды за два месяца. Рассчитывают стоимость воды каждый месяц. Проводят эксперимент: если </a:t>
            </a:r>
            <a:br>
              <a:rPr lang="ru-RU" sz="2200" dirty="0" smtClean="0"/>
            </a:br>
            <a:r>
              <a:rPr lang="ru-RU" sz="2200" dirty="0" smtClean="0"/>
              <a:t>не закрывать кран 30 минут, если капает вода из неисправного крана. Сравнивают стоимость воды за два месяца до проекта </a:t>
            </a:r>
            <a:br>
              <a:rPr lang="ru-RU" sz="2200" dirty="0" smtClean="0"/>
            </a:br>
            <a:r>
              <a:rPr lang="ru-RU" sz="2200" dirty="0" smtClean="0"/>
              <a:t>и стоимость воды для семьи по окончании проекта. </a:t>
            </a:r>
          </a:p>
          <a:p>
            <a:pPr algn="just">
              <a:spcBef>
                <a:spcPts val="0"/>
              </a:spcBef>
            </a:pPr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  <a:t>Делают вывод и рассказывают о своем проекте в классе.</a:t>
            </a:r>
          </a:p>
        </p:txBody>
      </p:sp>
    </p:spTree>
    <p:extLst>
      <p:ext uri="{BB962C8B-B14F-4D97-AF65-F5344CB8AC3E}">
        <p14:creationId xmlns:p14="http://schemas.microsoft.com/office/powerpoint/2010/main" val="199608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251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102</TotalTime>
  <Words>251</Words>
  <Application>Microsoft Office PowerPoint</Application>
  <PresentationFormat>Широкоэкранный</PresentationFormat>
  <Paragraphs>46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Грань</vt:lpstr>
      <vt:lpstr>Проведение  проектных работ по курсу «Финансовая грамотность»</vt:lpstr>
      <vt:lpstr>ПРОБЛЕМА</vt:lpstr>
      <vt:lpstr>РОДИТЕЛИ думают, что:</vt:lpstr>
      <vt:lpstr>ДЕТИ:</vt:lpstr>
      <vt:lpstr>ПОСТАНОВКА  УЧЕБНОЙ ЗАДАЧИ</vt:lpstr>
      <vt:lpstr>ТЕМЫ ПРОЕКТОВ:</vt:lpstr>
      <vt:lpstr>Работа со всеми проектами предполагает: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Проведение проектных работ по курсу «Финансовая грамотность»</dc:title>
  <dc:creator>ek</dc:creator>
  <cp:lastModifiedBy>Погодин ВН</cp:lastModifiedBy>
  <cp:revision>10</cp:revision>
  <dcterms:created xsi:type="dcterms:W3CDTF">2017-05-28T19:12:54Z</dcterms:created>
  <dcterms:modified xsi:type="dcterms:W3CDTF">2017-05-29T10:35:24Z</dcterms:modified>
</cp:coreProperties>
</file>