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03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62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9065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37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538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123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48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40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22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50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49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95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06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14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51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2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E33CF-2E4F-45C3-8281-03A9652877A2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325C8B-9DAC-423A-A7DF-078E1562C2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82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8640" y="2404534"/>
            <a:ext cx="9540607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проектных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курсу «Финансовая грамотность»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73882"/>
            <a:ext cx="7766936" cy="1104046"/>
          </a:xfrm>
        </p:spPr>
        <p:txBody>
          <a:bodyPr/>
          <a:lstStyle/>
          <a:p>
            <a:r>
              <a:rPr lang="ru-RU" sz="3200" i="1" dirty="0" smtClean="0">
                <a:solidFill>
                  <a:schemeClr val="accent2">
                    <a:lumMod val="50000"/>
                  </a:schemeClr>
                </a:solidFill>
              </a:rPr>
              <a:t>(для учащихся 4 классов)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659467" y="5008479"/>
            <a:ext cx="7766936" cy="11040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>
                <a:solidFill>
                  <a:srgbClr val="90C2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Слушатель курсов Бейлина М.В.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6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40786"/>
            <a:ext cx="8596668" cy="991407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ПРОБЛЕМА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75" y="1741219"/>
            <a:ext cx="9009185" cy="2610444"/>
          </a:xfrm>
        </p:spPr>
        <p:txBody>
          <a:bodyPr>
            <a:noAutofit/>
          </a:bodyPr>
          <a:lstStyle/>
          <a:p>
            <a:r>
              <a:rPr lang="ru-RU" sz="3200" dirty="0" smtClean="0"/>
              <a:t>Запросы учащихся и их родителей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 </a:t>
            </a:r>
            <a:r>
              <a:rPr lang="ru-RU" sz="3200" dirty="0" smtClean="0"/>
              <a:t>данной теме необходимо объединить для конструктивных решений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 </a:t>
            </a:r>
            <a:r>
              <a:rPr lang="ru-RU" sz="3200" dirty="0" smtClean="0"/>
              <a:t>воспитанию финансовой грамотности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в </a:t>
            </a:r>
            <a:r>
              <a:rPr lang="ru-RU" sz="3200" dirty="0" smtClean="0"/>
              <a:t>семье. </a:t>
            </a:r>
            <a:endParaRPr lang="ru-RU" sz="3200" dirty="0"/>
          </a:p>
          <a:p>
            <a:r>
              <a:rPr lang="ru-RU" sz="3200" dirty="0" smtClean="0"/>
              <a:t>Проведен опрос родителей и учащихся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4 </a:t>
            </a:r>
            <a:r>
              <a:rPr lang="ru-RU" sz="3200" dirty="0" smtClean="0"/>
              <a:t>классов, и выбраны часто повторяющиеся вопросы (проблемы).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03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98585"/>
            <a:ext cx="8596668" cy="13208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РОДИТЕЛИ думают, что: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6863"/>
            <a:ext cx="8596668" cy="5210882"/>
          </a:xfrm>
        </p:spPr>
        <p:txBody>
          <a:bodyPr>
            <a:noAutofit/>
          </a:bodyPr>
          <a:lstStyle/>
          <a:p>
            <a:r>
              <a:rPr lang="ru-RU" sz="2400" dirty="0" smtClean="0"/>
              <a:t>Говорить постоянно с детьми о деньгах «неинтеллигентно», «пошло».</a:t>
            </a:r>
          </a:p>
          <a:p>
            <a:r>
              <a:rPr lang="ru-RU" sz="2400" dirty="0" smtClean="0"/>
              <a:t>Не стоит концентрировать внимание детей на деньгах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 </a:t>
            </a:r>
            <a:r>
              <a:rPr lang="ru-RU" sz="2400" dirty="0" smtClean="0"/>
              <a:t>воспитывать меркантильность.</a:t>
            </a:r>
          </a:p>
          <a:p>
            <a:r>
              <a:rPr lang="ru-RU" sz="2400" dirty="0" smtClean="0"/>
              <a:t>Деньги имеют абстрактное значение для детей,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 </a:t>
            </a:r>
            <a:r>
              <a:rPr lang="ru-RU" sz="2400" dirty="0" smtClean="0"/>
              <a:t>они не понимают их ценность.</a:t>
            </a:r>
          </a:p>
          <a:p>
            <a:r>
              <a:rPr lang="ru-RU" sz="2400" dirty="0" smtClean="0"/>
              <a:t>Споры «о деньгах» вносят много негатива в семейные отношения (инфантилизм, иждивенчество, шантаж, ложь), но это неизбежно.</a:t>
            </a:r>
          </a:p>
          <a:p>
            <a:r>
              <a:rPr lang="ru-RU" sz="2400" dirty="0" smtClean="0"/>
              <a:t>Как вести себя в отношении «карманных денег».</a:t>
            </a:r>
          </a:p>
          <a:p>
            <a:r>
              <a:rPr lang="ru-RU" sz="2400" dirty="0" smtClean="0"/>
              <a:t>Правильно ли платить за оценки и домашние дела?</a:t>
            </a:r>
          </a:p>
        </p:txBody>
      </p:sp>
    </p:spTree>
    <p:extLst>
      <p:ext uri="{BB962C8B-B14F-4D97-AF65-F5344CB8AC3E}">
        <p14:creationId xmlns:p14="http://schemas.microsoft.com/office/powerpoint/2010/main" val="286077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40784"/>
            <a:ext cx="8596668" cy="13208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ДЕТИ: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6016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/>
              <a:t>У всех эта вещь, а мне не покупают. Без нее моя жизнь очень печальная. </a:t>
            </a:r>
          </a:p>
          <a:p>
            <a:r>
              <a:rPr lang="ru-RU" sz="2400" dirty="0"/>
              <a:t>В магазине мне очень хочется что-нибудь купить.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кошельке у мамы денег много, а на это «денег нет». </a:t>
            </a:r>
          </a:p>
          <a:p>
            <a:r>
              <a:rPr lang="ru-RU" sz="2400" dirty="0"/>
              <a:t>Разве </a:t>
            </a:r>
            <a:r>
              <a:rPr lang="ru-RU" sz="2400" dirty="0" smtClean="0"/>
              <a:t>мои просьбы как-то связаны </a:t>
            </a:r>
            <a:r>
              <a:rPr lang="ru-RU" sz="2400" dirty="0"/>
              <a:t>с бюджетом семьи?</a:t>
            </a:r>
          </a:p>
          <a:p>
            <a:r>
              <a:rPr lang="ru-RU" sz="2400" dirty="0"/>
              <a:t>Можно ли попросить мою часть семейного бюджета наличными?</a:t>
            </a:r>
          </a:p>
          <a:p>
            <a:r>
              <a:rPr lang="ru-RU" sz="2400" dirty="0"/>
              <a:t>Как рассчитать свои карманные деньги на неделю,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если </a:t>
            </a:r>
            <a:r>
              <a:rPr lang="ru-RU" sz="2400" dirty="0"/>
              <a:t>их не хватает на день?</a:t>
            </a:r>
          </a:p>
        </p:txBody>
      </p:sp>
    </p:spTree>
    <p:extLst>
      <p:ext uri="{BB962C8B-B14F-4D97-AF65-F5344CB8AC3E}">
        <p14:creationId xmlns:p14="http://schemas.microsoft.com/office/powerpoint/2010/main" val="180815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7902"/>
            <a:ext cx="8596668" cy="13208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ПОСТАНОВКА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УЧЕБНОЙ </a:t>
            </a:r>
            <a:r>
              <a:rPr lang="ru-RU" sz="4800" dirty="0" smtClean="0"/>
              <a:t>ЗАДАЧИ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23080"/>
            <a:ext cx="8596668" cy="4169751"/>
          </a:xfrm>
        </p:spPr>
        <p:txBody>
          <a:bodyPr>
            <a:noAutofit/>
          </a:bodyPr>
          <a:lstStyle/>
          <a:p>
            <a:r>
              <a:rPr lang="ru-RU" sz="2400" b="1" u="sng" dirty="0" smtClean="0"/>
              <a:t>Родительское собрание.</a:t>
            </a:r>
            <a:r>
              <a:rPr lang="ru-RU" sz="2400" dirty="0" smtClean="0"/>
              <a:t> </a:t>
            </a:r>
          </a:p>
          <a:p>
            <a:pPr lvl="1"/>
            <a:r>
              <a:rPr lang="ru-RU" sz="2200" dirty="0" smtClean="0"/>
              <a:t>Знакомство родителей с программой курса.</a:t>
            </a:r>
          </a:p>
          <a:p>
            <a:pPr lvl="1"/>
            <a:r>
              <a:rPr lang="ru-RU" sz="2200" dirty="0" smtClean="0"/>
              <a:t> Договоренность о совместной деятельности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по </a:t>
            </a:r>
            <a:r>
              <a:rPr lang="ru-RU" sz="2200" dirty="0" smtClean="0"/>
              <a:t>выбранному проекту. </a:t>
            </a:r>
          </a:p>
          <a:p>
            <a:pPr lvl="1"/>
            <a:r>
              <a:rPr lang="ru-RU" sz="2200" dirty="0" smtClean="0"/>
              <a:t>Договоренность о правилах «финансовой безопасности» при выполнении проекта. </a:t>
            </a:r>
          </a:p>
          <a:p>
            <a:endParaRPr lang="ru-RU" sz="800" dirty="0" smtClean="0"/>
          </a:p>
          <a:p>
            <a:r>
              <a:rPr lang="ru-RU" sz="2400" b="1" u="sng" dirty="0" smtClean="0"/>
              <a:t>Вводное занятие.</a:t>
            </a:r>
            <a:r>
              <a:rPr lang="ru-RU" sz="2400" dirty="0" smtClean="0"/>
              <a:t> </a:t>
            </a:r>
          </a:p>
          <a:p>
            <a:pPr lvl="1"/>
            <a:r>
              <a:rPr lang="ru-RU" sz="2200" dirty="0" smtClean="0"/>
              <a:t>Выбор темы проекта. </a:t>
            </a:r>
          </a:p>
          <a:p>
            <a:pPr lvl="1"/>
            <a:r>
              <a:rPr lang="ru-RU" sz="2200" dirty="0" smtClean="0"/>
              <a:t>Обсуждение плана его выполнения и результата проекта.</a:t>
            </a:r>
          </a:p>
          <a:p>
            <a:pPr lvl="1"/>
            <a:r>
              <a:rPr lang="ru-RU" sz="2200" dirty="0" smtClean="0"/>
              <a:t>Обсуждение пользы проекта для жизни семьи. </a:t>
            </a:r>
          </a:p>
        </p:txBody>
      </p:sp>
    </p:spTree>
    <p:extLst>
      <p:ext uri="{BB962C8B-B14F-4D97-AF65-F5344CB8AC3E}">
        <p14:creationId xmlns:p14="http://schemas.microsoft.com/office/powerpoint/2010/main" val="335557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21464"/>
            <a:ext cx="8596668" cy="965813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ТЕМЫ ПРОЕКТОВ: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6695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 smtClean="0"/>
              <a:t>Как устроен магазин. Хитрости рекламы. </a:t>
            </a:r>
          </a:p>
          <a:p>
            <a:r>
              <a:rPr lang="ru-RU" sz="2400" dirty="0" smtClean="0"/>
              <a:t>О чем расскажет платежка ЖКХ.</a:t>
            </a:r>
          </a:p>
          <a:p>
            <a:r>
              <a:rPr lang="ru-RU" sz="2400" dirty="0" smtClean="0"/>
              <a:t>Карманные деньги. Сколько нужно для «хорошей жизни».</a:t>
            </a:r>
          </a:p>
          <a:p>
            <a:r>
              <a:rPr lang="ru-RU" sz="2400" dirty="0" smtClean="0"/>
              <a:t>Как можно попасть в «финансовые неприятности».</a:t>
            </a:r>
          </a:p>
          <a:p>
            <a:r>
              <a:rPr lang="ru-RU" sz="2400" dirty="0" smtClean="0"/>
              <a:t> Сколько стоят семейные завтраки на неделю?</a:t>
            </a:r>
          </a:p>
          <a:p>
            <a:r>
              <a:rPr lang="ru-RU" sz="2400" dirty="0" smtClean="0"/>
              <a:t>До какой степени можно верить рекламе?</a:t>
            </a:r>
          </a:p>
          <a:p>
            <a:r>
              <a:rPr lang="ru-RU" sz="2400" dirty="0" smtClean="0"/>
              <a:t>Поход в кино и другие развлечения. Сколько выдержит семейный бюджет. </a:t>
            </a:r>
          </a:p>
          <a:p>
            <a:r>
              <a:rPr lang="ru-RU" sz="2400" dirty="0" smtClean="0"/>
              <a:t>Может ли быть сайт в «Интернет» финансовым мошенником?</a:t>
            </a:r>
          </a:p>
        </p:txBody>
      </p:sp>
    </p:spTree>
    <p:extLst>
      <p:ext uri="{BB962C8B-B14F-4D97-AF65-F5344CB8AC3E}">
        <p14:creationId xmlns:p14="http://schemas.microsoft.com/office/powerpoint/2010/main" val="31370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24005"/>
            <a:ext cx="8596668" cy="10429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Работа со всеми проектами </a:t>
            </a:r>
            <a:r>
              <a:rPr lang="ru-RU" dirty="0" smtClean="0">
                <a:solidFill>
                  <a:srgbClr val="90C226"/>
                </a:solidFill>
              </a:rPr>
              <a:t>предполагает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608463"/>
            <a:ext cx="8709036" cy="4432899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Постановку цели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2200" dirty="0" smtClean="0"/>
              <a:t>Например: Плата семьи за воду (Проект «О чем расскажет платежка ЖКХ»).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90C226"/>
                </a:solidFill>
              </a:rPr>
              <a:t>Учитель:</a:t>
            </a:r>
            <a:r>
              <a:rPr lang="ru-RU" sz="2200" dirty="0" smtClean="0"/>
              <a:t> Ценность питьевой воды. Как рассчитать стоимость воды. Почему надо ставить счетчики воды. Как передать их показания (интеграция в курсы математики и окружающий мир).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90C226"/>
                </a:solidFill>
              </a:rPr>
              <a:t>Родители:</a:t>
            </a:r>
            <a:r>
              <a:rPr lang="ru-RU" sz="2200" dirty="0" smtClean="0"/>
              <a:t> Что входит в квитанцию ЖКХ. Сколько семья платила за воду за последние два месяца.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90C226"/>
                </a:solidFill>
              </a:rPr>
              <a:t>Ученики:</a:t>
            </a:r>
            <a:r>
              <a:rPr lang="ru-RU" sz="2200" dirty="0" smtClean="0"/>
              <a:t> Ведут учет расхода воды за два месяца. Рассчитывают стоимость воды каждый месяц. Проводят эксперимент: если </a:t>
            </a:r>
            <a:br>
              <a:rPr lang="ru-RU" sz="2200" dirty="0" smtClean="0"/>
            </a:br>
            <a:r>
              <a:rPr lang="ru-RU" sz="2200" dirty="0" smtClean="0"/>
              <a:t>не закрывать кран 30 минут, если капает вода из неисправного крана. Сравнивают стоимость воды за два месяца до проекта </a:t>
            </a:r>
            <a:br>
              <a:rPr lang="ru-RU" sz="2200" dirty="0" smtClean="0"/>
            </a:br>
            <a:r>
              <a:rPr lang="ru-RU" sz="2200" dirty="0" smtClean="0"/>
              <a:t>и стоимость воды для семьи по окончании проекта. 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Делают вывод и рассказывают о своем проекте в классе.</a:t>
            </a:r>
          </a:p>
        </p:txBody>
      </p:sp>
    </p:spTree>
    <p:extLst>
      <p:ext uri="{BB962C8B-B14F-4D97-AF65-F5344CB8AC3E}">
        <p14:creationId xmlns:p14="http://schemas.microsoft.com/office/powerpoint/2010/main" val="199608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251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</TotalTime>
  <Words>251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Проведение  проектных работ по курсу «Финансовая грамотность»</vt:lpstr>
      <vt:lpstr>ПРОБЛЕМА</vt:lpstr>
      <vt:lpstr>РОДИТЕЛИ думают, что:</vt:lpstr>
      <vt:lpstr>ДЕТИ:</vt:lpstr>
      <vt:lpstr>ПОСТАНОВКА  УЧЕБНОЙ ЗАДАЧИ</vt:lpstr>
      <vt:lpstr>ТЕМЫ ПРОЕКТОВ:</vt:lpstr>
      <vt:lpstr>Работа со всеми проектами предполагает: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Проведение проектных работ по курсу «Финансовая грамотность»</dc:title>
  <dc:creator>ek</dc:creator>
  <cp:lastModifiedBy>Погодин ВН</cp:lastModifiedBy>
  <cp:revision>10</cp:revision>
  <dcterms:created xsi:type="dcterms:W3CDTF">2017-05-28T19:12:54Z</dcterms:created>
  <dcterms:modified xsi:type="dcterms:W3CDTF">2017-05-29T10:35:24Z</dcterms:modified>
</cp:coreProperties>
</file>