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260" r:id="rId4"/>
    <p:sldId id="258" r:id="rId5"/>
    <p:sldId id="257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500044"/>
            <a:ext cx="7772400" cy="2428891"/>
          </a:xfrm>
        </p:spPr>
        <p:txBody>
          <a:bodyPr>
            <a:normAutofit/>
          </a:bodyPr>
          <a:lstStyle/>
          <a:p>
            <a:pPr algn="ctr"/>
            <a:r>
              <a:rPr lang="ru-RU" sz="1600" dirty="0"/>
              <a:t>Федеральный методический центр по финансовой грамотности системы общего и среднего профессионального образования</a:t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Программа повышения  квалификации «Содержание и методика преподавания курса финансовой грамотности различным категориям обучающихся»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95600" y="2310484"/>
            <a:ext cx="6400800" cy="3714776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2300" dirty="0" smtClean="0"/>
              <a:t>Групповой проект</a:t>
            </a:r>
          </a:p>
          <a:p>
            <a:pPr algn="ctr"/>
            <a:r>
              <a:rPr lang="ru-RU" sz="2300" dirty="0"/>
              <a:t>Разработка элементов занятий по изучению модуля «Содержание и методика преподавания   тем по взаимоотношению человека с государством: налоги» в 5-7 классах </a:t>
            </a:r>
            <a:endParaRPr lang="ru-RU" sz="2300" dirty="0" smtClean="0"/>
          </a:p>
          <a:p>
            <a:endParaRPr lang="ru-RU" b="1" dirty="0" smtClean="0"/>
          </a:p>
          <a:p>
            <a:endParaRPr lang="ru-RU" dirty="0"/>
          </a:p>
          <a:p>
            <a:endParaRPr lang="ru-RU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smtClean="0"/>
              <a:t>Москва</a:t>
            </a:r>
            <a:endParaRPr lang="ru-RU" sz="1800" dirty="0"/>
          </a:p>
          <a:p>
            <a:pPr algn="ctr"/>
            <a:r>
              <a:rPr lang="ru-RU" sz="1800" dirty="0" smtClean="0"/>
              <a:t>15 </a:t>
            </a:r>
            <a:r>
              <a:rPr lang="ru-RU" sz="1800" dirty="0"/>
              <a:t>– </a:t>
            </a:r>
            <a:r>
              <a:rPr lang="ru-RU" sz="1800" dirty="0" smtClean="0"/>
              <a:t>28.03.2017</a:t>
            </a:r>
            <a:endParaRPr lang="ru-RU" sz="18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931756" y="4469796"/>
            <a:ext cx="6987645" cy="138853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sz="1700" dirty="0" smtClean="0"/>
              <a:t>Виноградова Вера Ивановна</a:t>
            </a:r>
          </a:p>
          <a:p>
            <a:r>
              <a:rPr lang="ru-RU" sz="1700" dirty="0" err="1" smtClean="0"/>
              <a:t>Винокурова</a:t>
            </a:r>
            <a:r>
              <a:rPr lang="ru-RU" sz="1700" dirty="0" smtClean="0"/>
              <a:t> Оксана Александровна</a:t>
            </a:r>
          </a:p>
          <a:p>
            <a:r>
              <a:rPr lang="ru-RU" sz="1700" dirty="0" smtClean="0"/>
              <a:t>Ермолаева Юлия Викторовна</a:t>
            </a:r>
          </a:p>
          <a:p>
            <a:r>
              <a:rPr lang="ru-RU" sz="1700" dirty="0" smtClean="0"/>
              <a:t>Каширина Алевтина Николаевна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79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41461" y="57150"/>
            <a:ext cx="10018713" cy="1752599"/>
          </a:xfrm>
        </p:spPr>
        <p:txBody>
          <a:bodyPr/>
          <a:lstStyle/>
          <a:p>
            <a:r>
              <a:rPr lang="ru-RU" dirty="0" smtClean="0"/>
              <a:t>Цель и задачи проекта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484310" y="1224643"/>
            <a:ext cx="10018713" cy="45665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/>
              <a:t>Цель</a:t>
            </a:r>
            <a:r>
              <a:rPr lang="ru-RU" i="1" dirty="0"/>
              <a:t>:</a:t>
            </a:r>
            <a:r>
              <a:rPr lang="ru-RU" dirty="0"/>
              <a:t> объяснять, что государство собирает налоги для выполнения своих функций и социальной </a:t>
            </a:r>
            <a:r>
              <a:rPr lang="ru-RU" dirty="0" smtClean="0"/>
              <a:t>поддержки</a:t>
            </a:r>
          </a:p>
          <a:p>
            <a:pPr marL="0" indent="0">
              <a:buNone/>
            </a:pPr>
            <a:r>
              <a:rPr lang="ru-RU" i="1" dirty="0"/>
              <a:t>Задачи: </a:t>
            </a:r>
            <a:endParaRPr lang="ru-RU" i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знакомство </a:t>
            </a:r>
            <a:r>
              <a:rPr lang="ru-RU" dirty="0"/>
              <a:t>с сущностью, видами и структурой налогов, их функциями в современном обществе; </a:t>
            </a: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формирование </a:t>
            </a:r>
            <a:r>
              <a:rPr lang="ru-RU" dirty="0"/>
              <a:t>основ налоговой культуры, развитие аналитического и логического мышления; </a:t>
            </a: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формирование </a:t>
            </a:r>
            <a:r>
              <a:rPr lang="ru-RU" dirty="0"/>
              <a:t>адекватного отношения к налогам, воспитание экономически грамотного, отвечающего за свои решения гражданина.</a:t>
            </a:r>
          </a:p>
        </p:txBody>
      </p:sp>
    </p:spTree>
    <p:extLst>
      <p:ext uri="{BB962C8B-B14F-4D97-AF65-F5344CB8AC3E}">
        <p14:creationId xmlns:p14="http://schemas.microsoft.com/office/powerpoint/2010/main" val="333475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571501"/>
            <a:ext cx="10018713" cy="5219700"/>
          </a:xfrm>
        </p:spPr>
        <p:txBody>
          <a:bodyPr numCol="2"/>
          <a:lstStyle/>
          <a:p>
            <a:pPr marL="0" indent="0">
              <a:buNone/>
            </a:pPr>
            <a:r>
              <a:rPr lang="ru-RU" i="1" dirty="0" smtClean="0"/>
              <a:t>Целевая аудитория</a:t>
            </a:r>
            <a:r>
              <a:rPr lang="ru-RU" dirty="0" smtClean="0"/>
              <a:t>: 5-7 классы</a:t>
            </a: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r>
              <a:rPr lang="ru-RU" i="1" dirty="0" smtClean="0"/>
              <a:t>Форма </a:t>
            </a:r>
            <a:r>
              <a:rPr lang="ru-RU" i="1" dirty="0"/>
              <a:t>занятия</a:t>
            </a:r>
            <a:r>
              <a:rPr lang="ru-RU" dirty="0"/>
              <a:t>: занятие – презентация учебных </a:t>
            </a:r>
            <a:r>
              <a:rPr lang="ru-RU" dirty="0" smtClean="0"/>
              <a:t>достижений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i="1" dirty="0"/>
              <a:t>Методы и технологические приемы</a:t>
            </a:r>
            <a:r>
              <a:rPr lang="ru-RU" dirty="0"/>
              <a:t>: </a:t>
            </a: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к</a:t>
            </a:r>
            <a:r>
              <a:rPr lang="ru-RU" dirty="0" smtClean="0"/>
              <a:t>ейс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практические задания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мини-исследование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в</a:t>
            </a:r>
            <a:r>
              <a:rPr lang="ru-RU" dirty="0" smtClean="0"/>
              <a:t>икторина 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парацентрическая технология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972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1025" y="0"/>
            <a:ext cx="10018713" cy="1752599"/>
          </a:xfrm>
        </p:spPr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1025" y="1050470"/>
            <a:ext cx="10018713" cy="5554437"/>
          </a:xfrm>
        </p:spPr>
        <p:txBody>
          <a:bodyPr>
            <a:normAutofit/>
          </a:bodyPr>
          <a:lstStyle/>
          <a:p>
            <a:r>
              <a:rPr lang="ru-RU" dirty="0" smtClean="0"/>
              <a:t>1. </a:t>
            </a:r>
            <a:r>
              <a:rPr lang="ru-RU" dirty="0" smtClean="0"/>
              <a:t>Кроссворд </a:t>
            </a:r>
          </a:p>
          <a:p>
            <a:pPr marL="0" indent="0">
              <a:buNone/>
            </a:pPr>
            <a:r>
              <a:rPr lang="ru-RU" dirty="0" smtClean="0"/>
              <a:t>(Виноградова В.И.)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 smtClean="0"/>
              <a:t>. Мини-исследование на тему «Загадочная аббревиатура ИНН</a:t>
            </a:r>
            <a:r>
              <a:rPr lang="ru-RU" dirty="0" smtClean="0"/>
              <a:t>» и кейс (Каширина А.Н.)</a:t>
            </a:r>
            <a:endParaRPr lang="ru-RU" dirty="0" smtClean="0"/>
          </a:p>
          <a:p>
            <a:r>
              <a:rPr lang="ru-RU" dirty="0" smtClean="0"/>
              <a:t>3. </a:t>
            </a:r>
            <a:r>
              <a:rPr lang="ru-RU" dirty="0" smtClean="0"/>
              <a:t> </a:t>
            </a:r>
            <a:r>
              <a:rPr lang="ru-RU" dirty="0" smtClean="0"/>
              <a:t>Практические задания (Ермолаева Ю.В.)</a:t>
            </a:r>
          </a:p>
          <a:p>
            <a:r>
              <a:rPr lang="ru-RU" dirty="0" smtClean="0"/>
              <a:t>4. Викторина «Где логика?» (</a:t>
            </a:r>
            <a:r>
              <a:rPr lang="ru-RU" dirty="0" err="1" smtClean="0"/>
              <a:t>Винокурова</a:t>
            </a:r>
            <a:r>
              <a:rPr lang="ru-RU" dirty="0" smtClean="0"/>
              <a:t> О.А.)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444" y="1607339"/>
            <a:ext cx="3889826" cy="218802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8149" y="1607339"/>
            <a:ext cx="3920674" cy="2205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58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6196" y="57151"/>
            <a:ext cx="10018713" cy="1265464"/>
          </a:xfrm>
        </p:spPr>
        <p:txBody>
          <a:bodyPr/>
          <a:lstStyle/>
          <a:p>
            <a:r>
              <a:rPr lang="ru-RU" dirty="0" smtClean="0"/>
              <a:t>Планируемые 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551213"/>
            <a:ext cx="10615161" cy="524963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i="1" dirty="0"/>
              <a:t>Личностными результатами являются</a:t>
            </a:r>
            <a:r>
              <a:rPr lang="ru-RU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• понимание финансовых связей семьи и государства;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• развитие навыков сотрудничества со сверстниками в игровых ситуациях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i="1" dirty="0"/>
              <a:t>Предметными результатами являются: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• понимание основных принципов экономической жизни общества: представление о роли государства в экономике семьи;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• понимание и правильное использование экономических терминов;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• освоение приёмов работы с экономической информацией, её осмысление; проведение простых финансовых расчётов.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• приобретение знаний и опыта применения полученных знаний и умений для решения типичных задач в области семейной экономики;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• развитие способностей обучающихся делать необходимые выводы и давать обоснованные оценки экономических ситуаций; определение элементарных проблем в области семейных финансов и нахождение путей их решения;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• развитие кругозора в области экономической жизни общества и формирование познавательного интереса к изучению общественных дисциплин.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63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0"/>
            <a:ext cx="10018713" cy="1281793"/>
          </a:xfrm>
        </p:spPr>
        <p:txBody>
          <a:bodyPr/>
          <a:lstStyle/>
          <a:p>
            <a:r>
              <a:rPr lang="ru-RU" dirty="0" smtClean="0"/>
              <a:t>Планируемые 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1" y="881742"/>
            <a:ext cx="10707690" cy="571499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i="1" dirty="0" err="1"/>
              <a:t>Метапредметными</a:t>
            </a:r>
            <a:r>
              <a:rPr lang="ru-RU" i="1" dirty="0"/>
              <a:t> результатами являются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i="1" dirty="0"/>
              <a:t>Познавательные</a:t>
            </a:r>
            <a:r>
              <a:rPr lang="ru-RU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</a:t>
            </a:r>
            <a:r>
              <a:rPr lang="ru-RU" dirty="0"/>
              <a:t>освоение способов решения проблем творческого и поискового характера;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</a:t>
            </a:r>
            <a:r>
              <a:rPr lang="ru-RU" dirty="0"/>
              <a:t>использование различных способов поиска, сбора, обработки, анализа, организации, передачи и интерпретации информации; поиск информации на интернет-сайтах;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</a:t>
            </a:r>
            <a:r>
              <a:rPr lang="ru-RU" dirty="0"/>
              <a:t>овладение логическими действиями сравнения, анализа, синтеза, обобщения, классификации, установления аналогий и причинно-следственных связей, построения рассуждений, отнесения к известным понятиям;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овладение </a:t>
            </a:r>
            <a:r>
              <a:rPr lang="ru-RU" dirty="0"/>
              <a:t>базовыми предметными и </a:t>
            </a:r>
            <a:r>
              <a:rPr lang="ru-RU" dirty="0" err="1"/>
              <a:t>межпредметными</a:t>
            </a:r>
            <a:r>
              <a:rPr lang="ru-RU" dirty="0"/>
              <a:t> понятиями.</a:t>
            </a:r>
          </a:p>
          <a:p>
            <a:pPr marL="0" indent="0">
              <a:buNone/>
            </a:pPr>
            <a:r>
              <a:rPr lang="ru-RU" i="1" dirty="0"/>
              <a:t>Регулятивные: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понимание </a:t>
            </a:r>
            <a:r>
              <a:rPr lang="ru-RU" dirty="0"/>
              <a:t>цели своих действий;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</a:t>
            </a:r>
            <a:r>
              <a:rPr lang="ru-RU" dirty="0"/>
              <a:t>планирование действия с помощью учителя и самостоятельно;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проявление </a:t>
            </a:r>
            <a:r>
              <a:rPr lang="ru-RU" dirty="0"/>
              <a:t>познавательной и творческой инициативы;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</a:t>
            </a:r>
            <a:r>
              <a:rPr lang="ru-RU" dirty="0"/>
              <a:t>оценка правильности выполнения действий; самооценка и </a:t>
            </a:r>
            <a:r>
              <a:rPr lang="ru-RU" dirty="0" err="1"/>
              <a:t>взаимооценка</a:t>
            </a:r>
            <a:r>
              <a:rPr lang="ru-RU" dirty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адекватное </a:t>
            </a:r>
            <a:r>
              <a:rPr lang="ru-RU" dirty="0"/>
              <a:t>восприятие предложений товарищей, учителей.</a:t>
            </a:r>
          </a:p>
          <a:p>
            <a:pPr marL="0" indent="0">
              <a:buNone/>
            </a:pPr>
            <a:r>
              <a:rPr lang="ru-RU" i="1" dirty="0"/>
              <a:t>Коммуникативные: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составление </a:t>
            </a:r>
            <a:r>
              <a:rPr lang="ru-RU" dirty="0"/>
              <a:t>текстов в устной и письменной формах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</a:t>
            </a:r>
            <a:r>
              <a:rPr lang="ru-RU" dirty="0"/>
              <a:t>готовность слушать собеседника и вести диалог;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</a:t>
            </a:r>
            <a:r>
              <a:rPr lang="ru-RU" dirty="0"/>
              <a:t>готовность признавать возможность существования различных точек зрения и права каждого иметь свою;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умение </a:t>
            </a:r>
            <a:r>
              <a:rPr lang="ru-RU" dirty="0"/>
              <a:t>излагать своё мнение, аргументировать свою точку зрения и давать оценку событий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</a:t>
            </a:r>
            <a:r>
              <a:rPr lang="ru-RU" dirty="0"/>
              <a:t>определение общей цели и путей её достижения; умение договариваться о распределении функций и ролей в совместной деятельности, осуществлять взаимный контроль в совместной деятельности, адекватно оценивать собственное поведение и поведение окружающих.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22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7982" y="2277836"/>
            <a:ext cx="10018713" cy="1752599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560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176</TotalTime>
  <Words>516</Words>
  <Application>Microsoft Office PowerPoint</Application>
  <PresentationFormat>Широкоэкранный</PresentationFormat>
  <Paragraphs>78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Corbel</vt:lpstr>
      <vt:lpstr>Wingdings</vt:lpstr>
      <vt:lpstr>Параллакс</vt:lpstr>
      <vt:lpstr>Федеральный методический центр по финансовой грамотности системы общего и среднего профессионального образования  Программа повышения  квалификации «Содержание и методика преподавания курса финансовой грамотности различным категориям обучающихся»  </vt:lpstr>
      <vt:lpstr>Цель и задачи проекта</vt:lpstr>
      <vt:lpstr>Презентация PowerPoint</vt:lpstr>
      <vt:lpstr>Содержание</vt:lpstr>
      <vt:lpstr>Планируемые результаты</vt:lpstr>
      <vt:lpstr>Планируемые результаты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Разработка элементов занятий по изучению темы «Налоги» в 5-7 классах </dc:title>
  <dc:creator>Пользователь Windows</dc:creator>
  <cp:lastModifiedBy>Пользователь Windows</cp:lastModifiedBy>
  <cp:revision>24</cp:revision>
  <dcterms:created xsi:type="dcterms:W3CDTF">2017-03-26T18:40:52Z</dcterms:created>
  <dcterms:modified xsi:type="dcterms:W3CDTF">2017-03-28T09:12:49Z</dcterms:modified>
</cp:coreProperties>
</file>