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3" r:id="rId3"/>
    <p:sldId id="269" r:id="rId4"/>
    <p:sldId id="264" r:id="rId5"/>
    <p:sldId id="265" r:id="rId6"/>
    <p:sldId id="266" r:id="rId7"/>
    <p:sldId id="267" r:id="rId8"/>
    <p:sldId id="268" r:id="rId9"/>
    <p:sldId id="270" r:id="rId10"/>
    <p:sldId id="272" r:id="rId11"/>
    <p:sldId id="271" r:id="rId12"/>
    <p:sldId id="274" r:id="rId13"/>
    <p:sldId id="275" r:id="rId14"/>
    <p:sldId id="273" r:id="rId15"/>
    <p:sldId id="286" r:id="rId16"/>
    <p:sldId id="284" r:id="rId17"/>
    <p:sldId id="277" r:id="rId18"/>
    <p:sldId id="278" r:id="rId19"/>
    <p:sldId id="279" r:id="rId20"/>
    <p:sldId id="280" r:id="rId21"/>
    <p:sldId id="285" r:id="rId22"/>
    <p:sldId id="261" r:id="rId23"/>
    <p:sldId id="260" r:id="rId24"/>
    <p:sldId id="257" r:id="rId25"/>
    <p:sldId id="28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08" autoAdjust="0"/>
  </p:normalViewPr>
  <p:slideViewPr>
    <p:cSldViewPr>
      <p:cViewPr varScale="1">
        <p:scale>
          <a:sx n="77" d="100"/>
          <a:sy n="77" d="100"/>
        </p:scale>
        <p:origin x="-1541"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BDD01-4DC5-4CEF-A3F1-FF2FA7F628E8}" type="datetimeFigureOut">
              <a:rPr lang="ru-RU" smtClean="0"/>
              <a:pPr/>
              <a:t>28.03.2017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6E952-37AF-4F12-AB8C-A4F02862A39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vmirechudes.com/samye-nelepye-i-smeshnye-nalogi-v-mi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vmirechudes.com/samye-nelepye-i-smeshnye-nalogi-v-mi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vmirechudes.com/samye-nelepye-i-smeshnye-nalogi-v-mi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vmirechudes.com/samye-nelepye-i-smeshnye-nalogi-v-mi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vmirechudes.com/samye-nelepye-i-smeshnye-nalogi-v-mir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Определяем тему</a:t>
            </a:r>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 2007 году местные власти </a:t>
            </a:r>
            <a:r>
              <a:rPr lang="ru-RU" sz="1200" b="0" i="0" kern="1200" dirty="0" err="1" smtClean="0">
                <a:solidFill>
                  <a:schemeClr val="tx1"/>
                </a:solidFill>
                <a:latin typeface="+mn-lt"/>
                <a:ea typeface="+mn-ea"/>
                <a:cs typeface="+mn-cs"/>
              </a:rPr>
              <a:t>Валлонии</a:t>
            </a:r>
            <a:r>
              <a:rPr lang="ru-RU" sz="1200" b="0" i="0" kern="1200" dirty="0" smtClean="0">
                <a:solidFill>
                  <a:schemeClr val="tx1"/>
                </a:solidFill>
                <a:latin typeface="+mn-lt"/>
                <a:ea typeface="+mn-ea"/>
                <a:cs typeface="+mn-cs"/>
              </a:rPr>
              <a:t>, в которой проживает около 3,5 миллионов человек,  решили обложить налогом приготовление блюд на гриле для борьбы с… глобальным потеплением. Считается, что во время приготовления пищи на гриле в атмосферу попадает от 50 до 100 граммов парниковых газов. Поэтому </a:t>
            </a:r>
            <a:r>
              <a:rPr lang="ru-RU" sz="1200" b="0" i="0" kern="1200" dirty="0" err="1" smtClean="0">
                <a:solidFill>
                  <a:schemeClr val="tx1"/>
                </a:solidFill>
                <a:latin typeface="+mn-lt"/>
                <a:ea typeface="+mn-ea"/>
                <a:cs typeface="+mn-cs"/>
              </a:rPr>
              <a:t>rаждый</a:t>
            </a:r>
            <a:r>
              <a:rPr lang="ru-RU" sz="1200" b="0" i="0" kern="1200" dirty="0" smtClean="0">
                <a:solidFill>
                  <a:schemeClr val="tx1"/>
                </a:solidFill>
                <a:latin typeface="+mn-lt"/>
                <a:ea typeface="+mn-ea"/>
                <a:cs typeface="+mn-cs"/>
              </a:rPr>
              <a:t> житель этого региона Бельгии, прежде чем разжечь во дворе барбекю, должен теперь внести плату в размере 20 евро. Вы, наверное, сразу же подумали, ну и как они проверят, делаю ли я гриль или нет? Однако власти </a:t>
            </a:r>
            <a:r>
              <a:rPr lang="ru-RU" sz="1200" b="0" i="0" kern="1200" dirty="0" err="1" smtClean="0">
                <a:solidFill>
                  <a:schemeClr val="tx1"/>
                </a:solidFill>
                <a:latin typeface="+mn-lt"/>
                <a:ea typeface="+mn-ea"/>
                <a:cs typeface="+mn-cs"/>
              </a:rPr>
              <a:t>Валлонии</a:t>
            </a:r>
            <a:r>
              <a:rPr lang="ru-RU" sz="1200" b="0" i="0" kern="1200" dirty="0" smtClean="0">
                <a:solidFill>
                  <a:schemeClr val="tx1"/>
                </a:solidFill>
                <a:latin typeface="+mn-lt"/>
                <a:ea typeface="+mn-ea"/>
                <a:cs typeface="+mn-cs"/>
              </a:rPr>
              <a:t> относятся очень серьезно к проверке исполнения этого закона, а помогают им в этом вертолеты с </a:t>
            </a:r>
            <a:r>
              <a:rPr lang="ru-RU" sz="1200" b="0" i="0" kern="1200" dirty="0" err="1" smtClean="0">
                <a:solidFill>
                  <a:schemeClr val="tx1"/>
                </a:solidFill>
                <a:latin typeface="+mn-lt"/>
                <a:ea typeface="+mn-ea"/>
                <a:cs typeface="+mn-cs"/>
              </a:rPr>
              <a:t>тепловизионными</a:t>
            </a:r>
            <a:r>
              <a:rPr lang="ru-RU" sz="1200" b="0" i="0" kern="1200" dirty="0" smtClean="0">
                <a:solidFill>
                  <a:schemeClr val="tx1"/>
                </a:solidFill>
                <a:latin typeface="+mn-lt"/>
                <a:ea typeface="+mn-ea"/>
                <a:cs typeface="+mn-cs"/>
              </a:rPr>
              <a:t> камерами</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Источник: </a:t>
            </a:r>
            <a:r>
              <a:rPr lang="ru-RU" sz="1200" b="0" i="0" u="none" strike="noStrike" kern="1200" dirty="0" smtClean="0">
                <a:solidFill>
                  <a:schemeClr val="tx1"/>
                </a:solidFill>
                <a:latin typeface="+mn-lt"/>
                <a:ea typeface="+mn-ea"/>
                <a:cs typeface="+mn-cs"/>
                <a:hlinkClick r:id="rId3"/>
              </a:rPr>
              <a:t>http://vmirechudes.com/samye-nelepye-i-smeshnye-nalogi-v-mire/</a:t>
            </a:r>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Правительство США решило позаботиться о здоровье своих граждан. Одним из элементов реформы здравоохранения, проводимых с 2007 года администрацией президента Барака </a:t>
            </a:r>
            <a:r>
              <a:rPr lang="ru-RU" sz="1200" b="0" i="0" kern="1200" dirty="0" err="1" smtClean="0">
                <a:solidFill>
                  <a:schemeClr val="tx1"/>
                </a:solidFill>
                <a:latin typeface="+mn-lt"/>
                <a:ea typeface="+mn-ea"/>
                <a:cs typeface="+mn-cs"/>
              </a:rPr>
              <a:t>Обамы</a:t>
            </a:r>
            <a:r>
              <a:rPr lang="ru-RU" sz="1200" b="0" i="0" kern="1200" dirty="0" smtClean="0">
                <a:solidFill>
                  <a:schemeClr val="tx1"/>
                </a:solidFill>
                <a:latin typeface="+mn-lt"/>
                <a:ea typeface="+mn-ea"/>
                <a:cs typeface="+mn-cs"/>
              </a:rPr>
              <a:t>, стало введение налога на загар. Сегодня каждый американец, который хочет позагорать в солярии, вынужден платить дополнительную плату в размере 10 процентов от стоимости услуги</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Источник: </a:t>
            </a:r>
            <a:r>
              <a:rPr lang="ru-RU" sz="1200" b="0" i="0" u="none" strike="noStrike" kern="1200" dirty="0" smtClean="0">
                <a:solidFill>
                  <a:schemeClr val="tx1"/>
                </a:solidFill>
                <a:latin typeface="+mn-lt"/>
                <a:ea typeface="+mn-ea"/>
                <a:cs typeface="+mn-cs"/>
                <a:hlinkClick r:id="rId3"/>
              </a:rPr>
              <a:t>http://vmirechudes.com/samye-nelepye-i-smeshnye-nalogi-v-mire/</a:t>
            </a:r>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Это, безусловно, один из самых абсурдных налогов, о котором вы когда-либо  услышите. В 2008 году правительство Эстонии приняло решение о введении нового налога для заводчиков коров. По мнению чиновников, эти животные своими газами сильно загрязняют воздух. Интересно, но данный налог не коснулся заводчиков других животных, которые также вносят свой «немалый вклад» в виде выбросов газов, имеющих парниковый эффект.</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Источник: </a:t>
            </a:r>
            <a:r>
              <a:rPr lang="ru-RU" sz="1200" b="0" i="0" u="none" strike="noStrike" kern="1200" dirty="0" smtClean="0">
                <a:solidFill>
                  <a:schemeClr val="tx1"/>
                </a:solidFill>
                <a:latin typeface="+mn-lt"/>
                <a:ea typeface="+mn-ea"/>
                <a:cs typeface="+mn-cs"/>
                <a:hlinkClick r:id="rId3"/>
              </a:rPr>
              <a:t>http://vmirechudes.com/samye-nelepye-i-smeshnye-nalogi-v-mire/</a:t>
            </a:r>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 Греции бассейн во дворе частного дома считается роскошью. Поэтому каждый владелец дома с бассейном обязан заплатить налог в размере около 800 евро в год. Многие жители Афин, которые не хотят платить этот налог, укрывают свои бассейны под брезентом цвета травы</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Источник: </a:t>
            </a:r>
            <a:r>
              <a:rPr lang="ru-RU" sz="1200" b="0" i="0" u="none" strike="noStrike" kern="1200" dirty="0" smtClean="0">
                <a:solidFill>
                  <a:schemeClr val="tx1"/>
                </a:solidFill>
                <a:latin typeface="+mn-lt"/>
                <a:ea typeface="+mn-ea"/>
                <a:cs typeface="+mn-cs"/>
                <a:hlinkClick r:id="rId3"/>
              </a:rPr>
              <a:t>http://vmirechudes.com/samye-nelepye-i-smeshnye-nalogi-v-mire/</a:t>
            </a:r>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Налог на солнце обязаны платить все туристы, которые приезжают на </a:t>
            </a:r>
            <a:r>
              <a:rPr lang="ru-RU" sz="1200" b="0" i="0" kern="1200" dirty="0" err="1" smtClean="0">
                <a:solidFill>
                  <a:schemeClr val="tx1"/>
                </a:solidFill>
                <a:latin typeface="+mn-lt"/>
                <a:ea typeface="+mn-ea"/>
                <a:cs typeface="+mn-cs"/>
              </a:rPr>
              <a:t>Майорку</a:t>
            </a:r>
            <a:r>
              <a:rPr lang="ru-RU" sz="1200" b="0" i="0" kern="1200" dirty="0" smtClean="0">
                <a:solidFill>
                  <a:schemeClr val="tx1"/>
                </a:solidFill>
                <a:latin typeface="+mn-lt"/>
                <a:ea typeface="+mn-ea"/>
                <a:cs typeface="+mn-cs"/>
              </a:rPr>
              <a:t>, Менорку и другие </a:t>
            </a:r>
            <a:r>
              <a:rPr lang="ru-RU" sz="1200" b="0" i="0" kern="1200" dirty="0" err="1" smtClean="0">
                <a:solidFill>
                  <a:schemeClr val="tx1"/>
                </a:solidFill>
                <a:latin typeface="+mn-lt"/>
                <a:ea typeface="+mn-ea"/>
                <a:cs typeface="+mn-cs"/>
              </a:rPr>
              <a:t>Балеарские</a:t>
            </a:r>
            <a:r>
              <a:rPr lang="ru-RU" sz="1200" b="0" i="0" kern="1200" dirty="0" smtClean="0">
                <a:solidFill>
                  <a:schemeClr val="tx1"/>
                </a:solidFill>
                <a:latin typeface="+mn-lt"/>
                <a:ea typeface="+mn-ea"/>
                <a:cs typeface="+mn-cs"/>
              </a:rPr>
              <a:t> острова. Плата невысокая, всего 1 евро в день. Собранные деньги местные власти тратят на улучшение туристической инфраструктуры. К сведению, в 2012 году, </a:t>
            </a:r>
            <a:r>
              <a:rPr lang="ru-RU" sz="1200" b="0" i="0" kern="1200" dirty="0" err="1" smtClean="0">
                <a:solidFill>
                  <a:schemeClr val="tx1"/>
                </a:solidFill>
                <a:latin typeface="+mn-lt"/>
                <a:ea typeface="+mn-ea"/>
                <a:cs typeface="+mn-cs"/>
              </a:rPr>
              <a:t>Балеары</a:t>
            </a:r>
            <a:r>
              <a:rPr lang="ru-RU" sz="1200" b="0" i="0" kern="1200" dirty="0" smtClean="0">
                <a:solidFill>
                  <a:schemeClr val="tx1"/>
                </a:solidFill>
                <a:latin typeface="+mn-lt"/>
                <a:ea typeface="+mn-ea"/>
                <a:cs typeface="+mn-cs"/>
              </a:rPr>
              <a:t> посетило более 10 миллионов туристов, так что поступления от этого налога — это неплохая статья доходов местного бюджета.</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Источник: </a:t>
            </a:r>
            <a:r>
              <a:rPr lang="ru-RU" sz="1200" b="0" i="0" u="none" strike="noStrike" kern="1200" dirty="0" smtClean="0">
                <a:solidFill>
                  <a:schemeClr val="tx1"/>
                </a:solidFill>
                <a:latin typeface="+mn-lt"/>
                <a:ea typeface="+mn-ea"/>
                <a:cs typeface="+mn-cs"/>
                <a:hlinkClick r:id="rId3"/>
              </a:rPr>
              <a:t>http://vmirechudes.com/samye-nelepye-i-smeshnye-nalogi-v-mire/</a:t>
            </a:r>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Я думаю, что в наше время, когда наша планета стоит на гране Экологической катастрофы, вполне уместно было бы ввести </a:t>
            </a:r>
            <a:r>
              <a:rPr lang="ru-RU" sz="1200" b="1" i="1" kern="1200" dirty="0" smtClean="0">
                <a:solidFill>
                  <a:schemeClr val="tx1"/>
                </a:solidFill>
                <a:latin typeface="+mn-lt"/>
                <a:ea typeface="+mn-ea"/>
                <a:cs typeface="+mn-cs"/>
              </a:rPr>
              <a:t>Налог на отходы. </a:t>
            </a:r>
            <a:r>
              <a:rPr lang="ru-RU" sz="1200" b="0" i="0" kern="1200" dirty="0" err="1" smtClean="0">
                <a:solidFill>
                  <a:schemeClr val="tx1"/>
                </a:solidFill>
                <a:latin typeface="+mn-lt"/>
                <a:ea typeface="+mn-ea"/>
                <a:cs typeface="+mn-cs"/>
              </a:rPr>
              <a:t>Налогоплптильщик</a:t>
            </a:r>
            <a:r>
              <a:rPr lang="ru-RU" sz="1200" b="0" i="0" kern="1200" dirty="0" smtClean="0">
                <a:solidFill>
                  <a:schemeClr val="tx1"/>
                </a:solidFill>
                <a:latin typeface="+mn-lt"/>
                <a:ea typeface="+mn-ea"/>
                <a:cs typeface="+mn-cs"/>
              </a:rPr>
              <a:t> признаются все собственники отходов: предприятия, фирмы. Объектом – все отходы. Параметром измерения служит объем отходов. Налоговый период – год. Ставка – 100 </a:t>
            </a:r>
            <a:r>
              <a:rPr lang="ru-RU" sz="1200" b="0" i="0" kern="1200" dirty="0" err="1" smtClean="0">
                <a:solidFill>
                  <a:schemeClr val="tx1"/>
                </a:solidFill>
                <a:latin typeface="+mn-lt"/>
                <a:ea typeface="+mn-ea"/>
                <a:cs typeface="+mn-cs"/>
              </a:rPr>
              <a:t>р</a:t>
            </a:r>
            <a:r>
              <a:rPr lang="ru-RU" sz="1200" b="0" i="0" kern="1200" dirty="0" smtClean="0">
                <a:solidFill>
                  <a:schemeClr val="tx1"/>
                </a:solidFill>
                <a:latin typeface="+mn-lt"/>
                <a:ea typeface="+mn-ea"/>
                <a:cs typeface="+mn-cs"/>
              </a:rPr>
              <a:t> за каждый кубометр. Это косвенный налог, т.к. бремя переложится на покупателей. Это федеральный налог.</a:t>
            </a:r>
            <a:r>
              <a:rPr lang="ru-RU" sz="1200" b="0" i="0" kern="1200" baseline="0" dirty="0" smtClean="0">
                <a:solidFill>
                  <a:schemeClr val="tx1"/>
                </a:solidFill>
                <a:latin typeface="+mn-lt"/>
                <a:ea typeface="+mn-ea"/>
                <a:cs typeface="+mn-cs"/>
              </a:rPr>
              <a:t> Прогрессивный налог- чем больше отходов, тем больше платить.</a:t>
            </a:r>
            <a:endParaRPr lang="ru-RU" b="0" i="0"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Где логика?</a:t>
            </a:r>
            <a:endParaRPr lang="ru-RU"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одзаголовок 2"/>
          <p:cNvSpPr>
            <a:spLocks noGrp="1"/>
          </p:cNvSpPr>
          <p:nvPr>
            <p:ph type="subTitle" idx="1"/>
          </p:nvPr>
        </p:nvSpPr>
        <p:spPr>
          <a:xfrm>
            <a:off x="3635896" y="4653136"/>
            <a:ext cx="5112568" cy="1752600"/>
          </a:xfrm>
        </p:spPr>
        <p:txBody>
          <a:bodyPr/>
          <a:lstStyle/>
          <a:p>
            <a:pPr algn="r"/>
            <a:r>
              <a:rPr lang="ru-RU" dirty="0" smtClean="0"/>
              <a:t>ГБОУ Школа № 572</a:t>
            </a:r>
          </a:p>
          <a:p>
            <a:pPr algn="r"/>
            <a:r>
              <a:rPr lang="ru-RU" dirty="0" err="1" smtClean="0"/>
              <a:t>Винокурова</a:t>
            </a:r>
            <a:r>
              <a:rPr lang="ru-RU" dirty="0" smtClean="0"/>
              <a:t> О.А.</a:t>
            </a:r>
            <a:endParaRPr lang="ru-RU" dirty="0"/>
          </a:p>
        </p:txBody>
      </p:sp>
      <p:pic>
        <p:nvPicPr>
          <p:cNvPr id="4" name="Рисунок 3" descr="e7ceedabd2c2108fdbed0ae119c0de82.png"/>
          <p:cNvPicPr>
            <a:picLocks noChangeAspect="1"/>
          </p:cNvPicPr>
          <p:nvPr/>
        </p:nvPicPr>
        <p:blipFill>
          <a:blip r:embed="rId2" cstate="print"/>
          <a:stretch>
            <a:fillRect/>
          </a:stretch>
        </p:blipFill>
        <p:spPr>
          <a:xfrm>
            <a:off x="6732240" y="0"/>
            <a:ext cx="2636912" cy="2636912"/>
          </a:xfrm>
          <a:prstGeom prst="rect">
            <a:avLst/>
          </a:prstGeom>
        </p:spPr>
      </p:pic>
      <p:pic>
        <p:nvPicPr>
          <p:cNvPr id="5" name="Рисунок 4" descr="i (3).jpg"/>
          <p:cNvPicPr>
            <a:picLocks noChangeAspect="1"/>
          </p:cNvPicPr>
          <p:nvPr/>
        </p:nvPicPr>
        <p:blipFill>
          <a:blip r:embed="rId3" cstate="print"/>
          <a:stretch>
            <a:fillRect/>
          </a:stretch>
        </p:blipFill>
        <p:spPr>
          <a:xfrm>
            <a:off x="323528" y="4005064"/>
            <a:ext cx="1944216" cy="26456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88840"/>
            <a:ext cx="8229600" cy="1143000"/>
          </a:xfrm>
        </p:spPr>
        <p:txBody>
          <a:bodyPr>
            <a:noAutofit/>
          </a:bodyPr>
          <a:lstStyle/>
          <a:p>
            <a:r>
              <a:rPr lang="ru-RU"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Реши ребус</a:t>
            </a:r>
            <a:endParaRPr lang="ru-RU"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Заголовок 1"/>
          <p:cNvSpPr txBox="1">
            <a:spLocks/>
          </p:cNvSpPr>
          <p:nvPr/>
        </p:nvSpPr>
        <p:spPr>
          <a:xfrm>
            <a:off x="457200" y="274638"/>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РАУНД № 3</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pic>
        <p:nvPicPr>
          <p:cNvPr id="4" name="Рисунок 3" descr="19638619-colored-question-marks-Stock-Photo.jpg"/>
          <p:cNvPicPr>
            <a:picLocks noChangeAspect="1"/>
          </p:cNvPicPr>
          <p:nvPr/>
        </p:nvPicPr>
        <p:blipFill>
          <a:blip r:embed="rId2" cstate="print"/>
          <a:stretch>
            <a:fillRect/>
          </a:stretch>
        </p:blipFill>
        <p:spPr>
          <a:xfrm>
            <a:off x="1475656" y="3429000"/>
            <a:ext cx="6192688" cy="289627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Налог</a:t>
            </a:r>
            <a:endParaRPr kumimoji="0" lang="ru-RU" sz="5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pic>
        <p:nvPicPr>
          <p:cNvPr id="34819" name="Picture 3"/>
          <p:cNvPicPr>
            <a:picLocks noChangeAspect="1" noChangeArrowheads="1"/>
          </p:cNvPicPr>
          <p:nvPr/>
        </p:nvPicPr>
        <p:blipFill>
          <a:blip r:embed="rId2" cstate="print"/>
          <a:srcRect/>
          <a:stretch>
            <a:fillRect/>
          </a:stretch>
        </p:blipFill>
        <p:spPr bwMode="auto">
          <a:xfrm>
            <a:off x="2699792" y="1772816"/>
            <a:ext cx="5230515" cy="3913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p:cNvPicPr>
            <a:picLocks noChangeAspect="1" noChangeArrowheads="1"/>
          </p:cNvPicPr>
          <p:nvPr/>
        </p:nvPicPr>
        <p:blipFill>
          <a:blip r:embed="rId2" cstate="print"/>
          <a:srcRect/>
          <a:stretch>
            <a:fillRect/>
          </a:stretch>
        </p:blipFill>
        <p:spPr bwMode="auto">
          <a:xfrm>
            <a:off x="467544" y="1916832"/>
            <a:ext cx="8164398" cy="3421161"/>
          </a:xfrm>
          <a:prstGeom prst="rect">
            <a:avLst/>
          </a:prstGeom>
          <a:noFill/>
          <a:ln w="9525">
            <a:noFill/>
            <a:miter lim="800000"/>
            <a:headEnd/>
            <a:tailEnd/>
          </a:ln>
        </p:spPr>
      </p:pic>
      <p:sp>
        <p:nvSpPr>
          <p:cNvPr id="7" name="Заголовок 1"/>
          <p:cNvSpPr txBox="1">
            <a:spLocks/>
          </p:cNvSpPr>
          <p:nvPr/>
        </p:nvSpPr>
        <p:spPr>
          <a:xfrm>
            <a:off x="539552" y="3326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Пошлина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15616" y="2708920"/>
            <a:ext cx="7372350" cy="2895600"/>
          </a:xfrm>
          <a:prstGeom prst="rect">
            <a:avLst/>
          </a:prstGeom>
          <a:noFill/>
          <a:ln w="9525">
            <a:noFill/>
            <a:miter lim="800000"/>
            <a:headEnd/>
            <a:tailEnd/>
          </a:ln>
        </p:spPr>
      </p:pic>
      <p:sp>
        <p:nvSpPr>
          <p:cNvPr id="4" name="Заголовок 1"/>
          <p:cNvSpPr txBox="1">
            <a:spLocks/>
          </p:cNvSpPr>
          <p:nvPr/>
        </p:nvSpPr>
        <p:spPr>
          <a:xfrm>
            <a:off x="539552" y="40466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Льгота</a:t>
            </a:r>
            <a:endParaRPr kumimoji="0" lang="ru-RU" sz="5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Деньги</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7890" name="Picture 2" descr="https://fs00.infourok.ru/images/doc/187/213652/hello_html_39519773.png"/>
          <p:cNvPicPr>
            <a:picLocks noChangeAspect="1" noChangeArrowheads="1"/>
          </p:cNvPicPr>
          <p:nvPr/>
        </p:nvPicPr>
        <p:blipFill>
          <a:blip r:embed="rId2" cstate="print"/>
          <a:srcRect/>
          <a:stretch>
            <a:fillRect/>
          </a:stretch>
        </p:blipFill>
        <p:spPr bwMode="auto">
          <a:xfrm>
            <a:off x="395536" y="2276872"/>
            <a:ext cx="8542920" cy="34171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p:cNvPicPr>
            <a:picLocks noChangeAspect="1" noChangeArrowheads="1"/>
          </p:cNvPicPr>
          <p:nvPr/>
        </p:nvPicPr>
        <p:blipFill>
          <a:blip r:embed="rId2" cstate="print"/>
          <a:srcRect t="4866"/>
          <a:stretch>
            <a:fillRect/>
          </a:stretch>
        </p:blipFill>
        <p:spPr bwMode="auto">
          <a:xfrm>
            <a:off x="899592" y="2060848"/>
            <a:ext cx="7315200" cy="3035598"/>
          </a:xfrm>
          <a:prstGeom prst="rect">
            <a:avLst/>
          </a:prstGeom>
          <a:noFill/>
          <a:ln w="9525">
            <a:noFill/>
            <a:miter lim="800000"/>
            <a:headEnd/>
            <a:tailEnd/>
          </a:ln>
        </p:spPr>
      </p:pic>
      <p:sp>
        <p:nvSpPr>
          <p:cNvPr id="6" name="Заголовок 1"/>
          <p:cNvSpPr txBox="1">
            <a:spLocks/>
          </p:cNvSpPr>
          <p:nvPr/>
        </p:nvSpPr>
        <p:spPr>
          <a:xfrm>
            <a:off x="467544" y="3326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Акциз</a:t>
            </a:r>
            <a:endParaRPr kumimoji="0" lang="ru-RU" sz="5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bigstock-The-Thinker-Statue-by-the-Fren-18510536.jpg"/>
          <p:cNvPicPr>
            <a:picLocks noChangeAspect="1"/>
          </p:cNvPicPr>
          <p:nvPr/>
        </p:nvPicPr>
        <p:blipFill>
          <a:blip r:embed="rId2" cstate="print"/>
          <a:stretch>
            <a:fillRect/>
          </a:stretch>
        </p:blipFill>
        <p:spPr>
          <a:xfrm>
            <a:off x="539552" y="1412776"/>
            <a:ext cx="3252216" cy="4876800"/>
          </a:xfrm>
          <a:prstGeom prst="rect">
            <a:avLst/>
          </a:prstGeom>
        </p:spPr>
      </p:pic>
      <p:sp>
        <p:nvSpPr>
          <p:cNvPr id="4" name="Заголовок 1"/>
          <p:cNvSpPr txBox="1">
            <a:spLocks/>
          </p:cNvSpPr>
          <p:nvPr/>
        </p:nvSpPr>
        <p:spPr>
          <a:xfrm>
            <a:off x="611560" y="188640"/>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РАУНД № 4</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6" name="Заголовок 1"/>
          <p:cNvSpPr>
            <a:spLocks noGrp="1"/>
          </p:cNvSpPr>
          <p:nvPr>
            <p:ph type="title"/>
          </p:nvPr>
        </p:nvSpPr>
        <p:spPr>
          <a:xfrm>
            <a:off x="3707904" y="2708920"/>
            <a:ext cx="5184576" cy="1143000"/>
          </a:xfrm>
        </p:spPr>
        <p:txBody>
          <a:bodyPr>
            <a:noAutofit/>
          </a:bodyPr>
          <a:lstStyle/>
          <a:p>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Определяем базу и ставку налога</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Определите базу и ставку налога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Объект 3"/>
          <p:cNvSpPr>
            <a:spLocks noGrp="1"/>
          </p:cNvSpPr>
          <p:nvPr>
            <p:ph sz="quarter" idx="1"/>
          </p:nvPr>
        </p:nvSpPr>
        <p:spPr>
          <a:xfrm>
            <a:off x="539552" y="1916832"/>
            <a:ext cx="4247384" cy="4277072"/>
          </a:xfrm>
        </p:spPr>
        <p:txBody>
          <a:bodyPr>
            <a:normAutofit/>
          </a:bodyPr>
          <a:lstStyle/>
          <a:p>
            <a:pPr marL="0" indent="0" algn="ctr">
              <a:buNone/>
            </a:pPr>
            <a:r>
              <a:rPr lang="ru-RU" dirty="0"/>
              <a:t>«И повелел фараон поставить над землёю надзирателей и собирать семь лет изобилия пятую часть всех произведений земли Египетской». </a:t>
            </a:r>
            <a:endParaRPr lang="ru-RU" dirty="0" smtClean="0"/>
          </a:p>
          <a:p>
            <a:pPr marL="0" indent="0" algn="ctr">
              <a:buNone/>
            </a:pPr>
            <a:endParaRPr lang="ru-RU" sz="2000" dirty="0"/>
          </a:p>
          <a:p>
            <a:pPr marL="0" indent="0" algn="ctr">
              <a:buNone/>
            </a:pPr>
            <a:r>
              <a:rPr lang="ru-RU" sz="2000" dirty="0" smtClean="0"/>
              <a:t>(Ветхий </a:t>
            </a:r>
            <a:r>
              <a:rPr lang="ru-RU" sz="2000" dirty="0"/>
              <a:t>завет. Книга Бытия, 41,38) </a:t>
            </a:r>
          </a:p>
        </p:txBody>
      </p:sp>
      <p:pic>
        <p:nvPicPr>
          <p:cNvPr id="5122" name="Picture 2" descr="Ветхий Завет - Ветхий Завет - Фотоальбом - Prenu nia am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1774425"/>
            <a:ext cx="3627488" cy="307883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5148064" y="5229200"/>
            <a:ext cx="3744416" cy="830997"/>
          </a:xfrm>
          <a:prstGeom prst="rect">
            <a:avLst/>
          </a:prstGeom>
          <a:noFill/>
        </p:spPr>
        <p:txBody>
          <a:bodyPr wrap="square" rtlCol="0">
            <a:spAutoFit/>
          </a:bodyPr>
          <a:lstStyle/>
          <a:p>
            <a:r>
              <a:rPr lang="ru-RU" sz="1600" b="1" dirty="0" smtClean="0">
                <a:solidFill>
                  <a:srgbClr val="C00000"/>
                </a:solidFill>
              </a:rPr>
              <a:t>База:</a:t>
            </a:r>
            <a:r>
              <a:rPr lang="ru-RU" sz="1600" dirty="0" smtClean="0"/>
              <a:t> </a:t>
            </a:r>
            <a:r>
              <a:rPr lang="ru-RU" sz="1600" dirty="0"/>
              <a:t>произведения (дары) </a:t>
            </a:r>
            <a:r>
              <a:rPr lang="ru-RU" sz="1600" dirty="0" smtClean="0"/>
              <a:t>земли </a:t>
            </a:r>
          </a:p>
          <a:p>
            <a:r>
              <a:rPr lang="ru-RU" sz="1600" b="1" dirty="0" smtClean="0">
                <a:solidFill>
                  <a:srgbClr val="C00000"/>
                </a:solidFill>
              </a:rPr>
              <a:t>Ставка: </a:t>
            </a:r>
            <a:r>
              <a:rPr lang="ru-RU" sz="1600" dirty="0" smtClean="0"/>
              <a:t>5 </a:t>
            </a:r>
            <a:r>
              <a:rPr lang="ru-RU" sz="1600" dirty="0"/>
              <a:t>часть всех произведений </a:t>
            </a:r>
            <a:r>
              <a:rPr lang="ru-RU" sz="1600" dirty="0" smtClean="0"/>
              <a:t>земли</a:t>
            </a:r>
            <a:endParaRPr lang="ru-RU" sz="1600" dirty="0"/>
          </a:p>
        </p:txBody>
      </p:sp>
    </p:spTree>
    <p:extLst>
      <p:ext uri="{BB962C8B-B14F-4D97-AF65-F5344CB8AC3E}">
        <p14:creationId xmlns="" xmlns:p14="http://schemas.microsoft.com/office/powerpoint/2010/main" val="8881041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Определите базу и ставку налога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Объект 3"/>
          <p:cNvSpPr>
            <a:spLocks noGrp="1"/>
          </p:cNvSpPr>
          <p:nvPr>
            <p:ph sz="quarter" idx="1"/>
          </p:nvPr>
        </p:nvSpPr>
        <p:spPr>
          <a:xfrm>
            <a:off x="612648" y="1844824"/>
            <a:ext cx="3815336" cy="4251176"/>
          </a:xfrm>
        </p:spPr>
        <p:txBody>
          <a:bodyPr>
            <a:normAutofit/>
          </a:bodyPr>
          <a:lstStyle/>
          <a:p>
            <a:pPr marL="0" indent="0" algn="ctr">
              <a:buNone/>
            </a:pPr>
            <a:r>
              <a:rPr lang="ru-RU" dirty="0"/>
              <a:t>Петром I была введена подушная подать: каждая «мужская душа» </a:t>
            </a:r>
            <a:r>
              <a:rPr lang="ru-RU" dirty="0" smtClean="0"/>
              <a:t>была </a:t>
            </a:r>
            <a:r>
              <a:rPr lang="ru-RU" dirty="0"/>
              <a:t>обязана ежегодно платить в казну 74 копейки</a:t>
            </a:r>
            <a:r>
              <a:rPr lang="ru-RU" dirty="0" smtClean="0"/>
              <a:t>.</a:t>
            </a:r>
          </a:p>
          <a:p>
            <a:endParaRPr lang="ru-RU" dirty="0"/>
          </a:p>
        </p:txBody>
      </p:sp>
      <p:pic>
        <p:nvPicPr>
          <p:cNvPr id="6146" name="Picture 2" descr="Владимир Лавущенко - Персональный сайт"/>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4788024" y="1844824"/>
            <a:ext cx="3744416" cy="30525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821566" y="5445224"/>
            <a:ext cx="3744416" cy="584775"/>
          </a:xfrm>
          <a:prstGeom prst="rect">
            <a:avLst/>
          </a:prstGeom>
          <a:noFill/>
        </p:spPr>
        <p:txBody>
          <a:bodyPr wrap="square" rtlCol="0">
            <a:spAutoFit/>
          </a:bodyPr>
          <a:lstStyle/>
          <a:p>
            <a:r>
              <a:rPr lang="ru-RU" sz="1600" b="1" dirty="0" smtClean="0">
                <a:solidFill>
                  <a:srgbClr val="C00000"/>
                </a:solidFill>
              </a:rPr>
              <a:t>База:</a:t>
            </a:r>
            <a:r>
              <a:rPr lang="ru-RU" sz="1600" dirty="0" smtClean="0"/>
              <a:t> численность мужчин </a:t>
            </a:r>
          </a:p>
          <a:p>
            <a:r>
              <a:rPr lang="ru-RU" sz="1600" b="1" dirty="0" smtClean="0">
                <a:solidFill>
                  <a:srgbClr val="C00000"/>
                </a:solidFill>
              </a:rPr>
              <a:t>Ставка: </a:t>
            </a:r>
            <a:r>
              <a:rPr lang="ru-RU" sz="1600" dirty="0" smtClean="0"/>
              <a:t>74 коп. с каждого мужчины</a:t>
            </a:r>
            <a:endParaRPr lang="ru-RU" sz="1600" dirty="0"/>
          </a:p>
        </p:txBody>
      </p:sp>
    </p:spTree>
    <p:extLst>
      <p:ext uri="{BB962C8B-B14F-4D97-AF65-F5344CB8AC3E}">
        <p14:creationId xmlns="" xmlns:p14="http://schemas.microsoft.com/office/powerpoint/2010/main" val="18494784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Определите базу и ставку налога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Объект 3"/>
          <p:cNvSpPr>
            <a:spLocks noGrp="1"/>
          </p:cNvSpPr>
          <p:nvPr>
            <p:ph sz="quarter" idx="1"/>
          </p:nvPr>
        </p:nvSpPr>
        <p:spPr>
          <a:xfrm>
            <a:off x="612648" y="1988840"/>
            <a:ext cx="3383288" cy="4107160"/>
          </a:xfrm>
        </p:spPr>
        <p:txBody>
          <a:bodyPr>
            <a:normAutofit fontScale="92500" lnSpcReduction="10000"/>
          </a:bodyPr>
          <a:lstStyle/>
          <a:p>
            <a:pPr marL="0" indent="0" algn="ctr">
              <a:buNone/>
            </a:pPr>
            <a:r>
              <a:rPr lang="ru-RU" dirty="0"/>
              <a:t>В 2002 году в России введен налог на добычу полезных ископаемых. </a:t>
            </a:r>
            <a:endParaRPr lang="ru-RU" dirty="0" smtClean="0"/>
          </a:p>
          <a:p>
            <a:pPr marL="0" indent="0" algn="ctr">
              <a:buNone/>
            </a:pPr>
            <a:r>
              <a:rPr lang="ru-RU" dirty="0" smtClean="0"/>
              <a:t>За </a:t>
            </a:r>
            <a:r>
              <a:rPr lang="ru-RU" dirty="0"/>
              <a:t>добычу 1 тонны нефти в казну уплачивается </a:t>
            </a:r>
            <a:endParaRPr lang="ru-RU" dirty="0" smtClean="0"/>
          </a:p>
          <a:p>
            <a:pPr marL="0" indent="0" algn="ctr">
              <a:buNone/>
            </a:pPr>
            <a:r>
              <a:rPr lang="ru-RU" dirty="0" smtClean="0"/>
              <a:t>419 </a:t>
            </a:r>
            <a:r>
              <a:rPr lang="ru-RU" dirty="0"/>
              <a:t>рублей.</a:t>
            </a:r>
          </a:p>
          <a:p>
            <a:pPr marL="0" indent="0">
              <a:buNone/>
            </a:pPr>
            <a:endParaRPr lang="ru-RU" dirty="0"/>
          </a:p>
        </p:txBody>
      </p:sp>
      <p:pic>
        <p:nvPicPr>
          <p:cNvPr id="7170" name="Picture 2" descr="Дополнительная индексация НДПИ на газ в 2013 году принесет 50 млрд рублей. Дополнительная индексация НДПИ на газ в 2013 году при"/>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4008" y="1988840"/>
            <a:ext cx="3888432" cy="2592288"/>
          </a:xfrm>
          <a:prstGeom prst="rect">
            <a:avLst/>
          </a:prstGeom>
          <a:ln>
            <a:noFill/>
          </a:ln>
          <a:effectLst>
            <a:outerShdw blurRad="292100" dist="139700" dir="2700000" algn="tl" rotWithShape="0">
              <a:srgbClr val="333333">
                <a:alpha val="65000"/>
              </a:srgbClr>
            </a:outerShdw>
          </a:effectLst>
          <a:extLst/>
        </p:spPr>
      </p:pic>
      <p:sp>
        <p:nvSpPr>
          <p:cNvPr id="5" name="TextBox 4"/>
          <p:cNvSpPr txBox="1"/>
          <p:nvPr/>
        </p:nvSpPr>
        <p:spPr>
          <a:xfrm>
            <a:off x="4716016" y="5085184"/>
            <a:ext cx="3744416" cy="584775"/>
          </a:xfrm>
          <a:prstGeom prst="rect">
            <a:avLst/>
          </a:prstGeom>
          <a:noFill/>
        </p:spPr>
        <p:txBody>
          <a:bodyPr wrap="square" rtlCol="0">
            <a:spAutoFit/>
          </a:bodyPr>
          <a:lstStyle/>
          <a:p>
            <a:r>
              <a:rPr lang="ru-RU" sz="1600" b="1" dirty="0" smtClean="0">
                <a:solidFill>
                  <a:srgbClr val="C00000"/>
                </a:solidFill>
              </a:rPr>
              <a:t>База:</a:t>
            </a:r>
            <a:r>
              <a:rPr lang="ru-RU" sz="1600" dirty="0" smtClean="0"/>
              <a:t> количество добытой нефти </a:t>
            </a:r>
          </a:p>
          <a:p>
            <a:r>
              <a:rPr lang="ru-RU" sz="1600" b="1" dirty="0" smtClean="0">
                <a:solidFill>
                  <a:srgbClr val="C00000"/>
                </a:solidFill>
              </a:rPr>
              <a:t>Ставка: </a:t>
            </a:r>
            <a:r>
              <a:rPr lang="ru-RU" sz="1600" dirty="0" smtClean="0"/>
              <a:t>419 рублей за 1 тонну</a:t>
            </a:r>
            <a:endParaRPr lang="ru-RU" sz="1600" dirty="0"/>
          </a:p>
        </p:txBody>
      </p:sp>
    </p:spTree>
    <p:extLst>
      <p:ext uri="{BB962C8B-B14F-4D97-AF65-F5344CB8AC3E}">
        <p14:creationId xmlns="" xmlns:p14="http://schemas.microsoft.com/office/powerpoint/2010/main" val="37010898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http://static.my-shop.ru/product/3/107/1068295.jpg"/>
          <p:cNvPicPr>
            <a:picLocks noChangeAspect="1" noChangeArrowheads="1"/>
          </p:cNvPicPr>
          <p:nvPr/>
        </p:nvPicPr>
        <p:blipFill>
          <a:blip r:embed="rId3" cstate="print"/>
          <a:srcRect/>
          <a:stretch>
            <a:fillRect/>
          </a:stretch>
        </p:blipFill>
        <p:spPr bwMode="auto">
          <a:xfrm>
            <a:off x="3707904" y="3284984"/>
            <a:ext cx="2690664" cy="1793776"/>
          </a:xfrm>
          <a:prstGeom prst="rect">
            <a:avLst/>
          </a:prstGeom>
          <a:noFill/>
        </p:spPr>
      </p:pic>
      <p:sp>
        <p:nvSpPr>
          <p:cNvPr id="7174" name="AutoShape 6" descr="Картинки по запросу мужик на рус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Картинки по запросу мужик на рус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Картинки по запросу пашня вект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Рисунок 8" descr="pashnya_zemlya_cvety_zheltyy_granica_55377_300x188.jpg"/>
          <p:cNvPicPr>
            <a:picLocks noChangeAspect="1"/>
          </p:cNvPicPr>
          <p:nvPr/>
        </p:nvPicPr>
        <p:blipFill>
          <a:blip r:embed="rId4" cstate="print"/>
          <a:stretch>
            <a:fillRect/>
          </a:stretch>
        </p:blipFill>
        <p:spPr>
          <a:xfrm>
            <a:off x="418517" y="4418868"/>
            <a:ext cx="3361395" cy="2106475"/>
          </a:xfrm>
          <a:prstGeom prst="rect">
            <a:avLst/>
          </a:prstGeom>
        </p:spPr>
      </p:pic>
      <p:pic>
        <p:nvPicPr>
          <p:cNvPr id="7180" name="Picture 12" descr="http://automalina.ru/wp-content/uploads/1326661278_doroga.jpg"/>
          <p:cNvPicPr>
            <a:picLocks noChangeAspect="1" noChangeArrowheads="1"/>
          </p:cNvPicPr>
          <p:nvPr/>
        </p:nvPicPr>
        <p:blipFill>
          <a:blip r:embed="rId5" cstate="print"/>
          <a:srcRect/>
          <a:stretch>
            <a:fillRect/>
          </a:stretch>
        </p:blipFill>
        <p:spPr bwMode="auto">
          <a:xfrm>
            <a:off x="6012160" y="4437112"/>
            <a:ext cx="2688299" cy="2016224"/>
          </a:xfrm>
          <a:prstGeom prst="rect">
            <a:avLst/>
          </a:prstGeom>
          <a:noFill/>
        </p:spPr>
      </p:pic>
      <p:pic>
        <p:nvPicPr>
          <p:cNvPr id="7182" name="Picture 14" descr="http://greensrub.ru/images/brevenchatyj_dom2222.png"/>
          <p:cNvPicPr>
            <a:picLocks noChangeAspect="1" noChangeArrowheads="1"/>
          </p:cNvPicPr>
          <p:nvPr/>
        </p:nvPicPr>
        <p:blipFill>
          <a:blip r:embed="rId6" cstate="print"/>
          <a:srcRect/>
          <a:stretch>
            <a:fillRect/>
          </a:stretch>
        </p:blipFill>
        <p:spPr bwMode="auto">
          <a:xfrm>
            <a:off x="251520" y="1556792"/>
            <a:ext cx="3828738" cy="2202051"/>
          </a:xfrm>
          <a:prstGeom prst="rect">
            <a:avLst/>
          </a:prstGeom>
          <a:noFill/>
        </p:spPr>
      </p:pic>
      <p:pic>
        <p:nvPicPr>
          <p:cNvPr id="7188" name="Picture 20" descr="http://xn--80aaenb3bcndxae6r.xn--p1ai/uploads/images/a/l/e/aleksandr_bashlachjov_peterburgskaja_svadba.jpg"/>
          <p:cNvPicPr>
            <a:picLocks noChangeAspect="1" noChangeArrowheads="1"/>
          </p:cNvPicPr>
          <p:nvPr/>
        </p:nvPicPr>
        <p:blipFill>
          <a:blip r:embed="rId7" cstate="print"/>
          <a:srcRect/>
          <a:stretch>
            <a:fillRect/>
          </a:stretch>
        </p:blipFill>
        <p:spPr bwMode="auto">
          <a:xfrm>
            <a:off x="6300192" y="620687"/>
            <a:ext cx="2304256" cy="3256899"/>
          </a:xfrm>
          <a:prstGeom prst="rect">
            <a:avLst/>
          </a:prstGeom>
          <a:noFill/>
        </p:spPr>
      </p:pic>
      <p:sp>
        <p:nvSpPr>
          <p:cNvPr id="15" name="Прямоугольник 14"/>
          <p:cNvSpPr/>
          <p:nvPr/>
        </p:nvSpPr>
        <p:spPr>
          <a:xfrm>
            <a:off x="2051720" y="260648"/>
            <a:ext cx="4104456" cy="1107996"/>
          </a:xfrm>
          <a:prstGeom prst="rect">
            <a:avLst/>
          </a:prstGeom>
          <a:noFill/>
        </p:spPr>
        <p:txBody>
          <a:bodyPr wrap="square" lIns="91440" tIns="45720" rIns="91440" bIns="45720">
            <a:spAutoFit/>
          </a:bodyPr>
          <a:lstStyle/>
          <a:p>
            <a:pPr algn="ctr"/>
            <a:r>
              <a:rPr lang="ru-RU"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Налоги</a:t>
            </a:r>
            <a:endParaRPr lang="ru-RU"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Определите базу и ставку налога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Объект 3"/>
          <p:cNvSpPr>
            <a:spLocks noGrp="1"/>
          </p:cNvSpPr>
          <p:nvPr>
            <p:ph sz="quarter" idx="1"/>
          </p:nvPr>
        </p:nvSpPr>
        <p:spPr>
          <a:xfrm>
            <a:off x="612648" y="2204864"/>
            <a:ext cx="3887344" cy="3891136"/>
          </a:xfrm>
        </p:spPr>
        <p:txBody>
          <a:bodyPr/>
          <a:lstStyle/>
          <a:p>
            <a:pPr marL="0" indent="0" algn="ctr">
              <a:buNone/>
            </a:pPr>
            <a:r>
              <a:rPr lang="ru-RU" dirty="0"/>
              <a:t>При Петре I купец, не желавший брить бороду, должен был уплатить в казну сумму равную 100 рублям в год.</a:t>
            </a:r>
          </a:p>
        </p:txBody>
      </p:sp>
      <p:pic>
        <p:nvPicPr>
          <p:cNvPr id="8194" name="Picture 2" descr="Удар ниже пояса: Милонов отказался сбривать бороду Модный Петербург"/>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2060848"/>
            <a:ext cx="3168352" cy="316835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716016" y="5644698"/>
            <a:ext cx="3744416" cy="584775"/>
          </a:xfrm>
          <a:prstGeom prst="rect">
            <a:avLst/>
          </a:prstGeom>
          <a:noFill/>
        </p:spPr>
        <p:txBody>
          <a:bodyPr wrap="square" rtlCol="0">
            <a:spAutoFit/>
          </a:bodyPr>
          <a:lstStyle/>
          <a:p>
            <a:r>
              <a:rPr lang="ru-RU" sz="1600" b="1" dirty="0" smtClean="0">
                <a:solidFill>
                  <a:srgbClr val="C00000"/>
                </a:solidFill>
              </a:rPr>
              <a:t>База:</a:t>
            </a:r>
            <a:r>
              <a:rPr lang="ru-RU" sz="1600" dirty="0" smtClean="0"/>
              <a:t> число бородачей </a:t>
            </a:r>
          </a:p>
          <a:p>
            <a:r>
              <a:rPr lang="ru-RU" sz="1600" b="1" dirty="0" smtClean="0">
                <a:solidFill>
                  <a:srgbClr val="C00000"/>
                </a:solidFill>
              </a:rPr>
              <a:t>Ставка: </a:t>
            </a:r>
            <a:r>
              <a:rPr lang="ru-RU" sz="1600" dirty="0" smtClean="0"/>
              <a:t>100 рублей с бороды</a:t>
            </a:r>
            <a:endParaRPr lang="ru-RU" sz="1600" dirty="0"/>
          </a:p>
        </p:txBody>
      </p:sp>
    </p:spTree>
    <p:extLst>
      <p:ext uri="{BB962C8B-B14F-4D97-AF65-F5344CB8AC3E}">
        <p14:creationId xmlns="" xmlns:p14="http://schemas.microsoft.com/office/powerpoint/2010/main" val="9346344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1"/>
            <a:ext cx="8229600" cy="748680"/>
          </a:xfrm>
        </p:spPr>
        <p:txBody>
          <a:bodyPr>
            <a:noAutofit/>
          </a:bodyPr>
          <a:lstStyle/>
          <a:p>
            <a:pPr algn="ctr">
              <a:buNone/>
            </a:pPr>
            <a:r>
              <a:rPr lang="ru-RU"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Угадай пословицу</a:t>
            </a:r>
            <a:endParaRPr lang="ru-RU"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Заголовок 1"/>
          <p:cNvSpPr txBox="1">
            <a:spLocks/>
          </p:cNvSpPr>
          <p:nvPr/>
        </p:nvSpPr>
        <p:spPr>
          <a:xfrm>
            <a:off x="467544" y="260648"/>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РАУНД № 5</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pic>
        <p:nvPicPr>
          <p:cNvPr id="6" name="Рисунок 5" descr="PA140018.jpg"/>
          <p:cNvPicPr>
            <a:picLocks noChangeAspect="1"/>
          </p:cNvPicPr>
          <p:nvPr/>
        </p:nvPicPr>
        <p:blipFill>
          <a:blip r:embed="rId2" cstate="print"/>
          <a:srcRect t="4894" r="50452"/>
          <a:stretch>
            <a:fillRect/>
          </a:stretch>
        </p:blipFill>
        <p:spPr>
          <a:xfrm>
            <a:off x="3203848" y="2852936"/>
            <a:ext cx="2664296" cy="383557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8.depositphotos.com/1178962/917/v/950/depositphotos_9178141-Wedding-illustration.jpg"/>
          <p:cNvPicPr>
            <a:picLocks noChangeAspect="1" noChangeArrowheads="1"/>
          </p:cNvPicPr>
          <p:nvPr/>
        </p:nvPicPr>
        <p:blipFill>
          <a:blip r:embed="rId2" cstate="print"/>
          <a:srcRect/>
          <a:stretch>
            <a:fillRect/>
          </a:stretch>
        </p:blipFill>
        <p:spPr bwMode="auto">
          <a:xfrm>
            <a:off x="4644008" y="2204864"/>
            <a:ext cx="2232248" cy="2232248"/>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Родись, крестись, женись, умирай - за все денежки подавай.</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386" name="AutoShape 2" descr="http://foneyes.ru/img/picture/Feb/15/7e09128ac74c81b5baed071d631575ee/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5.jpg"/>
          <p:cNvPicPr>
            <a:picLocks noChangeAspect="1"/>
          </p:cNvPicPr>
          <p:nvPr/>
        </p:nvPicPr>
        <p:blipFill>
          <a:blip r:embed="rId3" cstate="print"/>
          <a:stretch>
            <a:fillRect/>
          </a:stretch>
        </p:blipFill>
        <p:spPr>
          <a:xfrm>
            <a:off x="251520" y="1916832"/>
            <a:ext cx="3614776" cy="2471553"/>
          </a:xfrm>
          <a:prstGeom prst="rect">
            <a:avLst/>
          </a:prstGeom>
        </p:spPr>
      </p:pic>
      <p:pic>
        <p:nvPicPr>
          <p:cNvPr id="6" name="Рисунок 5" descr="481546180.jpg"/>
          <p:cNvPicPr>
            <a:picLocks noChangeAspect="1"/>
          </p:cNvPicPr>
          <p:nvPr/>
        </p:nvPicPr>
        <p:blipFill>
          <a:blip r:embed="rId4" cstate="print"/>
          <a:stretch>
            <a:fillRect/>
          </a:stretch>
        </p:blipFill>
        <p:spPr>
          <a:xfrm>
            <a:off x="2627784" y="2132856"/>
            <a:ext cx="2079264" cy="2213744"/>
          </a:xfrm>
          <a:prstGeom prst="rect">
            <a:avLst/>
          </a:prstGeom>
        </p:spPr>
      </p:pic>
      <p:pic>
        <p:nvPicPr>
          <p:cNvPr id="7" name="Рисунок 6" descr="i (1).jpg"/>
          <p:cNvPicPr>
            <a:picLocks noChangeAspect="1"/>
          </p:cNvPicPr>
          <p:nvPr/>
        </p:nvPicPr>
        <p:blipFill>
          <a:blip r:embed="rId5" cstate="print"/>
          <a:stretch>
            <a:fillRect/>
          </a:stretch>
        </p:blipFill>
        <p:spPr>
          <a:xfrm>
            <a:off x="6876256" y="2204864"/>
            <a:ext cx="2016224" cy="2016224"/>
          </a:xfrm>
          <a:prstGeom prst="rect">
            <a:avLst/>
          </a:prstGeom>
        </p:spPr>
      </p:pic>
      <p:pic>
        <p:nvPicPr>
          <p:cNvPr id="8" name="Рисунок 7" descr="Currency-vectors_10813.jpg"/>
          <p:cNvPicPr>
            <a:picLocks noChangeAspect="1"/>
          </p:cNvPicPr>
          <p:nvPr/>
        </p:nvPicPr>
        <p:blipFill>
          <a:blip r:embed="rId6" cstate="print"/>
          <a:stretch>
            <a:fillRect/>
          </a:stretch>
        </p:blipFill>
        <p:spPr>
          <a:xfrm>
            <a:off x="3059832" y="5085184"/>
            <a:ext cx="2736304" cy="1679729"/>
          </a:xfrm>
          <a:prstGeom prst="rect">
            <a:avLst/>
          </a:prstGeom>
        </p:spPr>
      </p:pic>
      <p:sp>
        <p:nvSpPr>
          <p:cNvPr id="9" name="Левая фигурная скобка 8"/>
          <p:cNvSpPr/>
          <p:nvPr/>
        </p:nvSpPr>
        <p:spPr>
          <a:xfrm rot="16200000">
            <a:off x="4247964" y="1232756"/>
            <a:ext cx="648072" cy="7200800"/>
          </a:xfrm>
          <a:prstGeom prst="leftBrace">
            <a:avLst>
              <a:gd name="adj1" fmla="val 8333"/>
              <a:gd name="adj2" fmla="val 49733"/>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 name="TextBox 9"/>
          <p:cNvSpPr txBox="1"/>
          <p:nvPr/>
        </p:nvSpPr>
        <p:spPr>
          <a:xfrm>
            <a:off x="6156176" y="5445224"/>
            <a:ext cx="2065052" cy="707886"/>
          </a:xfrm>
          <a:prstGeom prst="rect">
            <a:avLst/>
          </a:prstGeom>
          <a:noFill/>
        </p:spPr>
        <p:txBody>
          <a:bodyPr wrap="none" rtlCol="0">
            <a:spAutoFit/>
          </a:bodyPr>
          <a:lstStyle/>
          <a:p>
            <a:r>
              <a:rPr lang="ru-RU" sz="4000" b="1" dirty="0" smtClean="0"/>
              <a:t>подавай</a:t>
            </a:r>
            <a:endParaRPr lang="ru-RU" sz="4000" b="1" dirty="0"/>
          </a:p>
        </p:txBody>
      </p:sp>
      <p:sp>
        <p:nvSpPr>
          <p:cNvPr id="11" name="TextBox 10"/>
          <p:cNvSpPr txBox="1"/>
          <p:nvPr/>
        </p:nvSpPr>
        <p:spPr>
          <a:xfrm>
            <a:off x="611560" y="5445224"/>
            <a:ext cx="1526380" cy="707886"/>
          </a:xfrm>
          <a:prstGeom prst="rect">
            <a:avLst/>
          </a:prstGeom>
          <a:noFill/>
        </p:spPr>
        <p:txBody>
          <a:bodyPr wrap="none" rtlCol="0">
            <a:spAutoFit/>
          </a:bodyPr>
          <a:lstStyle/>
          <a:p>
            <a:r>
              <a:rPr lang="ru-RU" sz="4000" b="1" dirty="0" smtClean="0"/>
              <a:t>за все</a:t>
            </a:r>
            <a:endParaRPr lang="ru-RU" sz="4000" b="1" dirty="0"/>
          </a:p>
        </p:txBody>
      </p:sp>
      <p:sp>
        <p:nvSpPr>
          <p:cNvPr id="16388" name="AutoShape 4" descr="http://foneyes.ru/img/picture/Feb/15/7e09128ac74c81b5baed071d631575ee/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TextBox 12"/>
          <p:cNvSpPr txBox="1"/>
          <p:nvPr/>
        </p:nvSpPr>
        <p:spPr>
          <a:xfrm>
            <a:off x="2627784" y="4077072"/>
            <a:ext cx="317716" cy="707886"/>
          </a:xfrm>
          <a:prstGeom prst="rect">
            <a:avLst/>
          </a:prstGeom>
          <a:noFill/>
        </p:spPr>
        <p:txBody>
          <a:bodyPr wrap="none" rtlCol="0">
            <a:spAutoFit/>
          </a:bodyPr>
          <a:lstStyle/>
          <a:p>
            <a:r>
              <a:rPr lang="ru-RU" sz="4000" b="1" dirty="0" smtClean="0"/>
              <a:t>,</a:t>
            </a:r>
            <a:endParaRPr lang="ru-RU" sz="4000" b="1" dirty="0"/>
          </a:p>
        </p:txBody>
      </p:sp>
      <p:sp>
        <p:nvSpPr>
          <p:cNvPr id="14" name="TextBox 13"/>
          <p:cNvSpPr txBox="1"/>
          <p:nvPr/>
        </p:nvSpPr>
        <p:spPr>
          <a:xfrm>
            <a:off x="4572000" y="3933056"/>
            <a:ext cx="317716" cy="707886"/>
          </a:xfrm>
          <a:prstGeom prst="rect">
            <a:avLst/>
          </a:prstGeom>
          <a:noFill/>
        </p:spPr>
        <p:txBody>
          <a:bodyPr wrap="none" rtlCol="0">
            <a:spAutoFit/>
          </a:bodyPr>
          <a:lstStyle/>
          <a:p>
            <a:r>
              <a:rPr lang="ru-RU" sz="4000" b="1" dirty="0" smtClean="0"/>
              <a:t>,</a:t>
            </a:r>
            <a:endParaRPr lang="ru-RU" sz="4000" b="1" dirty="0"/>
          </a:p>
        </p:txBody>
      </p:sp>
      <p:sp>
        <p:nvSpPr>
          <p:cNvPr id="15" name="TextBox 14"/>
          <p:cNvSpPr txBox="1"/>
          <p:nvPr/>
        </p:nvSpPr>
        <p:spPr>
          <a:xfrm>
            <a:off x="6516216" y="3861048"/>
            <a:ext cx="317716" cy="707886"/>
          </a:xfrm>
          <a:prstGeom prst="rect">
            <a:avLst/>
          </a:prstGeom>
          <a:noFill/>
        </p:spPr>
        <p:txBody>
          <a:bodyPr wrap="none" rtlCol="0">
            <a:spAutoFit/>
          </a:bodyPr>
          <a:lstStyle/>
          <a:p>
            <a:r>
              <a:rPr lang="ru-RU" sz="4000" b="1" dirty="0" smtClean="0"/>
              <a:t>,</a:t>
            </a:r>
            <a:endParaRPr lang="ru-RU"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143000"/>
          </a:xfrm>
        </p:spPr>
        <p:txBody>
          <a:bodyPr>
            <a:no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Как ни скачешь, доходы не спрячешь.</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755576" y="1844824"/>
            <a:ext cx="1659750" cy="707886"/>
          </a:xfrm>
          <a:prstGeom prst="rect">
            <a:avLst/>
          </a:prstGeom>
          <a:noFill/>
        </p:spPr>
        <p:txBody>
          <a:bodyPr wrap="none" rtlCol="0">
            <a:spAutoFit/>
          </a:bodyPr>
          <a:lstStyle/>
          <a:p>
            <a:r>
              <a:rPr lang="ru-RU" sz="4000" b="1" dirty="0" smtClean="0"/>
              <a:t>Как ни</a:t>
            </a:r>
            <a:endParaRPr lang="ru-RU" sz="4000" b="1" dirty="0"/>
          </a:p>
        </p:txBody>
      </p:sp>
      <p:pic>
        <p:nvPicPr>
          <p:cNvPr id="5" name="Рисунок 4" descr="a6183_25063.jpg"/>
          <p:cNvPicPr>
            <a:picLocks noChangeAspect="1"/>
          </p:cNvPicPr>
          <p:nvPr/>
        </p:nvPicPr>
        <p:blipFill>
          <a:blip r:embed="rId2" cstate="print"/>
          <a:stretch>
            <a:fillRect/>
          </a:stretch>
        </p:blipFill>
        <p:spPr>
          <a:xfrm>
            <a:off x="1043608" y="3861048"/>
            <a:ext cx="2573661" cy="1932816"/>
          </a:xfrm>
          <a:prstGeom prst="rect">
            <a:avLst/>
          </a:prstGeom>
        </p:spPr>
      </p:pic>
      <p:pic>
        <p:nvPicPr>
          <p:cNvPr id="6" name="Рисунок 5" descr="i (2).jpg"/>
          <p:cNvPicPr>
            <a:picLocks noChangeAspect="1"/>
          </p:cNvPicPr>
          <p:nvPr/>
        </p:nvPicPr>
        <p:blipFill>
          <a:blip r:embed="rId3" cstate="print"/>
          <a:stretch>
            <a:fillRect/>
          </a:stretch>
        </p:blipFill>
        <p:spPr>
          <a:xfrm>
            <a:off x="2843808" y="1700808"/>
            <a:ext cx="2522220" cy="1638300"/>
          </a:xfrm>
          <a:prstGeom prst="rect">
            <a:avLst/>
          </a:prstGeom>
        </p:spPr>
      </p:pic>
      <p:sp>
        <p:nvSpPr>
          <p:cNvPr id="7" name="TextBox 6"/>
          <p:cNvSpPr txBox="1"/>
          <p:nvPr/>
        </p:nvSpPr>
        <p:spPr>
          <a:xfrm>
            <a:off x="4211960" y="4293096"/>
            <a:ext cx="838691" cy="707886"/>
          </a:xfrm>
          <a:prstGeom prst="rect">
            <a:avLst/>
          </a:prstGeom>
          <a:noFill/>
        </p:spPr>
        <p:txBody>
          <a:bodyPr wrap="none" rtlCol="0">
            <a:spAutoFit/>
          </a:bodyPr>
          <a:lstStyle/>
          <a:p>
            <a:r>
              <a:rPr lang="ru-RU" sz="4000" b="1" dirty="0" smtClean="0"/>
              <a:t>не </a:t>
            </a:r>
            <a:endParaRPr lang="ru-RU" sz="4000" b="1" dirty="0"/>
          </a:p>
        </p:txBody>
      </p:sp>
      <p:pic>
        <p:nvPicPr>
          <p:cNvPr id="8" name="Рисунок 7" descr="19583342-Ostrich-cartoon-hiding-its-head-in-the-hole-Stock-Photo.jpg"/>
          <p:cNvPicPr>
            <a:picLocks noChangeAspect="1"/>
          </p:cNvPicPr>
          <p:nvPr/>
        </p:nvPicPr>
        <p:blipFill>
          <a:blip r:embed="rId4" cstate="print"/>
          <a:stretch>
            <a:fillRect/>
          </a:stretch>
        </p:blipFill>
        <p:spPr>
          <a:xfrm>
            <a:off x="5652120" y="3573016"/>
            <a:ext cx="2070352" cy="2129318"/>
          </a:xfrm>
          <a:prstGeom prst="rect">
            <a:avLst/>
          </a:prstGeom>
        </p:spPr>
      </p:pic>
      <p:sp>
        <p:nvSpPr>
          <p:cNvPr id="9" name="TextBox 8"/>
          <p:cNvSpPr txBox="1"/>
          <p:nvPr/>
        </p:nvSpPr>
        <p:spPr>
          <a:xfrm>
            <a:off x="5940152" y="2708920"/>
            <a:ext cx="317716" cy="707886"/>
          </a:xfrm>
          <a:prstGeom prst="rect">
            <a:avLst/>
          </a:prstGeom>
          <a:noFill/>
        </p:spPr>
        <p:txBody>
          <a:bodyPr wrap="none" rtlCol="0">
            <a:spAutoFit/>
          </a:bodyPr>
          <a:lstStyle/>
          <a:p>
            <a:r>
              <a:rPr lang="ru-RU" sz="4000" b="1" dirty="0" smtClean="0"/>
              <a:t>,</a:t>
            </a:r>
            <a:endParaRPr lang="ru-RU"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normAutofit fontScale="90000"/>
          </a:bodyPr>
          <a:lstStyle/>
          <a:p>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Не платит налоги только медведь в берлоге: он не ест, не пьет, только лапу сосет.</a:t>
            </a:r>
            <a:b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dirty="0"/>
          </a:p>
        </p:txBody>
      </p:sp>
      <p:sp>
        <p:nvSpPr>
          <p:cNvPr id="21506" name="AutoShape 2" descr="http://foneyes.ru/img/picture/Feb/15/7e09128ac74c81b5baed071d631575ee/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TextBox 4"/>
          <p:cNvSpPr txBox="1"/>
          <p:nvPr/>
        </p:nvSpPr>
        <p:spPr>
          <a:xfrm>
            <a:off x="179512" y="2132856"/>
            <a:ext cx="2363019" cy="707886"/>
          </a:xfrm>
          <a:prstGeom prst="rect">
            <a:avLst/>
          </a:prstGeom>
          <a:noFill/>
        </p:spPr>
        <p:txBody>
          <a:bodyPr wrap="none" rtlCol="0">
            <a:spAutoFit/>
          </a:bodyPr>
          <a:lstStyle/>
          <a:p>
            <a:r>
              <a:rPr lang="ru-RU" sz="4000" b="1" dirty="0" smtClean="0"/>
              <a:t>Не платит</a:t>
            </a:r>
            <a:endParaRPr lang="ru-RU" sz="4000" b="1" dirty="0"/>
          </a:p>
        </p:txBody>
      </p:sp>
      <p:sp>
        <p:nvSpPr>
          <p:cNvPr id="6" name="TextBox 5"/>
          <p:cNvSpPr txBox="1"/>
          <p:nvPr/>
        </p:nvSpPr>
        <p:spPr>
          <a:xfrm>
            <a:off x="4355976" y="2348880"/>
            <a:ext cx="1690527" cy="707886"/>
          </a:xfrm>
          <a:prstGeom prst="rect">
            <a:avLst/>
          </a:prstGeom>
          <a:noFill/>
        </p:spPr>
        <p:txBody>
          <a:bodyPr wrap="none" rtlCol="0">
            <a:spAutoFit/>
          </a:bodyPr>
          <a:lstStyle/>
          <a:p>
            <a:r>
              <a:rPr lang="ru-RU" sz="4000" b="1" dirty="0" smtClean="0"/>
              <a:t>только</a:t>
            </a:r>
            <a:endParaRPr lang="ru-RU" sz="4000" b="1" dirty="0"/>
          </a:p>
        </p:txBody>
      </p:sp>
      <p:pic>
        <p:nvPicPr>
          <p:cNvPr id="7" name="Рисунок 6" descr="chem-otlichaetsya-nalog-ot-poshliny.png"/>
          <p:cNvPicPr>
            <a:picLocks noChangeAspect="1"/>
          </p:cNvPicPr>
          <p:nvPr/>
        </p:nvPicPr>
        <p:blipFill>
          <a:blip r:embed="rId3" cstate="print"/>
          <a:stretch>
            <a:fillRect/>
          </a:stretch>
        </p:blipFill>
        <p:spPr>
          <a:xfrm>
            <a:off x="2411760" y="1700808"/>
            <a:ext cx="2016224" cy="2016224"/>
          </a:xfrm>
          <a:prstGeom prst="rect">
            <a:avLst/>
          </a:prstGeom>
        </p:spPr>
      </p:pic>
      <p:pic>
        <p:nvPicPr>
          <p:cNvPr id="8" name="Рисунок 7" descr="987b3a11514612709b50c83daee03a1b.jpg"/>
          <p:cNvPicPr>
            <a:picLocks noChangeAspect="1"/>
          </p:cNvPicPr>
          <p:nvPr/>
        </p:nvPicPr>
        <p:blipFill>
          <a:blip r:embed="rId4" cstate="print"/>
          <a:stretch>
            <a:fillRect/>
          </a:stretch>
        </p:blipFill>
        <p:spPr>
          <a:xfrm>
            <a:off x="6300192" y="1556792"/>
            <a:ext cx="1862336" cy="2330830"/>
          </a:xfrm>
          <a:prstGeom prst="rect">
            <a:avLst/>
          </a:prstGeom>
        </p:spPr>
      </p:pic>
      <p:sp>
        <p:nvSpPr>
          <p:cNvPr id="9" name="TextBox 8"/>
          <p:cNvSpPr txBox="1"/>
          <p:nvPr/>
        </p:nvSpPr>
        <p:spPr>
          <a:xfrm>
            <a:off x="395536" y="4509120"/>
            <a:ext cx="856325" cy="707886"/>
          </a:xfrm>
          <a:prstGeom prst="rect">
            <a:avLst/>
          </a:prstGeom>
          <a:noFill/>
        </p:spPr>
        <p:txBody>
          <a:bodyPr wrap="none" rtlCol="0">
            <a:spAutoFit/>
          </a:bodyPr>
          <a:lstStyle/>
          <a:p>
            <a:r>
              <a:rPr lang="ru-RU" sz="4000" b="1" dirty="0" smtClean="0"/>
              <a:t>он </a:t>
            </a:r>
            <a:endParaRPr lang="ru-RU" sz="4000" b="1" dirty="0"/>
          </a:p>
        </p:txBody>
      </p:sp>
      <p:pic>
        <p:nvPicPr>
          <p:cNvPr id="10" name="Рисунок 9" descr="depositphotos_15790725-hot-dog.jpg"/>
          <p:cNvPicPr>
            <a:picLocks noChangeAspect="1"/>
          </p:cNvPicPr>
          <p:nvPr/>
        </p:nvPicPr>
        <p:blipFill>
          <a:blip r:embed="rId5" cstate="print"/>
          <a:stretch>
            <a:fillRect/>
          </a:stretch>
        </p:blipFill>
        <p:spPr>
          <a:xfrm>
            <a:off x="1259632" y="4437112"/>
            <a:ext cx="1124744" cy="1124744"/>
          </a:xfrm>
          <a:prstGeom prst="rect">
            <a:avLst/>
          </a:prstGeom>
        </p:spPr>
      </p:pic>
      <p:pic>
        <p:nvPicPr>
          <p:cNvPr id="11" name="Рисунок 10" descr="depositphotos_13160857-stock-illustration-sign-not-drink-vector.jpg"/>
          <p:cNvPicPr>
            <a:picLocks noChangeAspect="1"/>
          </p:cNvPicPr>
          <p:nvPr/>
        </p:nvPicPr>
        <p:blipFill>
          <a:blip r:embed="rId6" cstate="print"/>
          <a:stretch>
            <a:fillRect/>
          </a:stretch>
        </p:blipFill>
        <p:spPr>
          <a:xfrm>
            <a:off x="2915816" y="4365104"/>
            <a:ext cx="1152128" cy="1152128"/>
          </a:xfrm>
          <a:prstGeom prst="rect">
            <a:avLst/>
          </a:prstGeom>
        </p:spPr>
      </p:pic>
      <p:pic>
        <p:nvPicPr>
          <p:cNvPr id="12" name="Рисунок 11" descr="mini_1.jpg"/>
          <p:cNvPicPr>
            <a:picLocks noChangeAspect="1"/>
          </p:cNvPicPr>
          <p:nvPr/>
        </p:nvPicPr>
        <p:blipFill>
          <a:blip r:embed="rId7" cstate="print"/>
          <a:stretch>
            <a:fillRect/>
          </a:stretch>
        </p:blipFill>
        <p:spPr>
          <a:xfrm>
            <a:off x="6156176" y="4293096"/>
            <a:ext cx="2339340" cy="1752600"/>
          </a:xfrm>
          <a:prstGeom prst="rect">
            <a:avLst/>
          </a:prstGeom>
        </p:spPr>
      </p:pic>
      <p:sp>
        <p:nvSpPr>
          <p:cNvPr id="13" name="TextBox 12"/>
          <p:cNvSpPr txBox="1"/>
          <p:nvPr/>
        </p:nvSpPr>
        <p:spPr>
          <a:xfrm>
            <a:off x="4427984" y="4581128"/>
            <a:ext cx="1690527" cy="707886"/>
          </a:xfrm>
          <a:prstGeom prst="rect">
            <a:avLst/>
          </a:prstGeom>
          <a:noFill/>
        </p:spPr>
        <p:txBody>
          <a:bodyPr wrap="none" rtlCol="0">
            <a:spAutoFit/>
          </a:bodyPr>
          <a:lstStyle/>
          <a:p>
            <a:r>
              <a:rPr lang="ru-RU" sz="4000" b="1" dirty="0" smtClean="0"/>
              <a:t>только</a:t>
            </a:r>
            <a:endParaRPr lang="ru-RU" sz="4000" b="1" dirty="0"/>
          </a:p>
        </p:txBody>
      </p:sp>
      <p:sp>
        <p:nvSpPr>
          <p:cNvPr id="14" name="TextBox 13"/>
          <p:cNvSpPr txBox="1"/>
          <p:nvPr/>
        </p:nvSpPr>
        <p:spPr>
          <a:xfrm>
            <a:off x="2483768" y="4581128"/>
            <a:ext cx="317716" cy="707886"/>
          </a:xfrm>
          <a:prstGeom prst="rect">
            <a:avLst/>
          </a:prstGeom>
          <a:noFill/>
        </p:spPr>
        <p:txBody>
          <a:bodyPr wrap="none" rtlCol="0">
            <a:spAutoFit/>
          </a:bodyPr>
          <a:lstStyle/>
          <a:p>
            <a:r>
              <a:rPr lang="ru-RU" sz="4000" b="1" dirty="0" smtClean="0"/>
              <a:t>,</a:t>
            </a:r>
            <a:endParaRPr lang="ru-RU"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76673"/>
            <a:ext cx="8229600" cy="2952328"/>
          </a:xfrm>
        </p:spPr>
        <p:txBody>
          <a:bodyPr/>
          <a:lstStyle/>
          <a:p>
            <a:pPr algn="ctr">
              <a:buNone/>
            </a:pPr>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«Налогообложение — это искусство ощипывать гуся так, чтобы получить максимум перьев с минимумом писка»</a:t>
            </a:r>
            <a:r>
              <a:rPr lang="ru-RU" b="1" i="1" dirty="0" smtClean="0"/>
              <a:t/>
            </a:r>
            <a:br>
              <a:rPr lang="ru-RU" b="1" i="1" dirty="0" smtClean="0"/>
            </a:br>
            <a:r>
              <a:rPr lang="ru-RU" b="1" i="1" dirty="0" smtClean="0"/>
              <a:t/>
            </a:r>
            <a:br>
              <a:rPr lang="ru-RU" b="1" i="1" dirty="0" smtClean="0"/>
            </a:br>
            <a:r>
              <a:rPr lang="ru-RU" sz="2400" b="1" i="1" dirty="0" smtClean="0"/>
              <a:t>Жан-Батист </a:t>
            </a:r>
            <a:r>
              <a:rPr lang="ru-RU" sz="2400" b="1" i="1" dirty="0" err="1" smtClean="0"/>
              <a:t>Кольбер</a:t>
            </a:r>
            <a:r>
              <a:rPr lang="ru-RU" sz="2400" b="1" i="1" dirty="0" smtClean="0"/>
              <a:t>, </a:t>
            </a:r>
            <a:endParaRPr lang="ru-RU" sz="2400" b="1" i="1" dirty="0" smtClean="0"/>
          </a:p>
          <a:p>
            <a:pPr algn="r">
              <a:buNone/>
            </a:pPr>
            <a:r>
              <a:rPr lang="ru-RU" sz="2400" b="1" i="1" dirty="0" smtClean="0"/>
              <a:t>интендант </a:t>
            </a:r>
            <a:r>
              <a:rPr lang="ru-RU" sz="2400" b="1" i="1" dirty="0" smtClean="0"/>
              <a:t>финансов при Людовике XIV</a:t>
            </a:r>
            <a:endParaRPr lang="ru-RU" dirty="0"/>
          </a:p>
        </p:txBody>
      </p:sp>
      <p:pic>
        <p:nvPicPr>
          <p:cNvPr id="47106" name="Picture 2" descr="http://bulandolar.com/wp-content/uploads/2016/04/gambar-angsa.jpg"/>
          <p:cNvPicPr>
            <a:picLocks noChangeAspect="1" noChangeArrowheads="1"/>
          </p:cNvPicPr>
          <p:nvPr/>
        </p:nvPicPr>
        <p:blipFill>
          <a:blip r:embed="rId2" cstate="print"/>
          <a:srcRect/>
          <a:stretch>
            <a:fillRect/>
          </a:stretch>
        </p:blipFill>
        <p:spPr bwMode="auto">
          <a:xfrm>
            <a:off x="2483768" y="3356992"/>
            <a:ext cx="3347864" cy="33478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772816"/>
            <a:ext cx="8229600" cy="1143000"/>
          </a:xfrm>
        </p:spPr>
        <p:txBody>
          <a:bodyPr>
            <a:noAutofit/>
          </a:bodyPr>
          <a:lstStyle/>
          <a:p>
            <a:r>
              <a:rPr lang="ru-RU"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Угадай налог</a:t>
            </a:r>
            <a:endParaRPr lang="ru-RU" sz="8800" dirty="0"/>
          </a:p>
        </p:txBody>
      </p:sp>
      <p:pic>
        <p:nvPicPr>
          <p:cNvPr id="33794" name="Picture 2" descr="http://static.norma.uz/images/129393_d3fec9dd80cde4250823e790dd9e.jpg"/>
          <p:cNvPicPr>
            <a:picLocks noChangeAspect="1" noChangeArrowheads="1"/>
          </p:cNvPicPr>
          <p:nvPr/>
        </p:nvPicPr>
        <p:blipFill>
          <a:blip r:embed="rId2" cstate="print"/>
          <a:srcRect/>
          <a:stretch>
            <a:fillRect/>
          </a:stretch>
        </p:blipFill>
        <p:spPr bwMode="auto">
          <a:xfrm>
            <a:off x="2411760" y="3068960"/>
            <a:ext cx="4536504" cy="3342687"/>
          </a:xfrm>
          <a:prstGeom prst="rect">
            <a:avLst/>
          </a:prstGeom>
          <a:noFill/>
        </p:spPr>
      </p:pic>
      <p:sp>
        <p:nvSpPr>
          <p:cNvPr id="4" name="Заголовок 1"/>
          <p:cNvSpPr txBox="1">
            <a:spLocks/>
          </p:cNvSpPr>
          <p:nvPr/>
        </p:nvSpPr>
        <p:spPr>
          <a:xfrm>
            <a:off x="457200" y="274638"/>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РАУНД № 1</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Бельгия: </a:t>
            </a:r>
            <a:b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налог на приготовление пищи на гриле </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Рисунок 2" descr="1_result172.jpg"/>
          <p:cNvPicPr>
            <a:picLocks noChangeAspect="1"/>
          </p:cNvPicPr>
          <p:nvPr/>
        </p:nvPicPr>
        <p:blipFill>
          <a:blip r:embed="rId3" cstate="print"/>
          <a:stretch>
            <a:fillRect/>
          </a:stretch>
        </p:blipFill>
        <p:spPr>
          <a:xfrm>
            <a:off x="971600" y="1628800"/>
            <a:ext cx="7272808" cy="4824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США: налог на загар</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Рисунок 3" descr="Udb1r.jpg"/>
          <p:cNvPicPr>
            <a:picLocks noChangeAspect="1"/>
          </p:cNvPicPr>
          <p:nvPr/>
        </p:nvPicPr>
        <p:blipFill>
          <a:blip r:embed="rId3" cstate="print"/>
          <a:stretch>
            <a:fillRect/>
          </a:stretch>
        </p:blipFill>
        <p:spPr>
          <a:xfrm>
            <a:off x="251520" y="1484784"/>
            <a:ext cx="8568952" cy="5216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29600" cy="1143000"/>
          </a:xfrm>
        </p:spPr>
        <p:txBody>
          <a:bodyPr>
            <a:noAutofit/>
          </a:bodyPr>
          <a:lstStyle/>
          <a:p>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Эстония: </a:t>
            </a:r>
            <a:b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налог на пищеварительные газы из кишечника коров</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descr="3_result"/>
          <p:cNvPicPr>
            <a:picLocks noChangeAspect="1" noChangeArrowheads="1"/>
          </p:cNvPicPr>
          <p:nvPr/>
        </p:nvPicPr>
        <p:blipFill>
          <a:blip r:embed="rId3" cstate="print"/>
          <a:srcRect/>
          <a:stretch>
            <a:fillRect/>
          </a:stretch>
        </p:blipFill>
        <p:spPr bwMode="auto">
          <a:xfrm>
            <a:off x="611560" y="1964836"/>
            <a:ext cx="7056784" cy="47045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Греция: </a:t>
            </a:r>
            <a:b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налог на бассейн</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7650" name="Picture 2" descr="5_result"/>
          <p:cNvPicPr>
            <a:picLocks noChangeAspect="1" noChangeArrowheads="1"/>
          </p:cNvPicPr>
          <p:nvPr/>
        </p:nvPicPr>
        <p:blipFill>
          <a:blip r:embed="rId3" cstate="print"/>
          <a:srcRect/>
          <a:stretch>
            <a:fillRect/>
          </a:stretch>
        </p:blipFill>
        <p:spPr bwMode="auto">
          <a:xfrm>
            <a:off x="611560" y="1742389"/>
            <a:ext cx="7488832" cy="4992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Балеарские</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острова: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налог на солнце</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722" name="Picture 2" descr="7_result"/>
          <p:cNvPicPr>
            <a:picLocks noChangeAspect="1" noChangeArrowheads="1"/>
          </p:cNvPicPr>
          <p:nvPr/>
        </p:nvPicPr>
        <p:blipFill>
          <a:blip r:embed="rId3" cstate="print"/>
          <a:srcRect/>
          <a:stretch>
            <a:fillRect/>
          </a:stretch>
        </p:blipFill>
        <p:spPr bwMode="auto">
          <a:xfrm>
            <a:off x="611560" y="1678342"/>
            <a:ext cx="7632848" cy="49613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2776"/>
            <a:ext cx="7869560" cy="1143000"/>
          </a:xfrm>
        </p:spPr>
        <p:txBody>
          <a:bodyPr>
            <a:noAutofit/>
          </a:bodyPr>
          <a:lstStyle/>
          <a:p>
            <a: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Придумай свой налог </a:t>
            </a:r>
            <a:b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обоснуй его</a:t>
            </a:r>
            <a:endPar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5842" name="Picture 2" descr="http://xn--80aqahnk.net/wp-content/uploads/2013/08/misli.jpg"/>
          <p:cNvPicPr>
            <a:picLocks noChangeAspect="1" noChangeArrowheads="1"/>
          </p:cNvPicPr>
          <p:nvPr/>
        </p:nvPicPr>
        <p:blipFill>
          <a:blip r:embed="rId3" cstate="print"/>
          <a:srcRect/>
          <a:stretch>
            <a:fillRect/>
          </a:stretch>
        </p:blipFill>
        <p:spPr bwMode="auto">
          <a:xfrm>
            <a:off x="179512" y="116632"/>
            <a:ext cx="1179133" cy="1484784"/>
          </a:xfrm>
          <a:prstGeom prst="rect">
            <a:avLst/>
          </a:prstGeom>
          <a:noFill/>
        </p:spPr>
      </p:pic>
      <p:sp>
        <p:nvSpPr>
          <p:cNvPr id="4" name="Прямоугольник 3"/>
          <p:cNvSpPr/>
          <p:nvPr/>
        </p:nvSpPr>
        <p:spPr>
          <a:xfrm>
            <a:off x="179512" y="2852936"/>
            <a:ext cx="8640960" cy="3539430"/>
          </a:xfrm>
          <a:prstGeom prst="rect">
            <a:avLst/>
          </a:prstGeom>
        </p:spPr>
        <p:txBody>
          <a:bodyPr wrap="square">
            <a:spAutoFit/>
          </a:bodyPr>
          <a:lstStyle/>
          <a:p>
            <a:pPr marL="514350" indent="-514350">
              <a:buFont typeface="+mj-lt"/>
              <a:buAutoNum type="arabicPeriod"/>
            </a:pPr>
            <a:r>
              <a:rPr lang="ru-RU" sz="2800" dirty="0" smtClean="0"/>
              <a:t>Для этого налога определите все элементы налога (объект, налогоплательщик, налоговая ставка)</a:t>
            </a:r>
          </a:p>
          <a:p>
            <a:pPr marL="514350" indent="-514350">
              <a:buFont typeface="+mj-lt"/>
              <a:buAutoNum type="arabicPeriod"/>
            </a:pPr>
            <a:r>
              <a:rPr lang="ru-RU" sz="2800" dirty="0" smtClean="0"/>
              <a:t>Дайте классификацию этого налога(прямой или косвенный; денежный или натуральный; федеральный, региональный или местный)</a:t>
            </a:r>
          </a:p>
          <a:p>
            <a:pPr marL="514350" indent="-514350">
              <a:buFont typeface="+mj-lt"/>
              <a:buAutoNum type="arabicPeriod"/>
            </a:pPr>
            <a:r>
              <a:rPr lang="ru-RU" sz="2800" dirty="0" smtClean="0"/>
              <a:t>Определите, каким методом будет рассчитываться (прогрессивным или регрессивным, пропорциональным или равным)</a:t>
            </a:r>
          </a:p>
        </p:txBody>
      </p:sp>
      <p:sp>
        <p:nvSpPr>
          <p:cNvPr id="5" name="Заголовок 1"/>
          <p:cNvSpPr txBox="1">
            <a:spLocks/>
          </p:cNvSpPr>
          <p:nvPr/>
        </p:nvSpPr>
        <p:spPr>
          <a:xfrm>
            <a:off x="539552" y="0"/>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РАУНД № 2</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565</Words>
  <Application>Microsoft Office PowerPoint</Application>
  <PresentationFormat>Экран (4:3)</PresentationFormat>
  <Paragraphs>80</Paragraphs>
  <Slides>25</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Где логика?</vt:lpstr>
      <vt:lpstr>Слайд 2</vt:lpstr>
      <vt:lpstr>Угадай налог</vt:lpstr>
      <vt:lpstr>Бельгия:  налог на приготовление пищи на гриле </vt:lpstr>
      <vt:lpstr>США: налог на загар</vt:lpstr>
      <vt:lpstr>Эстония:  налог на пищеварительные газы из кишечника коров</vt:lpstr>
      <vt:lpstr>Греция:  налог на бассейн</vt:lpstr>
      <vt:lpstr>Балеарские острова:   налог на солнце</vt:lpstr>
      <vt:lpstr>Придумай свой налог  и обоснуй его</vt:lpstr>
      <vt:lpstr>Реши ребус</vt:lpstr>
      <vt:lpstr>Слайд 11</vt:lpstr>
      <vt:lpstr>Слайд 12</vt:lpstr>
      <vt:lpstr>Слайд 13</vt:lpstr>
      <vt:lpstr>Деньги</vt:lpstr>
      <vt:lpstr>Слайд 15</vt:lpstr>
      <vt:lpstr>Определяем базу и ставку налога</vt:lpstr>
      <vt:lpstr>Определите базу и ставку налога</vt:lpstr>
      <vt:lpstr>Определите базу и ставку налога</vt:lpstr>
      <vt:lpstr>Определите базу и ставку налога</vt:lpstr>
      <vt:lpstr>Определите базу и ставку налога</vt:lpstr>
      <vt:lpstr>Слайд 21</vt:lpstr>
      <vt:lpstr>Родись, крестись, женись, умирай - за все денежки подавай.</vt:lpstr>
      <vt:lpstr>Как ни скачешь, доходы не спрячешь.</vt:lpstr>
      <vt:lpstr>Не платит налоги только медведь в берлоге: он не ест, не пьет, только лапу сосет. </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Где логика?</dc:title>
  <dc:creator>admin</dc:creator>
  <cp:lastModifiedBy>admin</cp:lastModifiedBy>
  <cp:revision>51</cp:revision>
  <dcterms:created xsi:type="dcterms:W3CDTF">2017-03-26T15:49:32Z</dcterms:created>
  <dcterms:modified xsi:type="dcterms:W3CDTF">2017-03-28T08:32:08Z</dcterms:modified>
</cp:coreProperties>
</file>