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5" r:id="rId2"/>
    <p:sldId id="284" r:id="rId3"/>
    <p:sldId id="287" r:id="rId4"/>
    <p:sldId id="280" r:id="rId5"/>
    <p:sldId id="282" r:id="rId6"/>
    <p:sldId id="262" r:id="rId7"/>
    <p:sldId id="283" r:id="rId8"/>
    <p:sldId id="258" r:id="rId9"/>
    <p:sldId id="259" r:id="rId10"/>
    <p:sldId id="260" r:id="rId11"/>
    <p:sldId id="261" r:id="rId12"/>
    <p:sldId id="263" r:id="rId13"/>
    <p:sldId id="264" r:id="rId14"/>
    <p:sldId id="266" r:id="rId15"/>
    <p:sldId id="268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CBBC0-4E7B-4C75-AA6C-5307696130EC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13263-AACE-4F72-BFB8-B4C79469A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2666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CC446F-3995-4B69-A0A6-B0FFEF7B5331}" type="slidenum">
              <a:rPr lang="ru-RU" altLang="ru-RU">
                <a:latin typeface="Calibri" panose="020F0502020204030204" pitchFamily="34" charset="0"/>
              </a:rPr>
              <a:pPr eaLnBrk="1" hangingPunct="1"/>
              <a:t>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46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3000041"/>
            <a:ext cx="5706376" cy="3847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116632"/>
            <a:ext cx="85941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Сегодня </a:t>
            </a:r>
            <a:r>
              <a:rPr lang="ru-RU" sz="3200" b="1" dirty="0"/>
              <a:t>поговорим о том, что является очень важным в жизни каждого человека. </a:t>
            </a:r>
          </a:p>
          <a:p>
            <a:pPr algn="ctr"/>
            <a:endParaRPr lang="ru-RU" sz="3200" b="1" dirty="0"/>
          </a:p>
          <a:p>
            <a:pPr algn="ctr"/>
            <a:r>
              <a:rPr lang="ru-RU" sz="3200" b="1" dirty="0" smtClean="0"/>
              <a:t>Предлагаем разгадать </a:t>
            </a:r>
            <a:r>
              <a:rPr lang="ru-RU" sz="3200" b="1" dirty="0" smtClean="0"/>
              <a:t>кроссворд</a:t>
            </a:r>
            <a:r>
              <a:rPr lang="ru-RU" sz="3200" b="1" dirty="0"/>
              <a:t>. </a:t>
            </a:r>
          </a:p>
          <a:p>
            <a:pPr algn="ctr"/>
            <a:endParaRPr lang="ru-RU" sz="3200" b="1" dirty="0"/>
          </a:p>
          <a:p>
            <a:pPr algn="ctr"/>
            <a:r>
              <a:rPr lang="ru-RU" sz="3200" b="1" dirty="0"/>
              <a:t>Вы готовы это сделать? </a:t>
            </a:r>
          </a:p>
          <a:p>
            <a:pPr algn="ctr"/>
            <a:r>
              <a:rPr lang="ru-RU" sz="3200" b="1" dirty="0"/>
              <a:t>Тогда внимательно слушайте и отвечайте!</a:t>
            </a:r>
          </a:p>
        </p:txBody>
      </p:sp>
    </p:spTree>
    <p:extLst>
      <p:ext uri="{BB962C8B-B14F-4D97-AF65-F5344CB8AC3E}">
        <p14:creationId xmlns:p14="http://schemas.microsoft.com/office/powerpoint/2010/main" xmlns="" val="35290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pic>
        <p:nvPicPr>
          <p:cNvPr id="5" name="Рисунок 4" descr="C:\Documents and Settings\Настя\Мои документы\Photograph.jpg"/>
          <p:cNvPicPr/>
          <p:nvPr/>
        </p:nvPicPr>
        <p:blipFill>
          <a:blip r:embed="rId3"/>
          <a:srcRect l="46392" t="22767" r="17531" b="52553"/>
          <a:stretch>
            <a:fillRect/>
          </a:stretch>
        </p:blipFill>
        <p:spPr bwMode="auto">
          <a:xfrm>
            <a:off x="1928794" y="2357430"/>
            <a:ext cx="5357850" cy="3429024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10" name="Овальная выноска 9"/>
          <p:cNvSpPr/>
          <p:nvPr/>
        </p:nvSpPr>
        <p:spPr>
          <a:xfrm flipH="1">
            <a:off x="500034" y="2143116"/>
            <a:ext cx="2428892" cy="857256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14348" y="2285992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>
                    <a:lumMod val="10000"/>
                  </a:schemeClr>
                </a:solidFill>
              </a:rPr>
              <a:t>Цена: 150 р.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33043" y="698031"/>
            <a:ext cx="4559037" cy="12988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0">
              <a:buNone/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Купля - продажа</a:t>
            </a:r>
          </a:p>
          <a:p>
            <a:pPr marL="360363" indent="0" algn="r">
              <a:buNone/>
              <a:defRPr/>
            </a:pPr>
            <a:endParaRPr lang="ru-RU" sz="32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7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1142984"/>
            <a:ext cx="82153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Деньги</a:t>
            </a:r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особый товар, который можно обменять на любые другие товары и услуги.</a:t>
            </a:r>
          </a:p>
        </p:txBody>
      </p:sp>
      <p:pic>
        <p:nvPicPr>
          <p:cNvPr id="6" name="Рисунок 5" descr="picture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080" y="3286124"/>
            <a:ext cx="4559840" cy="3143272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pic>
        <p:nvPicPr>
          <p:cNvPr id="1028" name="Picture 4" descr="C:\Documents and Settings\Настя\Мои документы\Мои рисунки\рубл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285992"/>
            <a:ext cx="1886541" cy="965207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27" name="Picture 3" descr="C:\Documents and Settings\Настя\Мои документы\Мои рисунки\рубль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143116"/>
            <a:ext cx="1323975" cy="1323975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2844" y="1071546"/>
            <a:ext cx="8858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Денежные единицы России</a:t>
            </a:r>
          </a:p>
        </p:txBody>
      </p:sp>
      <p:pic>
        <p:nvPicPr>
          <p:cNvPr id="1029" name="Picture 5" descr="C:\Documents and Settings\Настя\Мои документы\Мои рисунки\25 рубле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2285992"/>
            <a:ext cx="1905000" cy="96520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30" name="Picture 6" descr="C:\Documents and Settings\Настя\Мои документы\Мои рисунки\аверс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143380"/>
            <a:ext cx="1285884" cy="1285884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31" name="Picture 7" descr="C:\Documents and Settings\Настя\Мои документы\Мои рисунки\50р.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4214818"/>
            <a:ext cx="2000264" cy="1003305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32" name="Picture 8" descr="C:\Documents and Settings\Настя\Мои документы\Мои рисунки\5 тыс. р.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4214818"/>
            <a:ext cx="2000264" cy="101918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143108" y="5786454"/>
            <a:ext cx="507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8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1000108"/>
            <a:ext cx="8429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Денежные единицы России</a:t>
            </a:r>
          </a:p>
        </p:txBody>
      </p:sp>
      <p:pic>
        <p:nvPicPr>
          <p:cNvPr id="2051" name="Picture 3" descr="C:\Documents and Settings\Настя\Мои документы\Мои рисунки\копейка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071678"/>
            <a:ext cx="1422400" cy="140970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2052" name="Picture 4" descr="C:\Documents and Settings\Настя\Мои документы\Мои рисунки\копейка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929" y="2071678"/>
            <a:ext cx="1464079" cy="1376371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2053" name="Picture 5" descr="C:\Documents and Settings\Настя\Мои документы\Мои рисунки\копейка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143116"/>
            <a:ext cx="1901836" cy="109429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2054" name="Picture 6" descr="C:\Documents and Settings\Настя\Мои документы\Мои рисунки\1 копейк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2143116"/>
            <a:ext cx="1428760" cy="1400185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2055" name="Picture 7" descr="C:\Documents and Settings\Настя\Мои документы\Мои рисунки\копейка 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4357694"/>
            <a:ext cx="2517902" cy="1420822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929058" y="4786322"/>
            <a:ext cx="4143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копейка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8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pic>
        <p:nvPicPr>
          <p:cNvPr id="3075" name="Picture 3" descr="C:\Documents and Settings\Настя\Мои документы\Мои рисунки\авер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643314"/>
            <a:ext cx="1370018" cy="1370018"/>
          </a:xfrm>
          <a:prstGeom prst="ellipse">
            <a:avLst/>
          </a:prstGeom>
          <a:noFill/>
        </p:spPr>
      </p:pic>
      <p:pic>
        <p:nvPicPr>
          <p:cNvPr id="3076" name="Picture 4" descr="C:\Documents and Settings\Настя\Мои документы\Мои рисунки\реверс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357298"/>
            <a:ext cx="1428760" cy="1428760"/>
          </a:xfrm>
          <a:prstGeom prst="ellipse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28992" y="1500174"/>
            <a:ext cx="5929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лицевая сторона –</a:t>
            </a:r>
          </a:p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«орёл» или «аверс»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0430" y="3714752"/>
            <a:ext cx="528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оборотная сторона –</a:t>
            </a:r>
          </a:p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«решка» или «реверс</a:t>
            </a:r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10" y="5643578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номинал                 легенда             </a:t>
            </a:r>
          </a:p>
        </p:txBody>
      </p:sp>
      <p:cxnSp>
        <p:nvCxnSpPr>
          <p:cNvPr id="11" name="Прямая со стрелкой 10"/>
          <p:cNvCxnSpPr>
            <a:stCxn id="7" idx="1"/>
          </p:cNvCxnSpPr>
          <p:nvPr/>
        </p:nvCxnSpPr>
        <p:spPr>
          <a:xfrm rot="10800000">
            <a:off x="2285984" y="2071679"/>
            <a:ext cx="1143008" cy="2866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1"/>
          </p:cNvCxnSpPr>
          <p:nvPr/>
        </p:nvCxnSpPr>
        <p:spPr>
          <a:xfrm rot="10800000">
            <a:off x="2143108" y="4286257"/>
            <a:ext cx="1357322" cy="2866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6200000" flipV="1">
            <a:off x="1285852" y="4786322"/>
            <a:ext cx="1571636" cy="571504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pic>
        <p:nvPicPr>
          <p:cNvPr id="5122" name="Picture 2" descr="C:\Documents and Settings\Настя\Мои документы\Мои рисунки\евр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500438"/>
            <a:ext cx="3376633" cy="2574987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7158" y="1214422"/>
            <a:ext cx="83582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Денежная единица 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многих стран Европы – </a:t>
            </a:r>
          </a:p>
          <a:p>
            <a:pPr algn="ctr"/>
            <a:r>
              <a:rPr lang="ru-RU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290" y="1214422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денег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2357430"/>
            <a:ext cx="80010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Мера стоимости (цена товара)</a:t>
            </a:r>
          </a:p>
          <a:p>
            <a:pPr>
              <a:buFont typeface="Wingdings" pitchFamily="2" charset="2"/>
              <a:buChar char="§"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обмена на товары и     услуги</a:t>
            </a:r>
          </a:p>
          <a:p>
            <a:pPr>
              <a:buFont typeface="Wingdings" pitchFamily="2" charset="2"/>
              <a:buChar char="§"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накопления </a:t>
            </a:r>
          </a:p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(сбережения)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2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6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6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pic>
        <p:nvPicPr>
          <p:cNvPr id="6148" name="Picture 4" descr="C:\Documents and Settings\Настя\Мои документы\Мои рисунки\ло.jpg"/>
          <p:cNvPicPr>
            <a:picLocks noChangeAspect="1" noChangeArrowheads="1"/>
          </p:cNvPicPr>
          <p:nvPr/>
        </p:nvPicPr>
        <p:blipFill>
          <a:blip r:embed="rId3"/>
          <a:srcRect t="10759" r="-400"/>
          <a:stretch>
            <a:fillRect/>
          </a:stretch>
        </p:blipFill>
        <p:spPr bwMode="auto">
          <a:xfrm>
            <a:off x="2786050" y="3357562"/>
            <a:ext cx="3571900" cy="23701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6149" name="Picture 5" descr="C:\Documents and Settings\Настя\Мои документы\Мои рисунки\муравей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4929198"/>
            <a:ext cx="859205" cy="642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857232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158" y="1500174"/>
            <a:ext cx="8429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Пчела Майя, живущая в Цветочной стране, прилетев в магазин, купила 100 граммов мёда и заплатила за это 2 зёрнышка арахиса. Продавец Муравей сдал сдачу – 2 лепестка розы. Какую функцию выполняют деньги?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8662" y="5929330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 обмена на товары и услуги.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857232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</a:t>
            </a:r>
            <a:r>
              <a:rPr lang="ru-RU" sz="2800" dirty="0"/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58" y="1500174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Цена телевизора – 15 000 рублей. Цена плеера – 1600 рублей. Какую функцию выполняют деньги?</a:t>
            </a:r>
          </a:p>
        </p:txBody>
      </p:sp>
      <p:pic>
        <p:nvPicPr>
          <p:cNvPr id="7170" name="Picture 2" descr="C:\Documents and Settings\Настя\Мои документы\Мои рисунки\телевизо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3071810"/>
            <a:ext cx="1828800" cy="190500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7171" name="Picture 3" descr="C:\Documents and Settings\Настя\Мои документы\Мои рисунки\плее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3143248"/>
            <a:ext cx="1928826" cy="1857388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57422" y="5429264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Мера стоимости.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785794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3.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596" y="1357298"/>
            <a:ext cx="8286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Бобёр решил себе к зиме шубу купить. Нанялся он к Зайцу в работники дом строить. Когда дом построил и получил деньги, не стал их тратить, а спрятал их в свой сундучок. Какую функцию здесь выполняют деньги?</a:t>
            </a:r>
          </a:p>
        </p:txBody>
      </p:sp>
      <p:pic>
        <p:nvPicPr>
          <p:cNvPr id="8194" name="Picture 2" descr="C:\Documents and Settings\Настя\Мои документы\Мои рисунки\бобё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000504"/>
            <a:ext cx="2136597" cy="1397006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8195" name="Picture 3" descr="C:\Documents and Settings\Настя\Мои документы\Мои рисунки\CAURM3K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4000504"/>
            <a:ext cx="2078047" cy="1403496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5984" y="5715016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накопления.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29" r="30885" b="6951"/>
          <a:stretch/>
        </p:blipFill>
        <p:spPr>
          <a:xfrm>
            <a:off x="5286380" y="285728"/>
            <a:ext cx="3672408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5720" y="571480"/>
            <a:ext cx="489141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Какое благо человек получает от природы даром?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Стоимость вещи, </a:t>
            </a:r>
            <a:r>
              <a:rPr lang="ru-RU" sz="2400" b="1" dirty="0" smtClean="0">
                <a:solidFill>
                  <a:schemeClr val="bg1"/>
                </a:solidFill>
              </a:rPr>
              <a:t>предмета.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Все, что нужно людям для жизни, называют ….?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Из какого полезного ископаемого получают бензин?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Работа, которую люди выполняют, чтобы удовлетворить потребности других людей, называется… .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Как называются государственные сборы с граждан и предприятий?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07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13" name="Лента лицом вверх 12"/>
          <p:cNvSpPr/>
          <p:nvPr/>
        </p:nvSpPr>
        <p:spPr>
          <a:xfrm>
            <a:off x="214282" y="1214422"/>
            <a:ext cx="8643998" cy="1000132"/>
          </a:xfrm>
          <a:prstGeom prst="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43438" y="2500306"/>
            <a:ext cx="1428760" cy="15716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Documents and Settings\Настя\Мои документы\Мои рисунки\Cloud-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786322"/>
            <a:ext cx="1285884" cy="139495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19" name="Picture 3" descr="C:\Documents and Settings\Настя\Мои документы\Мои рисунки\CHICKEN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857760"/>
            <a:ext cx="1285884" cy="128588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20" name="Picture 4" descr="C:\Documents and Settings\Настя\Мои документы\Мои рисунки\SUN2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4786322"/>
            <a:ext cx="1495430" cy="149543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21" name="Picture 5" descr="C:\Documents and Settings\Настя\Мои документы\Мои рисунки\TV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3929066"/>
            <a:ext cx="1466850" cy="238125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23" name="Picture 7" descr="C:\Documents and Settings\Настя\Мои документы\Мои рисунки\8R4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2714620"/>
            <a:ext cx="1095380" cy="136922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000232" y="2500306"/>
            <a:ext cx="1285884" cy="15716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4" name="Picture 8" descr="C:\Documents and Settings\Настя\Мои документы\Мои рисунки\Chair-01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08" y="2500306"/>
            <a:ext cx="857256" cy="161164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357422" y="1285860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Магазин.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noo.omsu.ru/sites/default/files/img_2016_05_04_1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24544" y="141277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Отлично! </a:t>
            </a:r>
          </a:p>
          <a:p>
            <a:pPr algn="ctr"/>
            <a:r>
              <a:rPr lang="ru-RU" sz="2400" b="1" dirty="0"/>
              <a:t>Молодцы!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46" r="24370" b="6951"/>
          <a:stretch/>
        </p:blipFill>
        <p:spPr>
          <a:xfrm>
            <a:off x="3707904" y="188640"/>
            <a:ext cx="4824537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941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27" y="0"/>
            <a:ext cx="91527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142984"/>
            <a:ext cx="8643998" cy="34290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dirty="0">
                <a:latin typeface="+mn-lt"/>
              </a:rPr>
              <a:t>Что такое деньги?</a:t>
            </a:r>
            <a:br>
              <a:rPr lang="ru-RU" sz="8000" dirty="0">
                <a:latin typeface="+mn-lt"/>
              </a:rPr>
            </a:br>
            <a:r>
              <a:rPr lang="ru-RU" sz="8000" dirty="0"/>
              <a:t/>
            </a:r>
            <a:br>
              <a:rPr lang="ru-RU" sz="8000" dirty="0"/>
            </a:br>
            <a:r>
              <a:rPr lang="ru-RU" sz="8000" dirty="0"/>
              <a:t>  </a:t>
            </a:r>
          </a:p>
        </p:txBody>
      </p:sp>
      <p:pic>
        <p:nvPicPr>
          <p:cNvPr id="23554" name="Picture 2" descr="C:\Documents and Settings\Настя\Мои документы\Мои рисунки\229047959.jpg"/>
          <p:cNvPicPr>
            <a:picLocks noChangeAspect="1" noChangeArrowheads="1"/>
          </p:cNvPicPr>
          <p:nvPr/>
        </p:nvPicPr>
        <p:blipFill>
          <a:blip r:embed="rId3"/>
          <a:srcRect l="3333" r="58" b="4167"/>
          <a:stretch>
            <a:fillRect/>
          </a:stretch>
        </p:blipFill>
        <p:spPr bwMode="auto">
          <a:xfrm>
            <a:off x="2500298" y="3286124"/>
            <a:ext cx="4000528" cy="24288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27" y="0"/>
            <a:ext cx="9152728" cy="6858000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27177" y="1412776"/>
            <a:ext cx="8280920" cy="40441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0">
              <a:buFont typeface="Wingdings 2"/>
              <a:buNone/>
              <a:defRPr/>
            </a:pPr>
            <a:r>
              <a:rPr lang="ru-RU" sz="3600" b="1" i="1" dirty="0">
                <a:solidFill>
                  <a:schemeClr val="bg1"/>
                </a:solidFill>
                <a:latin typeface="Bookman Old Style" pitchFamily="18" charset="0"/>
              </a:rPr>
              <a:t>Деньги</a:t>
            </a:r>
            <a:r>
              <a:rPr lang="ru-RU" sz="3600" i="1" dirty="0">
                <a:solidFill>
                  <a:schemeClr val="bg1"/>
                </a:solidFill>
                <a:latin typeface="Bookman Old Style" pitchFamily="18" charset="0"/>
              </a:rPr>
              <a:t> – металлические и бумажные знаки, являющиеся </a:t>
            </a:r>
            <a: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мерой стоимости</a:t>
            </a:r>
            <a:r>
              <a:rPr lang="ru-RU" sz="3600" i="1" dirty="0">
                <a:solidFill>
                  <a:schemeClr val="bg1"/>
                </a:solidFill>
                <a:latin typeface="Bookman Old Style" pitchFamily="18" charset="0"/>
              </a:rPr>
              <a:t> при купле-продаже, </a:t>
            </a:r>
            <a: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средством платежей</a:t>
            </a:r>
            <a:r>
              <a:rPr lang="ru-RU" sz="3600" i="1" dirty="0">
                <a:solidFill>
                  <a:schemeClr val="bg1"/>
                </a:solidFill>
                <a:latin typeface="Bookman Old Style" pitchFamily="18" charset="0"/>
              </a:rPr>
              <a:t> и </a:t>
            </a:r>
            <a: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предметом накоплений</a:t>
            </a:r>
            <a:r>
              <a:rPr lang="ru-RU" sz="3600" i="1" dirty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  <a:p>
            <a:pPr marL="360363" indent="0" algn="r">
              <a:buFont typeface="Wingdings 2"/>
              <a:buNone/>
              <a:defRPr/>
            </a:pPr>
            <a:r>
              <a:rPr lang="ru-RU" sz="3200" i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</a:p>
          <a:p>
            <a:pPr marL="360363" indent="0" algn="r">
              <a:buFont typeface="Wingdings 2"/>
              <a:buNone/>
              <a:defRPr/>
            </a:pPr>
            <a:r>
              <a:rPr lang="ru-RU" sz="3200" i="1" dirty="0">
                <a:solidFill>
                  <a:schemeClr val="bg1"/>
                </a:solidFill>
                <a:latin typeface="Bookman Old Style" pitchFamily="18" charset="0"/>
              </a:rPr>
              <a:t>(</a:t>
            </a:r>
            <a:r>
              <a:rPr lang="ru-RU" sz="3200" i="1" dirty="0" err="1">
                <a:solidFill>
                  <a:schemeClr val="bg1"/>
                </a:solidFill>
                <a:latin typeface="Bookman Old Style" pitchFamily="18" charset="0"/>
              </a:rPr>
              <a:t>С.И.Ожегов</a:t>
            </a:r>
            <a:r>
              <a:rPr lang="ru-RU" sz="3200" i="1" dirty="0">
                <a:solidFill>
                  <a:schemeClr val="bg1"/>
                </a:solidFill>
                <a:latin typeface="Bookman Old Style" pitchFamily="18" charset="0"/>
              </a:rPr>
              <a:t>)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8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27" y="0"/>
            <a:ext cx="9152728" cy="6858000"/>
          </a:xfrm>
          <a:prstGeom prst="rect">
            <a:avLst/>
          </a:prstGeom>
        </p:spPr>
      </p:pic>
      <p:pic>
        <p:nvPicPr>
          <p:cNvPr id="4" name="Рисунок 3" descr="C:\Documents and Settings\Настя\Мои документы\Оля\Фото деньги\~max0005.bmp"/>
          <p:cNvPicPr/>
          <p:nvPr/>
        </p:nvPicPr>
        <p:blipFill>
          <a:blip r:embed="rId3" cstate="print"/>
          <a:srcRect l="10315" t="1492" r="694" b="61063"/>
          <a:stretch>
            <a:fillRect/>
          </a:stretch>
        </p:blipFill>
        <p:spPr bwMode="auto">
          <a:xfrm>
            <a:off x="571472" y="714356"/>
            <a:ext cx="4500594" cy="4214842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Настя\Мои документы\Оля\Фото деньги\~max0007.bmp"/>
          <p:cNvPicPr/>
          <p:nvPr/>
        </p:nvPicPr>
        <p:blipFill>
          <a:blip r:embed="rId4"/>
          <a:srcRect l="9112" t="5747" r="56013" b="62765"/>
          <a:stretch>
            <a:fillRect/>
          </a:stretch>
        </p:blipFill>
        <p:spPr bwMode="auto">
          <a:xfrm>
            <a:off x="1857356" y="1071546"/>
            <a:ext cx="4071966" cy="4786346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forwar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4" y="1643050"/>
            <a:ext cx="4076716" cy="4336932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" name="Рисунок 9" descr="C:\Documents and Settings\Настя\Мои документы\Оля\Фото деньги\~max0009.bmp"/>
          <p:cNvPicPr/>
          <p:nvPr/>
        </p:nvPicPr>
        <p:blipFill>
          <a:blip r:embed="rId6" cstate="print"/>
          <a:srcRect l="37974" t="37235" r="6707" b="9151"/>
          <a:stretch>
            <a:fillRect/>
          </a:stretch>
        </p:blipFill>
        <p:spPr bwMode="auto">
          <a:xfrm>
            <a:off x="4572000" y="1928802"/>
            <a:ext cx="4000528" cy="4429132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27" y="0"/>
            <a:ext cx="9152728" cy="6858000"/>
          </a:xfrm>
          <a:prstGeom prst="rect">
            <a:avLst/>
          </a:prstGeom>
        </p:spPr>
      </p:pic>
      <p:pic>
        <p:nvPicPr>
          <p:cNvPr id="13315" name="Содержимое 9" descr="080408-viking-hoard-big1.jpg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2456" y="2580213"/>
            <a:ext cx="5657850" cy="3300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Содержимое 10" descr="1215930701_1.jp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92434" y="2116349"/>
            <a:ext cx="2628900" cy="4583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32456" y="191174"/>
            <a:ext cx="8732032" cy="17666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0" algn="ctr">
              <a:buNone/>
              <a:defRPr/>
            </a:pPr>
            <a:r>
              <a:rPr lang="ru-RU" sz="3200" b="1" dirty="0">
                <a:solidFill>
                  <a:schemeClr val="bg1"/>
                </a:solidFill>
              </a:rPr>
              <a:t>Первые деньги</a:t>
            </a:r>
          </a:p>
          <a:p>
            <a:pPr marL="360363" indent="0">
              <a:buNone/>
              <a:defRPr/>
            </a:pPr>
            <a:endParaRPr lang="ru-RU" sz="3200" dirty="0">
              <a:solidFill>
                <a:schemeClr val="bg1"/>
              </a:solidFill>
            </a:endParaRPr>
          </a:p>
          <a:p>
            <a:pPr marL="360363" indent="0">
              <a:buNone/>
              <a:defRPr/>
            </a:pPr>
            <a:r>
              <a:rPr lang="ru-RU" altLang="ru-RU" sz="3200" dirty="0">
                <a:solidFill>
                  <a:schemeClr val="bg1"/>
                </a:solidFill>
              </a:rPr>
              <a:t>Металлические деньги     Бумажные деньги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3203848" y="908720"/>
            <a:ext cx="648072" cy="4320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>
            <a:off x="5508104" y="858468"/>
            <a:ext cx="684330" cy="4823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1334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27" y="0"/>
            <a:ext cx="9152728" cy="685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786182" y="4214818"/>
            <a:ext cx="5072098" cy="128588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28596" y="4214818"/>
            <a:ext cx="2786082" cy="121444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142976" y="785794"/>
            <a:ext cx="7000924" cy="17145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28728" y="1071546"/>
            <a:ext cx="6572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Обмен товарами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658" y="4357693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бартер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43340" y="4357694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купля-продажа</a:t>
            </a:r>
          </a:p>
        </p:txBody>
      </p:sp>
      <p:cxnSp>
        <p:nvCxnSpPr>
          <p:cNvPr id="12" name="Прямая со стрелкой 11"/>
          <p:cNvCxnSpPr>
            <a:stCxn id="5" idx="4"/>
          </p:cNvCxnSpPr>
          <p:nvPr/>
        </p:nvCxnSpPr>
        <p:spPr>
          <a:xfrm rot="5400000">
            <a:off x="2571736" y="2000240"/>
            <a:ext cx="1571636" cy="257176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4"/>
          </p:cNvCxnSpPr>
          <p:nvPr/>
        </p:nvCxnSpPr>
        <p:spPr>
          <a:xfrm rot="16200000" flipH="1">
            <a:off x="5000628" y="2143116"/>
            <a:ext cx="1643074" cy="23574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95536" y="669726"/>
            <a:ext cx="8280920" cy="172970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0" algn="r">
              <a:buNone/>
              <a:defRPr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Бартер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прямой обмен одних товаров на другие.</a:t>
            </a:r>
          </a:p>
          <a:p>
            <a:pPr marL="360363" indent="0" algn="r">
              <a:buFont typeface="Wingdings 2"/>
              <a:buNone/>
              <a:defRPr/>
            </a:pPr>
            <a:r>
              <a:rPr lang="ru-RU" sz="3200" i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412776"/>
            <a:ext cx="4248725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E1E1E1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1E1E1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1079</TotalTime>
  <Words>340</Words>
  <Application>Microsoft Office PowerPoint</Application>
  <PresentationFormat>Экран (4:3)</PresentationFormat>
  <Paragraphs>57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Слайд 1</vt:lpstr>
      <vt:lpstr>Слайд 2</vt:lpstr>
      <vt:lpstr>Слайд 3</vt:lpstr>
      <vt:lpstr>Что такое деньги?  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деньги?</dc:title>
  <dc:creator>Настя</dc:creator>
  <cp:lastModifiedBy>Svetlana</cp:lastModifiedBy>
  <cp:revision>106</cp:revision>
  <dcterms:created xsi:type="dcterms:W3CDTF">2002-09-17T07:38:06Z</dcterms:created>
  <dcterms:modified xsi:type="dcterms:W3CDTF">2017-06-09T06:15:14Z</dcterms:modified>
</cp:coreProperties>
</file>