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94" r:id="rId2"/>
    <p:sldId id="298" r:id="rId3"/>
    <p:sldId id="284" r:id="rId4"/>
    <p:sldId id="287" r:id="rId5"/>
    <p:sldId id="280" r:id="rId6"/>
    <p:sldId id="282" r:id="rId7"/>
    <p:sldId id="262" r:id="rId8"/>
    <p:sldId id="258" r:id="rId9"/>
    <p:sldId id="259" r:id="rId10"/>
    <p:sldId id="260" r:id="rId11"/>
    <p:sldId id="283" r:id="rId12"/>
    <p:sldId id="261" r:id="rId13"/>
    <p:sldId id="266" r:id="rId14"/>
    <p:sldId id="269" r:id="rId15"/>
    <p:sldId id="273" r:id="rId16"/>
    <p:sldId id="288" r:id="rId17"/>
    <p:sldId id="289" r:id="rId18"/>
    <p:sldId id="290" r:id="rId19"/>
    <p:sldId id="291" r:id="rId20"/>
    <p:sldId id="292" r:id="rId21"/>
    <p:sldId id="293" r:id="rId22"/>
    <p:sldId id="296" r:id="rId23"/>
    <p:sldId id="297" r:id="rId24"/>
    <p:sldId id="295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4" autoAdjust="0"/>
    <p:restoredTop sz="94727" autoAdjust="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BCBBC0-4E7B-4C75-AA6C-5307696130EC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C13263-AACE-4F72-BFB8-B4C79469AC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2666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3CC446F-3995-4B69-A0A6-B0FFEF7B5331}" type="slidenum">
              <a:rPr lang="ru-RU" altLang="ru-RU">
                <a:latin typeface="Calibri" panose="020F0502020204030204" pitchFamily="34" charset="0"/>
              </a:rPr>
              <a:pPr eaLnBrk="1" hangingPunct="1"/>
              <a:t>11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0465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6688-972A-4DD6-8408-8FA58F85B025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31FC-8642-4F28-BC28-E43B18162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6688-972A-4DD6-8408-8FA58F85B025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31FC-8642-4F28-BC28-E43B18162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6688-972A-4DD6-8408-8FA58F85B025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31FC-8642-4F28-BC28-E43B18162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6688-972A-4DD6-8408-8FA58F85B025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31FC-8642-4F28-BC28-E43B18162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6688-972A-4DD6-8408-8FA58F85B025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31FC-8642-4F28-BC28-E43B18162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6688-972A-4DD6-8408-8FA58F85B025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31FC-8642-4F28-BC28-E43B18162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6688-972A-4DD6-8408-8FA58F85B025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31FC-8642-4F28-BC28-E43B18162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6688-972A-4DD6-8408-8FA58F85B025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31FC-8642-4F28-BC28-E43B18162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6688-972A-4DD6-8408-8FA58F85B025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31FC-8642-4F28-BC28-E43B18162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6688-972A-4DD6-8408-8FA58F85B025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31FC-8642-4F28-BC28-E43B181623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6688-972A-4DD6-8408-8FA58F85B025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69C31FC-8642-4F28-BC28-E43B1816238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A6B6688-972A-4DD6-8408-8FA58F85B025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69C31FC-8642-4F28-BC28-E43B1816238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gif"/><Relationship Id="rId7" Type="http://schemas.openxmlformats.org/officeDocument/2006/relationships/image" Target="../media/image2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gif"/><Relationship Id="rId4" Type="http://schemas.openxmlformats.org/officeDocument/2006/relationships/image" Target="../media/image22.gif"/><Relationship Id="rId9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Картинки по запросу эконом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644099" cy="6858000"/>
          </a:xfrm>
          <a:prstGeom prst="rect">
            <a:avLst/>
          </a:prstGeom>
          <a:noFill/>
        </p:spPr>
      </p:pic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928926" y="4714884"/>
            <a:ext cx="6588892" cy="179126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solidFill>
              <a:schemeClr val="tx1"/>
            </a:solidFill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>
            <a:sp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ru-RU" sz="2400" b="1" dirty="0" smtClean="0">
                <a:solidFill>
                  <a:schemeClr val="bg1"/>
                </a:solidFill>
              </a:rPr>
              <a:t>Подготовили учителя ГБОУ Школа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chemeClr val="bg1"/>
                </a:solidFill>
              </a:rPr>
              <a:t>№ 1297 г. Москвы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chemeClr val="bg1"/>
                </a:solidFill>
              </a:rPr>
              <a:t>Монько А.Д., Позднякова С. И., </a:t>
            </a:r>
          </a:p>
          <a:p>
            <a:pPr algn="ctr">
              <a:buNone/>
            </a:pPr>
            <a:r>
              <a:rPr lang="ru-RU" sz="2400" b="1" dirty="0" err="1" smtClean="0">
                <a:solidFill>
                  <a:schemeClr val="bg1"/>
                </a:solidFill>
              </a:rPr>
              <a:t>Птушка</a:t>
            </a:r>
            <a:r>
              <a:rPr lang="ru-RU" sz="2400" b="1" dirty="0" smtClean="0">
                <a:solidFill>
                  <a:schemeClr val="bg1"/>
                </a:solidFill>
              </a:rPr>
              <a:t> С.А.,  </a:t>
            </a:r>
            <a:r>
              <a:rPr lang="ru-RU" sz="2400" b="1" dirty="0" err="1" smtClean="0">
                <a:solidFill>
                  <a:schemeClr val="bg1"/>
                </a:solidFill>
              </a:rPr>
              <a:t>Смольянинова</a:t>
            </a:r>
            <a:r>
              <a:rPr lang="ru-RU" sz="2400" b="1" dirty="0" smtClean="0">
                <a:solidFill>
                  <a:schemeClr val="bg1"/>
                </a:solidFill>
              </a:rPr>
              <a:t> С. Н.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500166" y="500042"/>
            <a:ext cx="6588892" cy="241912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solidFill>
              <a:schemeClr val="tx1"/>
            </a:solidFill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>
            <a:sp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Разработка дидактических материалов по теме </a:t>
            </a:r>
            <a:br>
              <a:rPr lang="ru-RU" sz="3600" b="1" dirty="0" smtClean="0">
                <a:solidFill>
                  <a:schemeClr val="bg1"/>
                </a:solidFill>
              </a:rPr>
            </a:br>
            <a:r>
              <a:rPr lang="en-US" sz="3600" b="1" dirty="0" smtClean="0">
                <a:solidFill>
                  <a:schemeClr val="bg1"/>
                </a:solidFill>
              </a:rPr>
              <a:t>“</a:t>
            </a:r>
            <a:r>
              <a:rPr lang="ru-RU" sz="3600" b="1" dirty="0" smtClean="0">
                <a:solidFill>
                  <a:schemeClr val="bg1"/>
                </a:solidFill>
              </a:rPr>
              <a:t>Что такое деньги?</a:t>
            </a:r>
            <a:r>
              <a:rPr lang="en-US" sz="3600" b="1" dirty="0" smtClean="0">
                <a:solidFill>
                  <a:schemeClr val="bg1"/>
                </a:solidFill>
              </a:rPr>
              <a:t>”</a:t>
            </a:r>
            <a:r>
              <a:rPr lang="ru-RU" sz="3600" b="1" dirty="0" smtClean="0">
                <a:solidFill>
                  <a:schemeClr val="bg1"/>
                </a:solidFill>
              </a:rPr>
              <a:t> 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для учащихся 3-4 класса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 animBg="1"/>
      <p:bldP spid="8" grpId="0" build="allAtOnce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2728" cy="6858000"/>
          </a:xfrm>
          <a:prstGeom prst="rect">
            <a:avLst/>
          </a:prstGeom>
        </p:spPr>
      </p:pic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785786" y="1000108"/>
            <a:ext cx="7786742" cy="144655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>
            <a:sp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363" indent="0">
              <a:buNone/>
              <a:defRPr/>
            </a:pP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Купля 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– продажа – обмен, </a:t>
            </a:r>
          </a:p>
          <a:p>
            <a:pPr marL="360363" indent="0">
              <a:buNone/>
              <a:defRPr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котором участвуют деньги.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050" name="Picture 2" descr="C:\Users\Svetlana\AppData\Local\Temp\Rar$DRa0.840\IMG_4460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 l="12500" t="41667" r="10156" b="34375"/>
          <a:stretch>
            <a:fillRect/>
          </a:stretch>
        </p:blipFill>
        <p:spPr bwMode="auto">
          <a:xfrm>
            <a:off x="500034" y="2857496"/>
            <a:ext cx="8302338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727" y="0"/>
            <a:ext cx="9152728" cy="6858000"/>
          </a:xfrm>
          <a:prstGeom prst="rect">
            <a:avLst/>
          </a:prstGeom>
        </p:spPr>
      </p:pic>
      <p:pic>
        <p:nvPicPr>
          <p:cNvPr id="13315" name="Содержимое 9" descr="080408-viking-hoard-big1.jpg"/>
          <p:cNvPicPr>
            <a:picLocks noGrp="1" noChangeAspect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32456" y="2580213"/>
            <a:ext cx="5657850" cy="33004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316" name="Содержимое 10" descr="1215930701_1.jpg"/>
          <p:cNvPicPr>
            <a:picLocks noGrp="1" noChangeAspect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6192434" y="2116349"/>
            <a:ext cx="2628900" cy="45831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232456" y="191174"/>
            <a:ext cx="8732032" cy="1766637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>
            <a:sp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363" indent="0" algn="ctr">
              <a:buNone/>
              <a:defRPr/>
            </a:pPr>
            <a:r>
              <a:rPr lang="ru-RU" sz="3200" b="1" dirty="0">
                <a:solidFill>
                  <a:schemeClr val="bg1"/>
                </a:solidFill>
              </a:rPr>
              <a:t>Первые деньги</a:t>
            </a:r>
          </a:p>
          <a:p>
            <a:pPr marL="360363" indent="0">
              <a:buNone/>
              <a:defRPr/>
            </a:pPr>
            <a:endParaRPr lang="ru-RU" sz="3200" dirty="0">
              <a:solidFill>
                <a:schemeClr val="bg1"/>
              </a:solidFill>
            </a:endParaRPr>
          </a:p>
          <a:p>
            <a:pPr marL="360363" indent="0">
              <a:buNone/>
              <a:defRPr/>
            </a:pPr>
            <a:r>
              <a:rPr lang="ru-RU" altLang="ru-RU" sz="3200" dirty="0">
                <a:solidFill>
                  <a:schemeClr val="bg1"/>
                </a:solidFill>
              </a:rPr>
              <a:t>Металлические деньги     Бумажные деньги</a:t>
            </a:r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3203848" y="908720"/>
            <a:ext cx="648072" cy="43204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cxnSpLocks/>
          </p:cNvCxnSpPr>
          <p:nvPr/>
        </p:nvCxnSpPr>
        <p:spPr>
          <a:xfrm>
            <a:off x="5508104" y="858468"/>
            <a:ext cx="684330" cy="48230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13349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2728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0034" y="857232"/>
            <a:ext cx="821537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Деньги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особый товар, который можно обменять на любые другие товары и услуги.</a:t>
            </a:r>
          </a:p>
        </p:txBody>
      </p:sp>
      <p:pic>
        <p:nvPicPr>
          <p:cNvPr id="6" name="Рисунок 5" descr="picture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74" y="3286124"/>
            <a:ext cx="4208746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68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728" y="0"/>
            <a:ext cx="9152728" cy="6858000"/>
          </a:xfrm>
          <a:prstGeom prst="rect">
            <a:avLst/>
          </a:prstGeom>
        </p:spPr>
      </p:pic>
      <p:pic>
        <p:nvPicPr>
          <p:cNvPr id="3075" name="Picture 3" descr="C:\Documents and Settings\Настя\Мои документы\Мои рисунки\аверс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643314"/>
            <a:ext cx="1370018" cy="1370018"/>
          </a:xfrm>
          <a:prstGeom prst="ellipse">
            <a:avLst/>
          </a:prstGeom>
          <a:noFill/>
        </p:spPr>
      </p:pic>
      <p:pic>
        <p:nvPicPr>
          <p:cNvPr id="3076" name="Picture 4" descr="C:\Documents and Settings\Настя\Мои документы\Мои рисунки\реверс 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1357298"/>
            <a:ext cx="1428760" cy="1428760"/>
          </a:xfrm>
          <a:prstGeom prst="ellipse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428992" y="1500174"/>
            <a:ext cx="59293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лицевая сторона –</a:t>
            </a:r>
          </a:p>
          <a:p>
            <a:r>
              <a:rPr lang="ru-RU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«орёл» или «аверс»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00430" y="3714752"/>
            <a:ext cx="52864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оборотная сторона –</a:t>
            </a:r>
          </a:p>
          <a:p>
            <a:r>
              <a:rPr lang="ru-RU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«решка» или «реверс</a:t>
            </a:r>
            <a:r>
              <a:rPr lang="ru-RU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2910" y="5643578"/>
            <a:ext cx="7858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номинал                 легенда             </a:t>
            </a:r>
          </a:p>
        </p:txBody>
      </p:sp>
      <p:cxnSp>
        <p:nvCxnSpPr>
          <p:cNvPr id="11" name="Прямая со стрелкой 10"/>
          <p:cNvCxnSpPr>
            <a:stCxn id="7" idx="1"/>
          </p:cNvCxnSpPr>
          <p:nvPr/>
        </p:nvCxnSpPr>
        <p:spPr>
          <a:xfrm rot="10800000">
            <a:off x="2285984" y="2071679"/>
            <a:ext cx="1143008" cy="28661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8" idx="1"/>
          </p:cNvCxnSpPr>
          <p:nvPr/>
        </p:nvCxnSpPr>
        <p:spPr>
          <a:xfrm rot="10800000">
            <a:off x="2143108" y="4286257"/>
            <a:ext cx="1357322" cy="28661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6200000" flipV="1">
            <a:off x="1285852" y="4786322"/>
            <a:ext cx="1571636" cy="571504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1500166" y="500042"/>
            <a:ext cx="6588892" cy="646331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solidFill>
              <a:schemeClr val="tx1"/>
            </a:solidFill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>
            <a:sp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Практическая работа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4" grpId="0" build="allAtOnce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2728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57290" y="1214422"/>
            <a:ext cx="65008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Функции денег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472" y="2357430"/>
            <a:ext cx="80010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Мера стоимости (цена товара)</a:t>
            </a:r>
          </a:p>
          <a:p>
            <a:pPr>
              <a:buFont typeface="Wingdings" pitchFamily="2" charset="2"/>
              <a:buChar char="§"/>
            </a:pP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Средства обмена на товары и     услуги</a:t>
            </a:r>
          </a:p>
          <a:p>
            <a:pPr>
              <a:buFont typeface="Wingdings" pitchFamily="2" charset="2"/>
              <a:buChar char="§"/>
            </a:pP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Средства накопления </a:t>
            </a:r>
          </a:p>
          <a:p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(сбережения)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20"/>
                            </p:stCondLst>
                            <p:childTnLst>
                              <p:par>
                                <p:cTn id="1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60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6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20"/>
                            </p:stCondLst>
                            <p:childTnLst>
                              <p:par>
                                <p:cTn id="2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600" decel="100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600" decel="100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00" decel="100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00" decel="100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600" decel="100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600" decel="100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00" decel="100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00" decel="100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2728" cy="6858000"/>
          </a:xfrm>
          <a:prstGeom prst="rect">
            <a:avLst/>
          </a:prstGeom>
        </p:spPr>
      </p:pic>
      <p:sp>
        <p:nvSpPr>
          <p:cNvPr id="13" name="Лента лицом вверх 12"/>
          <p:cNvSpPr/>
          <p:nvPr/>
        </p:nvSpPr>
        <p:spPr>
          <a:xfrm>
            <a:off x="214282" y="928670"/>
            <a:ext cx="8643998" cy="1000132"/>
          </a:xfrm>
          <a:prstGeom prst="ribbon2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 descr="C:\Documents and Settings\Настя\Мои документы\Мои рисунки\Cloud-0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4553830"/>
            <a:ext cx="1500198" cy="1627452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</p:pic>
      <p:pic>
        <p:nvPicPr>
          <p:cNvPr id="9219" name="Picture 3" descr="C:\Documents and Settings\Настя\Мои документы\Мои рисунки\CHICKEN1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4643446"/>
            <a:ext cx="1500198" cy="1500198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</p:pic>
      <p:pic>
        <p:nvPicPr>
          <p:cNvPr id="9220" name="Picture 4" descr="C:\Documents and Settings\Настя\Мои документы\Мои рисунки\SUN20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16" y="4643446"/>
            <a:ext cx="1495430" cy="1495430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2357422" y="1071546"/>
            <a:ext cx="4286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Магазин</a:t>
            </a:r>
            <a:endParaRPr lang="ru-RU" sz="4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Картинки по запросу телевизор рисунок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72264" y="2500306"/>
            <a:ext cx="1844656" cy="1809952"/>
          </a:xfrm>
          <a:prstGeom prst="rect">
            <a:avLst/>
          </a:prstGeom>
          <a:noFill/>
        </p:spPr>
      </p:pic>
      <p:pic>
        <p:nvPicPr>
          <p:cNvPr id="4100" name="Picture 4" descr="Похожее изображение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5786" y="2571744"/>
            <a:ext cx="2628346" cy="1671628"/>
          </a:xfrm>
          <a:prstGeom prst="rect">
            <a:avLst/>
          </a:prstGeom>
          <a:noFill/>
        </p:spPr>
      </p:pic>
      <p:pic>
        <p:nvPicPr>
          <p:cNvPr id="4102" name="Picture 6" descr="Картинки по запросу конфеты рисунок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29124" y="4500570"/>
            <a:ext cx="1714512" cy="1714512"/>
          </a:xfrm>
          <a:prstGeom prst="rect">
            <a:avLst/>
          </a:prstGeom>
          <a:noFill/>
        </p:spPr>
      </p:pic>
      <p:pic>
        <p:nvPicPr>
          <p:cNvPr id="4104" name="Picture 8" descr="Картинки по запросу платье рисунок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71934" y="2357430"/>
            <a:ext cx="1822446" cy="1822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000100" y="428604"/>
            <a:ext cx="700092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solidFill>
                  <a:schemeClr val="bg1"/>
                </a:solidFill>
              </a:rPr>
              <a:t>Тест</a:t>
            </a:r>
          </a:p>
          <a:p>
            <a:pPr algn="ctr"/>
            <a:r>
              <a:rPr lang="ru-RU" b="1" u="sng" dirty="0" smtClean="0">
                <a:solidFill>
                  <a:schemeClr val="bg1"/>
                </a:solidFill>
              </a:rPr>
              <a:t>Что такое деньги</a:t>
            </a:r>
          </a:p>
          <a:p>
            <a:pPr lvl="0"/>
            <a:r>
              <a:rPr lang="ru-RU" b="1" dirty="0" smtClean="0">
                <a:solidFill>
                  <a:schemeClr val="bg1"/>
                </a:solidFill>
              </a:rPr>
              <a:t>1. Как называется прямой обмен одних товаров на другие?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а) замена           б) бартер            в) купля-продажа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 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2. В каком обмене товарами участвуют деньги?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а) в бартере       б) в  купле-продаже              в)  </a:t>
            </a:r>
            <a:r>
              <a:rPr lang="ru-RU" dirty="0" err="1" smtClean="0">
                <a:solidFill>
                  <a:schemeClr val="bg1"/>
                </a:solidFill>
              </a:rPr>
              <a:t>в</a:t>
            </a:r>
            <a:r>
              <a:rPr lang="ru-RU" dirty="0" smtClean="0">
                <a:solidFill>
                  <a:schemeClr val="bg1"/>
                </a:solidFill>
              </a:rPr>
              <a:t> замене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 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3. Что такое деньги?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а) монеты        б) банкноты        в) особый товар        г) цена товара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 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4. Как называется часть денег, которую человек откладывает на будущее?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а) зарплата       б) экономия          в) сбережения          г) премия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 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5. Как называется надпись на монете?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а) сказка          б) былина           в) повесть            г) легенда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 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6. Где указан номинал (достоинство монеты)?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а) на оборотной стороне  б) на лицевой стороне  в) на ребре   г) на легенде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285720" y="160654"/>
            <a:ext cx="8643998" cy="6697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7. Как называется государственное учреждение, принимающее деньги на хранение?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а) магазин           б) банк           в) почта           г) библиотека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8. От какого слова произошло название монеты «копейка»?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а) «копать»            б) «копьё»                в) «копить»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9. Никита разгадывал кроссворд. Он должен был ответить на вопрос : «Как называют человека, коллекционирующего и изучающего монеты?» Какое слово мальчик должен записать?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а) банкир         б) коллекционер          в) антиквар         г) нумизмат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10. Найди неверное высказывание.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а) Название «рубль» произошло от слова «рубить»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б) Деньги – особый товар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в) Доллар – денежная единица стран Европы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г) Купля-продажа – обмен, в котором участвуют деньги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11. Какие предметы служили деньгами в древности?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а) сушёная рыба    б) квас   в) морские раковины    г) шкуры животных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000100" y="428604"/>
            <a:ext cx="7000924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Самопроверка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1. б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2. б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3. в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4. в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5. г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6. а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7. б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8. б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9. г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10. в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11. а, в, г</a:t>
            </a:r>
          </a:p>
          <a:p>
            <a:r>
              <a:rPr lang="ru-RU" sz="4000" b="1" dirty="0" smtClean="0">
                <a:solidFill>
                  <a:schemeClr val="bg1"/>
                </a:solidFill>
              </a:rPr>
              <a:t> </a:t>
            </a:r>
          </a:p>
          <a:p>
            <a:endParaRPr lang="ru-RU" sz="4000" b="1" dirty="0" smtClean="0">
              <a:solidFill>
                <a:schemeClr val="bg1"/>
              </a:solidFill>
            </a:endParaRPr>
          </a:p>
          <a:p>
            <a:r>
              <a:rPr lang="ru-RU" sz="4000" b="1" dirty="0" smtClean="0">
                <a:solidFill>
                  <a:schemeClr val="bg1"/>
                </a:solidFill>
              </a:rPr>
              <a:t> 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000100" y="285728"/>
            <a:ext cx="7000924" cy="827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tx2">
                    <a:lumMod val="50000"/>
                  </a:schemeClr>
                </a:solidFill>
              </a:rPr>
              <a:t>Рефлексия</a:t>
            </a:r>
          </a:p>
          <a:p>
            <a:pPr algn="ctr"/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</a:rPr>
              <a:t>Графический диктант</a:t>
            </a:r>
          </a:p>
          <a:p>
            <a:pPr algn="ctr"/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Если высказывание верное, ставь 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“</a:t>
            </a:r>
            <a:r>
              <a:rPr lang="ru-RU" sz="4000" b="1" i="1" dirty="0" smtClean="0">
                <a:solidFill>
                  <a:schemeClr val="tx2">
                    <a:lumMod val="50000"/>
                  </a:schemeClr>
                </a:solidFill>
              </a:rPr>
              <a:t>+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”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</a:p>
          <a:p>
            <a:pPr algn="ctr"/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если высказывание неверное 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“</a:t>
            </a:r>
            <a:r>
              <a:rPr lang="ru-RU" sz="4400" b="1" i="1" dirty="0" smtClean="0"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”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bg1"/>
                </a:solidFill>
              </a:rPr>
              <a:t>Прямой обмен одних товаров на другие – это сбережения.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bg1"/>
                </a:solidFill>
              </a:rPr>
              <a:t>Плата за работу – заработная плата.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bg1"/>
                </a:solidFill>
              </a:rPr>
              <a:t>Деньги, которые откладывают на будущее – сбережения.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bg1"/>
                </a:solidFill>
              </a:rPr>
              <a:t>Оборотная сторона монеты – гурт.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bg1"/>
                </a:solidFill>
              </a:rPr>
              <a:t>Надпись на монете называется легендой.</a:t>
            </a:r>
          </a:p>
          <a:p>
            <a:r>
              <a:rPr lang="ru-RU" sz="4000" b="1" dirty="0" smtClean="0">
                <a:solidFill>
                  <a:schemeClr val="bg1"/>
                </a:solidFill>
              </a:rPr>
              <a:t> </a:t>
            </a:r>
          </a:p>
          <a:p>
            <a:endParaRPr lang="ru-RU" sz="4000" b="1" dirty="0" smtClean="0">
              <a:solidFill>
                <a:schemeClr val="bg1"/>
              </a:solidFill>
            </a:endParaRPr>
          </a:p>
          <a:p>
            <a:r>
              <a:rPr lang="ru-RU" sz="4000" b="1" dirty="0" smtClean="0">
                <a:solidFill>
                  <a:schemeClr val="bg1"/>
                </a:solidFill>
              </a:rPr>
              <a:t> 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Картинки по запросу кроссворд анимац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1276349"/>
            <a:ext cx="4762500" cy="558165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85720" y="714356"/>
            <a:ext cx="464347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chemeClr val="accent4">
                    <a:lumMod val="75000"/>
                  </a:schemeClr>
                </a:solidFill>
              </a:rPr>
              <a:t>Кроссворд</a:t>
            </a:r>
            <a:endParaRPr lang="ru-RU" sz="66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072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928662" y="1071546"/>
            <a:ext cx="700092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Взаимопроверка</a:t>
            </a:r>
          </a:p>
          <a:p>
            <a:pPr algn="ctr"/>
            <a:endParaRPr lang="ru-RU" sz="40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9600" b="1" dirty="0" smtClean="0">
                <a:solidFill>
                  <a:schemeClr val="tx2">
                    <a:lumMod val="50000"/>
                  </a:schemeClr>
                </a:solidFill>
              </a:rPr>
              <a:t>-  +  +  -  +</a:t>
            </a:r>
          </a:p>
          <a:p>
            <a:endParaRPr lang="ru-RU" sz="4000" b="1" dirty="0" smtClean="0">
              <a:solidFill>
                <a:schemeClr val="bg1"/>
              </a:solidFill>
            </a:endParaRPr>
          </a:p>
          <a:p>
            <a:r>
              <a:rPr lang="ru-RU" sz="4000" b="1" dirty="0" smtClean="0">
                <a:solidFill>
                  <a:schemeClr val="bg1"/>
                </a:solidFill>
              </a:rPr>
              <a:t> 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42910" y="357166"/>
            <a:ext cx="7715304" cy="821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/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Викторина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Как называется лицевая сторона монеты? (</a:t>
            </a:r>
            <a:r>
              <a:rPr lang="ru-RU" sz="2000" i="1" dirty="0" smtClean="0">
                <a:solidFill>
                  <a:schemeClr val="accent5">
                    <a:lumMod val="50000"/>
                  </a:schemeClr>
                </a:solidFill>
              </a:rPr>
              <a:t>аверс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Как называется наука об умелом, эффективном ведении хозяйства? (</a:t>
            </a:r>
            <a:r>
              <a:rPr lang="ru-RU" sz="2000" i="1" dirty="0" smtClean="0">
                <a:solidFill>
                  <a:schemeClr val="accent5">
                    <a:lumMod val="50000"/>
                  </a:schemeClr>
                </a:solidFill>
              </a:rPr>
              <a:t>экономика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Как называется оборотная сторона монеты? (</a:t>
            </a:r>
            <a:r>
              <a:rPr lang="ru-RU" sz="2000" i="1" dirty="0" smtClean="0">
                <a:solidFill>
                  <a:schemeClr val="accent5">
                    <a:lumMod val="50000"/>
                  </a:schemeClr>
                </a:solidFill>
              </a:rPr>
              <a:t>Реверс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Как называются металлические деньги? (монеты)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Как называются бумажные деньги? (банкноты)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Как называется денежное вознаграждение, которое человек получает за труд? (</a:t>
            </a:r>
            <a:r>
              <a:rPr lang="ru-RU" sz="2000" i="1" dirty="0" smtClean="0">
                <a:solidFill>
                  <a:schemeClr val="accent5">
                    <a:lumMod val="50000"/>
                  </a:schemeClr>
                </a:solidFill>
              </a:rPr>
              <a:t>зарплата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Как называется совокупность заработной платы, пенсий стипендий и других денежных выплат, полученных членами семьи? (</a:t>
            </a:r>
            <a:r>
              <a:rPr lang="ru-RU" sz="2000" i="1" dirty="0" smtClean="0">
                <a:solidFill>
                  <a:schemeClr val="accent5">
                    <a:lumMod val="50000"/>
                  </a:schemeClr>
                </a:solidFill>
              </a:rPr>
              <a:t>семейный бюджет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Как называется прямой товарообмен без участия денег? (бартер)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Как называется обесценивание бумажных денег, которое сопровождается ростом цен на товары? (инфляция)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Как называется денежная единица в Америке? (доллар)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Как называется ребро монеты? (гурт)</a:t>
            </a:r>
          </a:p>
          <a:p>
            <a:pPr marL="742950" indent="-742950" algn="ctr">
              <a:buFont typeface="+mj-lt"/>
              <a:buAutoNum type="arabicPeriod"/>
            </a:pPr>
            <a:endParaRPr lang="ru-RU" sz="4000" b="1" dirty="0" smtClean="0">
              <a:solidFill>
                <a:schemeClr val="bg1"/>
              </a:solidFill>
            </a:endParaRPr>
          </a:p>
          <a:p>
            <a:pPr marL="514350" indent="-514350" algn="ctr">
              <a:buFont typeface="+mj-lt"/>
              <a:buAutoNum type="arabicPeriod"/>
            </a:pPr>
            <a:endParaRPr lang="ru-RU" sz="28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742950" indent="-742950">
              <a:buFont typeface="+mj-lt"/>
              <a:buAutoNum type="arabicPeriod"/>
            </a:pPr>
            <a:endParaRPr lang="ru-RU" sz="4000" b="1" dirty="0" smtClean="0">
              <a:solidFill>
                <a:schemeClr val="bg1"/>
              </a:solidFill>
            </a:endParaRPr>
          </a:p>
          <a:p>
            <a:pPr marL="742950" indent="-742950"/>
            <a:r>
              <a:rPr lang="ru-RU" sz="4000" b="1" dirty="0" smtClean="0">
                <a:solidFill>
                  <a:schemeClr val="bg1"/>
                </a:solidFill>
              </a:rPr>
              <a:t> 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158" y="0"/>
            <a:ext cx="800105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Загадки про деньги</a:t>
            </a:r>
          </a:p>
          <a:p>
            <a:endParaRPr lang="ru-RU" sz="2000" dirty="0" smtClean="0">
              <a:solidFill>
                <a:schemeClr val="bg1"/>
              </a:solidFill>
            </a:endParaRP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Я кладу их не в платок,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Я кладу их в кошелек. (Деньги)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 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Для всех мы в обилии рождаемся на свет.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У одних нас много, у других нас нет. (Деньги) 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 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У меня игрушка есть,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И монеток в ней не счесть.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Моя игрушка — свинка,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Дырка у нее на спинке.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Монетки в дырку я кладу,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Когда их станет много, жду. (Копилка)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 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На них я подарок подруге куплю,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Поэтому их каждый день я коплю. (Деньги)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 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В каком магазине не купим игрушки,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А купим коньки, и ботинки, и клюшки? (В магазине спорттоваров)</a:t>
            </a:r>
          </a:p>
          <a:p>
            <a:pPr algn="ctr"/>
            <a:r>
              <a:rPr lang="ru-RU" sz="2000" dirty="0" smtClean="0"/>
              <a:t> </a:t>
            </a:r>
          </a:p>
          <a:p>
            <a:pPr algn="ctr"/>
            <a:endParaRPr lang="ru-RU" sz="2000" b="1" dirty="0" smtClean="0">
              <a:solidFill>
                <a:schemeClr val="bg1"/>
              </a:solidFill>
            </a:endParaRPr>
          </a:p>
          <a:p>
            <a:endParaRPr lang="ru-RU" sz="2000" b="1" dirty="0" smtClean="0">
              <a:solidFill>
                <a:schemeClr val="bg1"/>
              </a:solidFill>
            </a:endParaRPr>
          </a:p>
          <a:p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45058" name="Picture 2" descr="Картинки по запросу монеты анимация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14554"/>
            <a:ext cx="2428860" cy="16718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158" y="0"/>
            <a:ext cx="8429684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Загадки про деньги</a:t>
            </a:r>
          </a:p>
          <a:p>
            <a:endParaRPr lang="ru-RU" sz="2000" dirty="0" smtClean="0">
              <a:solidFill>
                <a:schemeClr val="bg1"/>
              </a:solidFill>
            </a:endParaRP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Если заболела Юля,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Где мы купим ей пилюли? (В аптеке)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 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В кошелек мы их кладем,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С ними в магазин идем. (Деньги)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 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Кто товары продает —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Молоко, сметану, мед? (Продавец)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 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Кто товары покупает,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Деньги продавцу вручает? (Покупатель)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 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Где на прилавке товары лежат,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Все разложенные в ряд? (В магазине)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 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В каком магазине мы купим продукты —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Мясо и рыбу, овощи, фрукты? (В продовольственном)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 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В каком магазине продают игрушки —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Мишек и кукол, заек и хрюшек? (В магазине игрушек)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 </a:t>
            </a:r>
          </a:p>
          <a:p>
            <a:pPr algn="ctr"/>
            <a:endParaRPr lang="ru-RU" sz="2000" b="1" dirty="0" smtClean="0">
              <a:solidFill>
                <a:schemeClr val="bg1"/>
              </a:solidFill>
            </a:endParaRPr>
          </a:p>
          <a:p>
            <a:pPr algn="ctr"/>
            <a:endParaRPr lang="ru-RU" sz="20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5" name="Picture 5" descr="Картинки по запросу падающие деньги анимац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85720" y="2428868"/>
            <a:ext cx="82868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Источники</a:t>
            </a:r>
          </a:p>
          <a:p>
            <a:pPr lvl="0"/>
            <a:endParaRPr lang="ru-RU" dirty="0" smtClean="0">
              <a:solidFill>
                <a:schemeClr val="bg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/>
            <a:endParaRPr lang="ru-RU" dirty="0" smtClean="0">
              <a:solidFill>
                <a:schemeClr val="bg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/>
            <a:r>
              <a:rPr lang="en-US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razdeti.ru/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semeinaja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.../zagadki-pro-dengi-i-magaziny-dlja-detei-s-otvetami.html</a:t>
            </a:r>
            <a:endParaRPr lang="en-US" sz="4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729" r="30885" b="6951"/>
          <a:stretch/>
        </p:blipFill>
        <p:spPr>
          <a:xfrm>
            <a:off x="5286380" y="285728"/>
            <a:ext cx="3672408" cy="6381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85720" y="571480"/>
            <a:ext cx="489141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b="1" dirty="0">
                <a:solidFill>
                  <a:schemeClr val="bg1"/>
                </a:solidFill>
              </a:rPr>
              <a:t>Какое благо человек получает от природы даром?</a:t>
            </a:r>
          </a:p>
          <a:p>
            <a:pPr marL="342900" indent="-342900">
              <a:buAutoNum type="arabicPeriod"/>
            </a:pPr>
            <a:r>
              <a:rPr lang="ru-RU" sz="2400" b="1" dirty="0">
                <a:solidFill>
                  <a:schemeClr val="bg1"/>
                </a:solidFill>
              </a:rPr>
              <a:t>Стоимость вещи, </a:t>
            </a:r>
            <a:r>
              <a:rPr lang="ru-RU" sz="2400" b="1" dirty="0" smtClean="0">
                <a:solidFill>
                  <a:schemeClr val="bg1"/>
                </a:solidFill>
              </a:rPr>
              <a:t>предмета.</a:t>
            </a:r>
            <a:endParaRPr lang="ru-RU" sz="2400" b="1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ru-RU" sz="2400" b="1" dirty="0">
                <a:solidFill>
                  <a:schemeClr val="bg1"/>
                </a:solidFill>
              </a:rPr>
              <a:t>Все, что нужно людям для жизни, называют ….?</a:t>
            </a:r>
          </a:p>
          <a:p>
            <a:pPr marL="342900" indent="-342900">
              <a:buAutoNum type="arabicPeriod"/>
            </a:pPr>
            <a:r>
              <a:rPr lang="ru-RU" sz="2400" b="1" dirty="0">
                <a:solidFill>
                  <a:schemeClr val="bg1"/>
                </a:solidFill>
              </a:rPr>
              <a:t>Из какого полезного ископаемого получают бензин?</a:t>
            </a:r>
          </a:p>
          <a:p>
            <a:pPr marL="342900" indent="-342900">
              <a:buAutoNum type="arabicPeriod"/>
            </a:pPr>
            <a:r>
              <a:rPr lang="ru-RU" sz="2400" b="1" dirty="0">
                <a:solidFill>
                  <a:schemeClr val="bg1"/>
                </a:solidFill>
              </a:rPr>
              <a:t>Работа, которую люди выполняют, чтобы удовлетворить потребности других людей, называется… .</a:t>
            </a:r>
          </a:p>
          <a:p>
            <a:pPr marL="342900" indent="-342900">
              <a:buAutoNum type="arabicPeriod"/>
            </a:pPr>
            <a:r>
              <a:rPr lang="ru-RU" sz="2400" b="1" dirty="0">
                <a:solidFill>
                  <a:schemeClr val="bg1"/>
                </a:solidFill>
              </a:rPr>
              <a:t>Как называются государственные сборы с граждан и предприятий?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0072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noo.omsu.ru/sites/default/files/img_2016_05_04_12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679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324544" y="1412776"/>
            <a:ext cx="41764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Отлично! </a:t>
            </a:r>
          </a:p>
          <a:p>
            <a:pPr algn="ctr"/>
            <a:r>
              <a:rPr lang="ru-RU" sz="2400" b="1" dirty="0"/>
              <a:t>Молодцы!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946" r="24370" b="6951"/>
          <a:stretch/>
        </p:blipFill>
        <p:spPr>
          <a:xfrm>
            <a:off x="3707904" y="188640"/>
            <a:ext cx="4824537" cy="6381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59415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727" y="0"/>
            <a:ext cx="915272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1142984"/>
            <a:ext cx="8643998" cy="342902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000" dirty="0">
                <a:latin typeface="+mn-lt"/>
              </a:rPr>
              <a:t>Что такое деньги?</a:t>
            </a:r>
            <a:br>
              <a:rPr lang="ru-RU" sz="8000" dirty="0">
                <a:latin typeface="+mn-lt"/>
              </a:rPr>
            </a:br>
            <a:r>
              <a:rPr lang="ru-RU" sz="8000" dirty="0"/>
              <a:t/>
            </a:r>
            <a:br>
              <a:rPr lang="ru-RU" sz="8000" dirty="0"/>
            </a:br>
            <a:r>
              <a:rPr lang="ru-RU" sz="8000" dirty="0"/>
              <a:t>  </a:t>
            </a:r>
          </a:p>
        </p:txBody>
      </p:sp>
      <p:pic>
        <p:nvPicPr>
          <p:cNvPr id="23554" name="Picture 2" descr="C:\Documents and Settings\Настя\Мои документы\Мои рисунки\229047959.jpg"/>
          <p:cNvPicPr>
            <a:picLocks noChangeAspect="1" noChangeArrowheads="1"/>
          </p:cNvPicPr>
          <p:nvPr/>
        </p:nvPicPr>
        <p:blipFill>
          <a:blip r:embed="rId3"/>
          <a:srcRect l="3333" r="58" b="4167"/>
          <a:stretch>
            <a:fillRect/>
          </a:stretch>
        </p:blipFill>
        <p:spPr bwMode="auto">
          <a:xfrm>
            <a:off x="2500298" y="3286124"/>
            <a:ext cx="4000528" cy="242889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4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727" y="0"/>
            <a:ext cx="9152728" cy="6858000"/>
          </a:xfrm>
          <a:prstGeom prst="rect">
            <a:avLst/>
          </a:prstGeom>
        </p:spPr>
      </p:pic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427177" y="1412776"/>
            <a:ext cx="8280920" cy="404418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>
            <a:sp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363" indent="0">
              <a:buFont typeface="Wingdings 2"/>
              <a:buNone/>
              <a:defRPr/>
            </a:pPr>
            <a:r>
              <a:rPr lang="ru-RU" sz="3600" b="1" i="1" dirty="0">
                <a:solidFill>
                  <a:schemeClr val="bg1"/>
                </a:solidFill>
                <a:latin typeface="Bookman Old Style" pitchFamily="18" charset="0"/>
              </a:rPr>
              <a:t>Деньги</a:t>
            </a:r>
            <a:r>
              <a:rPr lang="ru-RU" sz="3600" i="1" dirty="0">
                <a:solidFill>
                  <a:schemeClr val="bg1"/>
                </a:solidFill>
                <a:latin typeface="Bookman Old Style" pitchFamily="18" charset="0"/>
              </a:rPr>
              <a:t> – металлические и бумажные знаки, являющиеся </a:t>
            </a:r>
            <a:r>
              <a:rPr lang="ru-RU" sz="3600" i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мерой стоимости</a:t>
            </a:r>
            <a:r>
              <a:rPr lang="ru-RU" sz="3600" i="1" dirty="0">
                <a:solidFill>
                  <a:schemeClr val="bg1"/>
                </a:solidFill>
                <a:latin typeface="Bookman Old Style" pitchFamily="18" charset="0"/>
              </a:rPr>
              <a:t> при купле-продаже, </a:t>
            </a:r>
            <a:r>
              <a:rPr lang="ru-RU" sz="3600" i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средством платежей</a:t>
            </a:r>
            <a:r>
              <a:rPr lang="ru-RU" sz="3600" i="1" dirty="0">
                <a:solidFill>
                  <a:schemeClr val="bg1"/>
                </a:solidFill>
                <a:latin typeface="Bookman Old Style" pitchFamily="18" charset="0"/>
              </a:rPr>
              <a:t> и </a:t>
            </a:r>
            <a:r>
              <a:rPr lang="ru-RU" sz="3600" i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предметом накоплений</a:t>
            </a:r>
            <a:r>
              <a:rPr lang="ru-RU" sz="3600" i="1" dirty="0">
                <a:solidFill>
                  <a:schemeClr val="bg1"/>
                </a:solidFill>
                <a:latin typeface="Bookman Old Style" pitchFamily="18" charset="0"/>
              </a:rPr>
              <a:t>.</a:t>
            </a:r>
          </a:p>
          <a:p>
            <a:pPr marL="360363" indent="0" algn="r">
              <a:buFont typeface="Wingdings 2"/>
              <a:buNone/>
              <a:defRPr/>
            </a:pPr>
            <a:r>
              <a:rPr lang="ru-RU" sz="3200" i="1" dirty="0">
                <a:solidFill>
                  <a:schemeClr val="bg1"/>
                </a:solidFill>
                <a:latin typeface="Bookman Old Style" pitchFamily="18" charset="0"/>
              </a:rPr>
              <a:t> </a:t>
            </a:r>
          </a:p>
          <a:p>
            <a:pPr marL="360363" indent="0" algn="r">
              <a:buFont typeface="Wingdings 2"/>
              <a:buNone/>
              <a:defRPr/>
            </a:pPr>
            <a:r>
              <a:rPr lang="ru-RU" sz="3200" i="1" dirty="0">
                <a:solidFill>
                  <a:schemeClr val="bg1"/>
                </a:solidFill>
                <a:latin typeface="Bookman Old Style" pitchFamily="18" charset="0"/>
              </a:rPr>
              <a:t>(</a:t>
            </a:r>
            <a:r>
              <a:rPr lang="ru-RU" sz="3200" i="1" dirty="0" err="1">
                <a:solidFill>
                  <a:schemeClr val="bg1"/>
                </a:solidFill>
                <a:latin typeface="Bookman Old Style" pitchFamily="18" charset="0"/>
              </a:rPr>
              <a:t>С.И.Ожегов</a:t>
            </a:r>
            <a:r>
              <a:rPr lang="ru-RU" sz="3200" i="1" dirty="0">
                <a:solidFill>
                  <a:schemeClr val="bg1"/>
                </a:solidFill>
                <a:latin typeface="Bookman Old Style" pitchFamily="18" charset="0"/>
              </a:rPr>
              <a:t>)</a:t>
            </a:r>
            <a:endParaRPr lang="ru-RU" alt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682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727" y="0"/>
            <a:ext cx="9152728" cy="6858000"/>
          </a:xfrm>
          <a:prstGeom prst="rect">
            <a:avLst/>
          </a:prstGeom>
        </p:spPr>
      </p:pic>
      <p:pic>
        <p:nvPicPr>
          <p:cNvPr id="4" name="Рисунок 3" descr="C:\Documents and Settings\Настя\Мои документы\Оля\Фото деньги\~max0005.bmp"/>
          <p:cNvPicPr/>
          <p:nvPr/>
        </p:nvPicPr>
        <p:blipFill>
          <a:blip r:embed="rId3" cstate="print"/>
          <a:srcRect l="10315" t="1492" r="694" b="61063"/>
          <a:stretch>
            <a:fillRect/>
          </a:stretch>
        </p:blipFill>
        <p:spPr bwMode="auto">
          <a:xfrm>
            <a:off x="571472" y="714356"/>
            <a:ext cx="4500594" cy="4214842"/>
          </a:xfrm>
          <a:prstGeom prst="rect">
            <a:avLst/>
          </a:prstGeom>
          <a:noFill/>
          <a:ln w="9525">
            <a:solidFill>
              <a:schemeClr val="tx2">
                <a:lumMod val="10000"/>
              </a:schemeClr>
            </a:solidFill>
            <a:miter lim="800000"/>
            <a:headEnd/>
            <a:tailEnd/>
          </a:ln>
        </p:spPr>
      </p:pic>
      <p:pic>
        <p:nvPicPr>
          <p:cNvPr id="8" name="Рисунок 7" descr="C:\Documents and Settings\Настя\Мои документы\Оля\Фото деньги\~max0007.bmp"/>
          <p:cNvPicPr/>
          <p:nvPr/>
        </p:nvPicPr>
        <p:blipFill>
          <a:blip r:embed="rId4"/>
          <a:srcRect l="9112" t="5747" r="56013" b="62765"/>
          <a:stretch>
            <a:fillRect/>
          </a:stretch>
        </p:blipFill>
        <p:spPr bwMode="auto">
          <a:xfrm>
            <a:off x="1857356" y="1071546"/>
            <a:ext cx="4071966" cy="4786346"/>
          </a:xfrm>
          <a:prstGeom prst="rect">
            <a:avLst/>
          </a:prstGeom>
          <a:noFill/>
          <a:ln w="9525">
            <a:solidFill>
              <a:schemeClr val="tx2">
                <a:lumMod val="10000"/>
              </a:schemeClr>
            </a:solidFill>
            <a:miter lim="800000"/>
            <a:headEnd/>
            <a:tailEnd/>
          </a:ln>
        </p:spPr>
      </p:pic>
      <p:pic>
        <p:nvPicPr>
          <p:cNvPr id="5" name="Рисунок 4" descr="forward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0364" y="1643050"/>
            <a:ext cx="4076716" cy="4336932"/>
          </a:xfrm>
          <a:prstGeom prst="rect">
            <a:avLst/>
          </a:prstGeom>
          <a:ln>
            <a:solidFill>
              <a:schemeClr val="tx2">
                <a:lumMod val="10000"/>
              </a:schemeClr>
            </a:solidFill>
          </a:ln>
        </p:spPr>
      </p:pic>
      <p:pic>
        <p:nvPicPr>
          <p:cNvPr id="10" name="Рисунок 9" descr="C:\Documents and Settings\Настя\Мои документы\Оля\Фото деньги\~max0009.bmp"/>
          <p:cNvPicPr/>
          <p:nvPr/>
        </p:nvPicPr>
        <p:blipFill>
          <a:blip r:embed="rId6" cstate="print"/>
          <a:srcRect l="37974" t="37235" r="6707" b="9151"/>
          <a:stretch>
            <a:fillRect/>
          </a:stretch>
        </p:blipFill>
        <p:spPr bwMode="auto">
          <a:xfrm>
            <a:off x="4572000" y="1928802"/>
            <a:ext cx="4000528" cy="4429132"/>
          </a:xfrm>
          <a:prstGeom prst="rect">
            <a:avLst/>
          </a:prstGeom>
          <a:noFill/>
          <a:ln w="9525">
            <a:solidFill>
              <a:schemeClr val="tx2">
                <a:lumMod val="1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727" y="0"/>
            <a:ext cx="9152728" cy="6858000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3786182" y="4214818"/>
            <a:ext cx="5072098" cy="128588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28596" y="4214818"/>
            <a:ext cx="2786082" cy="121444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142976" y="785794"/>
            <a:ext cx="7000924" cy="171451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428728" y="1071546"/>
            <a:ext cx="65722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Обмен товарами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658" y="4357693"/>
            <a:ext cx="27860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бартер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43340" y="4357694"/>
            <a:ext cx="5000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купля-продажа</a:t>
            </a:r>
          </a:p>
        </p:txBody>
      </p:sp>
      <p:cxnSp>
        <p:nvCxnSpPr>
          <p:cNvPr id="12" name="Прямая со стрелкой 11"/>
          <p:cNvCxnSpPr>
            <a:stCxn id="5" idx="4"/>
          </p:cNvCxnSpPr>
          <p:nvPr/>
        </p:nvCxnSpPr>
        <p:spPr>
          <a:xfrm rot="5400000">
            <a:off x="2571736" y="2000240"/>
            <a:ext cx="1571636" cy="2571768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5" idx="4"/>
          </p:cNvCxnSpPr>
          <p:nvPr/>
        </p:nvCxnSpPr>
        <p:spPr>
          <a:xfrm rot="16200000" flipH="1">
            <a:off x="5000628" y="2143116"/>
            <a:ext cx="1643074" cy="2357454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52728" cy="6858000"/>
          </a:xfrm>
          <a:prstGeom prst="rect">
            <a:avLst/>
          </a:prstGeom>
        </p:spPr>
      </p:pic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395536" y="669726"/>
            <a:ext cx="8280920" cy="172970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>
            <a:sp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363" indent="0" algn="r">
              <a:buNone/>
              <a:defRPr/>
            </a:pP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Бартер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это прямой обмен одних товаров на другие.</a:t>
            </a:r>
          </a:p>
          <a:p>
            <a:pPr marL="360363" indent="0" algn="r">
              <a:buFont typeface="Wingdings 2"/>
              <a:buNone/>
              <a:defRPr/>
            </a:pPr>
            <a:r>
              <a:rPr lang="ru-RU" sz="3200" i="1" dirty="0">
                <a:solidFill>
                  <a:schemeClr val="bg1"/>
                </a:solidFill>
                <a:latin typeface="Bookman Old Style" pitchFamily="18" charset="0"/>
              </a:rPr>
              <a:t> </a:t>
            </a:r>
          </a:p>
        </p:txBody>
      </p:sp>
      <p:pic>
        <p:nvPicPr>
          <p:cNvPr id="1026" name="Picture 2" descr="C:\Users\Svetlana\AppData\Local\Temp\Rar$DRa0.817\IMG_4459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 l="15842" t="45875" r="5940" b="33003"/>
          <a:stretch>
            <a:fillRect/>
          </a:stretch>
        </p:blipFill>
        <p:spPr bwMode="auto">
          <a:xfrm>
            <a:off x="571472" y="2714620"/>
            <a:ext cx="8112678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етро">
      <a:dk1>
        <a:sysClr val="windowText" lastClr="000000"/>
      </a:dk1>
      <a:lt1>
        <a:sysClr val="window" lastClr="E1E1E1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E1E1E1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1193</TotalTime>
  <Words>666</Words>
  <Application>Microsoft Office PowerPoint</Application>
  <PresentationFormat>Экран (4:3)</PresentationFormat>
  <Paragraphs>177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Поток</vt:lpstr>
      <vt:lpstr>Слайд 1</vt:lpstr>
      <vt:lpstr>Слайд 2</vt:lpstr>
      <vt:lpstr>Слайд 3</vt:lpstr>
      <vt:lpstr>Слайд 4</vt:lpstr>
      <vt:lpstr>Что такое деньги?   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такое деньги?</dc:title>
  <dc:creator>Настя</dc:creator>
  <cp:lastModifiedBy>Svetlana</cp:lastModifiedBy>
  <cp:revision>125</cp:revision>
  <dcterms:created xsi:type="dcterms:W3CDTF">2002-09-17T07:38:06Z</dcterms:created>
  <dcterms:modified xsi:type="dcterms:W3CDTF">2017-06-09T09:16:52Z</dcterms:modified>
</cp:coreProperties>
</file>