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74" r:id="rId6"/>
    <p:sldId id="286" r:id="rId7"/>
    <p:sldId id="289" r:id="rId8"/>
    <p:sldId id="287" r:id="rId9"/>
    <p:sldId id="288" r:id="rId10"/>
    <p:sldId id="290" r:id="rId11"/>
    <p:sldId id="291" r:id="rId12"/>
    <p:sldId id="267" r:id="rId13"/>
    <p:sldId id="292" r:id="rId14"/>
    <p:sldId id="293" r:id="rId15"/>
    <p:sldId id="294" r:id="rId16"/>
    <p:sldId id="295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3300"/>
    <a:srgbClr val="00CCFF"/>
    <a:srgbClr val="CC66FF"/>
    <a:srgbClr val="006600"/>
    <a:srgbClr val="FF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1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3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14C5-587B-44B9-BFA5-4E0BF6FB6020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157-D998-4FB7-849B-75EFD07FE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28384" y="6193452"/>
            <a:ext cx="924365" cy="5297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4457" y="215375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ZhikharevC" pitchFamily="82" charset="0"/>
              </a:rPr>
              <a:t>ТЕМА: «Разработка дидактического материала (кроссворд) по теме 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</a:p>
          <a:p>
            <a:r>
              <a:rPr lang="ru-RU" sz="2800" b="1" dirty="0">
                <a:solidFill>
                  <a:srgbClr val="0000FF"/>
                </a:solidFill>
                <a:latin typeface="ZhikharevC" pitchFamily="82" charset="0"/>
              </a:rPr>
              <a:t>для учащихся 1 класса»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6E6DD4F-C10E-409C-947E-2439818B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704" y="713892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8AE5D-C1CD-42E6-BA1D-BA5D07956C7E}"/>
              </a:ext>
            </a:extLst>
          </p:cNvPr>
          <p:cNvSpPr txBox="1"/>
          <p:nvPr/>
        </p:nvSpPr>
        <p:spPr>
          <a:xfrm>
            <a:off x="323528" y="620687"/>
            <a:ext cx="684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«Содержание и методика преподавания курса финансовой грамотности различным категориям обучающихся»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60B55-07C4-42B3-BB30-D0D5E68914C9}"/>
              </a:ext>
            </a:extLst>
          </p:cNvPr>
          <p:cNvSpPr txBox="1"/>
          <p:nvPr/>
        </p:nvSpPr>
        <p:spPr>
          <a:xfrm>
            <a:off x="4283968" y="494116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Monotype Corsiva" panose="03010101010201010101" pitchFamily="66" charset="0"/>
              </a:rPr>
              <a:t>Авторы: Елисеева Н.Е.</a:t>
            </a:r>
          </a:p>
          <a:p>
            <a:r>
              <a:rPr lang="ru-RU" sz="2400" b="1" i="1" dirty="0">
                <a:latin typeface="Monotype Corsiva" panose="03010101010201010101" pitchFamily="66" charset="0"/>
              </a:rPr>
              <a:t>                 Колосова Е.В.</a:t>
            </a:r>
          </a:p>
          <a:p>
            <a:r>
              <a:rPr lang="ru-RU" sz="2400" b="1" i="1" dirty="0">
                <a:latin typeface="Monotype Corsiva" panose="03010101010201010101" pitchFamily="66" charset="0"/>
              </a:rPr>
              <a:t>                 Грачева В.В.</a:t>
            </a:r>
          </a:p>
          <a:p>
            <a:r>
              <a:rPr lang="ru-RU" sz="2400" b="1" i="1" dirty="0">
                <a:latin typeface="Monotype Corsiva" panose="03010101010201010101" pitchFamily="66" charset="0"/>
              </a:rPr>
              <a:t>                 Горохова Е.Н.</a:t>
            </a:r>
          </a:p>
        </p:txBody>
      </p:sp>
    </p:spTree>
    <p:extLst>
      <p:ext uri="{BB962C8B-B14F-4D97-AF65-F5344CB8AC3E}">
        <p14:creationId xmlns:p14="http://schemas.microsoft.com/office/powerpoint/2010/main" val="37254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341"/>
            <a:ext cx="7715200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(ПОВАРУ) 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продукты: мясо птицы, сухофрукты, рис, картофель… И тогда ждет вас вкусная еда. </a:t>
            </a:r>
          </a:p>
          <a:p>
            <a:pPr marL="514350" indent="-514350"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его, когда больны. Заботы так его нужны! Уверенно он в дом войдет, к больному близко подойдет, пощупает горяч ли лоб, достанет свой фонендоскоп, прослушает, заглянет в рот, рецепт оставит и уйдет. Больному легче станет вдруг. Скажите, кто же этот друг?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(ВРАЧ).</a:t>
            </a:r>
          </a:p>
          <a:p>
            <a:pPr marL="514350" indent="-514350"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Упрятав чёлку под фуражку, Веду я с папой в поле вспашку. На бескрайних, на просторах, Днём и ночью пашем поле</a:t>
            </a:r>
            <a:b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горд работой на земле, От пота вымокла рубашка.</a:t>
            </a:r>
            <a:b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ладони – на руле.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(ТРАКТОРИСТ).</a:t>
            </a:r>
          </a:p>
          <a:p>
            <a:pPr marL="514350" indent="-514350"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шляпы достает зайца всем на удивленье? Это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(ФОКУСНИК) 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 цирке представленье.</a:t>
            </a:r>
          </a:p>
          <a:p>
            <a:pPr marL="514350" indent="-514350">
              <a:buAutoNum type="arabicPeriod"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(ФЕРМЕР) славиться делами. Сам хозяйство он ведет. Молоком и овощами нас снабжает круглый год. В поле высеет пшеницу, вырастит на ферме птицу, пчел семейство заведет, соберет душистый мед.</a:t>
            </a:r>
            <a:endParaRPr lang="ru-RU" sz="1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5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341"/>
            <a:ext cx="77152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ходит на работу, и у папы много дел. Значит надо, чтобы кто-то и за вами приглядел! Кто накормит кашей с ложки, кто вам сказочку прочтет, кто наденет вам сапожки и кто песенки споет? Кто помирит, кто подскажет, кто подружка и приятель, кто вам фокусы покажет? Ну конечно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(ВОСПИТАТЕЛЬ)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Он не спит допоздна, сидит за столом у окна, думает, сочиняет, зачеркивает и вновь начинает…. Вот сказка, где умные мышки читают мышиные книжки, другая о том, как горилла смогла победить крокодила и как возвели удальцы-молодцы в двенадцати городах дворцы!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(ПИСАТЕЛЬ)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Прозвучал звонок веселый в желто-красном сентябре, распахнули двери школы нашей шумной детворе. В долгий жизненный экзамен по дорожке непрямой. Поведет в страну познаний наш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(УЧИТЕЛЬ) 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рулевой.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Кружит над полем белая птица, ждет полосу, куда можно садиться. Белою птицей зовут самолет, им управляет отважный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(ПИЛОТ)</a:t>
            </a:r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5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843622" y="2473561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296370" y="1437795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843622" y="1423159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П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77" y="1076692"/>
            <a:ext cx="2067301" cy="2085278"/>
          </a:xfrm>
          <a:prstGeom prst="rect">
            <a:avLst/>
          </a:prstGeom>
        </p:spPr>
      </p:pic>
      <p:sp>
        <p:nvSpPr>
          <p:cNvPr id="81" name="Управляющая кнопка: далее 80">
            <a:hlinkClick r:id="" action="ppaction://hlinkshowjump?jump=nextslide" highlightClick="1"/>
          </p:cNvPr>
          <p:cNvSpPr/>
          <p:nvPr/>
        </p:nvSpPr>
        <p:spPr>
          <a:xfrm>
            <a:off x="8196201" y="6072179"/>
            <a:ext cx="924365" cy="52974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81670" y="245960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687746" y="1924757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96725" y="557109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1129" y="245960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8459" y="245960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49193" y="2457635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8501" y="4558307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42010" y="4031593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848501" y="5072890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842010" y="3513577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266695" y="3001340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712587" y="3510756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5327" y="2474203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24565" y="247690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07235" y="2478683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83299" y="2472158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088678" y="2452590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89821" y="298619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126705" y="4027109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08138" y="2995553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941590" y="2993100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135237" y="4566343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7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997879" y="143617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583299" y="142315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423916" y="142315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174648" y="141559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750712" y="2994454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72437" y="194870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46142" y="5594893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20347" y="195410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7235" y="1953241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51507" y="2997550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Ф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74064" y="245960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75443" y="351224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6319" y="2989770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74648" y="2993100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69009" y="5578395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42225" y="2991061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23916" y="455100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65" name="Управляющая кнопка: далее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947EF65-16A8-4178-B364-C064A379F169}"/>
              </a:ext>
            </a:extLst>
          </p:cNvPr>
          <p:cNvSpPr/>
          <p:nvPr/>
        </p:nvSpPr>
        <p:spPr>
          <a:xfrm>
            <a:off x="8188607" y="6049397"/>
            <a:ext cx="924365" cy="5297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FC833AC8-1F3B-476D-A9DD-5A36291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FB06807-CE3C-492A-BAFC-FA18D85954A8}"/>
              </a:ext>
            </a:extLst>
          </p:cNvPr>
          <p:cNvSpPr/>
          <p:nvPr/>
        </p:nvSpPr>
        <p:spPr>
          <a:xfrm>
            <a:off x="2131592" y="5067041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8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DA4A6C2-40B0-4377-9E6E-B49ED2545B01}"/>
              </a:ext>
            </a:extLst>
          </p:cNvPr>
          <p:cNvSpPr/>
          <p:nvPr/>
        </p:nvSpPr>
        <p:spPr>
          <a:xfrm>
            <a:off x="2711301" y="5584418"/>
            <a:ext cx="576064" cy="504056"/>
          </a:xfrm>
          <a:prstGeom prst="rect">
            <a:avLst/>
          </a:prstGeom>
          <a:solidFill>
            <a:srgbClr val="CC66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9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5F7DFF1-07B3-4756-8A04-66EE83DDA6CF}"/>
              </a:ext>
            </a:extLst>
          </p:cNvPr>
          <p:cNvSpPr/>
          <p:nvPr/>
        </p:nvSpPr>
        <p:spPr>
          <a:xfrm>
            <a:off x="3843622" y="1941175"/>
            <a:ext cx="576064" cy="50405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Р</a:t>
            </a:r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511D7F20-D1AF-422A-9392-0ADD740FB702}"/>
              </a:ext>
            </a:extLst>
          </p:cNvPr>
          <p:cNvSpPr/>
          <p:nvPr/>
        </p:nvSpPr>
        <p:spPr>
          <a:xfrm>
            <a:off x="5013314" y="4543368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50842CE-CB38-4881-A6DC-54D71ABEC463}"/>
              </a:ext>
            </a:extLst>
          </p:cNvPr>
          <p:cNvSpPr/>
          <p:nvPr/>
        </p:nvSpPr>
        <p:spPr>
          <a:xfrm>
            <a:off x="4436319" y="5584418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250D1F1-AB20-4D61-9733-D6311BE8F615}"/>
              </a:ext>
            </a:extLst>
          </p:cNvPr>
          <p:cNvSpPr/>
          <p:nvPr/>
        </p:nvSpPr>
        <p:spPr>
          <a:xfrm>
            <a:off x="4449658" y="3518923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F2A1370-D08E-4466-B7F8-047210EF9668}"/>
              </a:ext>
            </a:extLst>
          </p:cNvPr>
          <p:cNvSpPr/>
          <p:nvPr/>
        </p:nvSpPr>
        <p:spPr>
          <a:xfrm>
            <a:off x="5025722" y="3512398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31D37034-C2F1-493A-8E60-D35702E6AF62}"/>
              </a:ext>
            </a:extLst>
          </p:cNvPr>
          <p:cNvSpPr/>
          <p:nvPr/>
        </p:nvSpPr>
        <p:spPr>
          <a:xfrm>
            <a:off x="5609460" y="351199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DC8F4D0-FE55-48F9-95AF-019BE8726903}"/>
              </a:ext>
            </a:extLst>
          </p:cNvPr>
          <p:cNvSpPr/>
          <p:nvPr/>
        </p:nvSpPr>
        <p:spPr>
          <a:xfrm>
            <a:off x="6179224" y="352524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7E3E9A60-8754-46F1-BA69-2D90900E0324}"/>
              </a:ext>
            </a:extLst>
          </p:cNvPr>
          <p:cNvSpPr/>
          <p:nvPr/>
        </p:nvSpPr>
        <p:spPr>
          <a:xfrm>
            <a:off x="3261919" y="4045608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F91184D4-6158-4DFA-80D2-45864E813D20}"/>
              </a:ext>
            </a:extLst>
          </p:cNvPr>
          <p:cNvSpPr/>
          <p:nvPr/>
        </p:nvSpPr>
        <p:spPr>
          <a:xfrm>
            <a:off x="2681828" y="404299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C15BFF0-37EA-4DB4-9E6A-E267296EEF6E}"/>
              </a:ext>
            </a:extLst>
          </p:cNvPr>
          <p:cNvSpPr/>
          <p:nvPr/>
        </p:nvSpPr>
        <p:spPr>
          <a:xfrm>
            <a:off x="4437449" y="403931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F526F2F-75D9-4D87-9AD6-E784878F3B99}"/>
              </a:ext>
            </a:extLst>
          </p:cNvPr>
          <p:cNvSpPr/>
          <p:nvPr/>
        </p:nvSpPr>
        <p:spPr>
          <a:xfrm>
            <a:off x="6179224" y="4025271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831DA3A-065E-45B4-8CF8-851DFD2C3571}"/>
              </a:ext>
            </a:extLst>
          </p:cNvPr>
          <p:cNvSpPr/>
          <p:nvPr/>
        </p:nvSpPr>
        <p:spPr>
          <a:xfrm>
            <a:off x="5597541" y="4034625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47FBDF9-508C-44C7-B24C-25E2619CF6B2}"/>
              </a:ext>
            </a:extLst>
          </p:cNvPr>
          <p:cNvSpPr/>
          <p:nvPr/>
        </p:nvSpPr>
        <p:spPr>
          <a:xfrm>
            <a:off x="8530993" y="403217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Ь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6289A4EE-AF65-4B51-895A-63052C1A7B18}"/>
              </a:ext>
            </a:extLst>
          </p:cNvPr>
          <p:cNvSpPr/>
          <p:nvPr/>
        </p:nvSpPr>
        <p:spPr>
          <a:xfrm>
            <a:off x="7340115" y="4033526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3419E3C0-3408-4D48-8879-CA4593143F76}"/>
              </a:ext>
            </a:extLst>
          </p:cNvPr>
          <p:cNvSpPr/>
          <p:nvPr/>
        </p:nvSpPr>
        <p:spPr>
          <a:xfrm>
            <a:off x="5025722" y="402884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01DAD3E-738E-4640-87A8-DC1D60ABAA5E}"/>
              </a:ext>
            </a:extLst>
          </p:cNvPr>
          <p:cNvSpPr/>
          <p:nvPr/>
        </p:nvSpPr>
        <p:spPr>
          <a:xfrm>
            <a:off x="6764051" y="4032172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602022DC-8DD8-4661-9293-C6232E32E56D}"/>
              </a:ext>
            </a:extLst>
          </p:cNvPr>
          <p:cNvSpPr/>
          <p:nvPr/>
        </p:nvSpPr>
        <p:spPr>
          <a:xfrm>
            <a:off x="7931628" y="4030133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8455B0A9-624B-413C-9C1A-22127C7E1C0F}"/>
              </a:ext>
            </a:extLst>
          </p:cNvPr>
          <p:cNvSpPr/>
          <p:nvPr/>
        </p:nvSpPr>
        <p:spPr>
          <a:xfrm>
            <a:off x="3279263" y="4553046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AB8B907C-E70A-42C3-A8CA-10495CE00990}"/>
              </a:ext>
            </a:extLst>
          </p:cNvPr>
          <p:cNvSpPr/>
          <p:nvPr/>
        </p:nvSpPr>
        <p:spPr>
          <a:xfrm>
            <a:off x="2696373" y="4564885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2782551B-A8DA-497A-8B53-05F47C213742}"/>
              </a:ext>
            </a:extLst>
          </p:cNvPr>
          <p:cNvSpPr/>
          <p:nvPr/>
        </p:nvSpPr>
        <p:spPr>
          <a:xfrm>
            <a:off x="6772154" y="4553046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Ь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C9F22D2A-4759-447D-B020-F3992A9570AF}"/>
              </a:ext>
            </a:extLst>
          </p:cNvPr>
          <p:cNvSpPr/>
          <p:nvPr/>
        </p:nvSpPr>
        <p:spPr>
          <a:xfrm>
            <a:off x="5581276" y="4554400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8032EA4B-F694-441E-BCC1-B5566BFAFDC1}"/>
              </a:ext>
            </a:extLst>
          </p:cNvPr>
          <p:cNvSpPr/>
          <p:nvPr/>
        </p:nvSpPr>
        <p:spPr>
          <a:xfrm>
            <a:off x="6172789" y="455100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CEA7F15-E9D7-4060-AEBF-4A4F7C64C535}"/>
              </a:ext>
            </a:extLst>
          </p:cNvPr>
          <p:cNvSpPr/>
          <p:nvPr/>
        </p:nvSpPr>
        <p:spPr>
          <a:xfrm>
            <a:off x="2701543" y="5057831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05CC5CA0-7E35-465D-BAEA-34C698E46E7D}"/>
              </a:ext>
            </a:extLst>
          </p:cNvPr>
          <p:cNvSpPr/>
          <p:nvPr/>
        </p:nvSpPr>
        <p:spPr>
          <a:xfrm>
            <a:off x="4996411" y="5576946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113CD33-51D4-43E0-936E-0F176B8F0E17}"/>
              </a:ext>
            </a:extLst>
          </p:cNvPr>
          <p:cNvSpPr/>
          <p:nvPr/>
        </p:nvSpPr>
        <p:spPr>
          <a:xfrm>
            <a:off x="3265577" y="5067041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Ч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A703135-A3E2-45B8-A152-16E0AAA51831}"/>
              </a:ext>
            </a:extLst>
          </p:cNvPr>
          <p:cNvSpPr/>
          <p:nvPr/>
        </p:nvSpPr>
        <p:spPr>
          <a:xfrm>
            <a:off x="4428404" y="5049026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6F53ED8-2E47-46A3-B6EE-1053BF43B35C}"/>
              </a:ext>
            </a:extLst>
          </p:cNvPr>
          <p:cNvSpPr/>
          <p:nvPr/>
        </p:nvSpPr>
        <p:spPr>
          <a:xfrm>
            <a:off x="6187416" y="5031553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Ь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7327957-3905-4601-ADCA-3446206DF9F6}"/>
              </a:ext>
            </a:extLst>
          </p:cNvPr>
          <p:cNvSpPr/>
          <p:nvPr/>
        </p:nvSpPr>
        <p:spPr>
          <a:xfrm>
            <a:off x="4996538" y="5032907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789E6BBD-DECD-444E-B51E-62C3F3136D90}"/>
              </a:ext>
            </a:extLst>
          </p:cNvPr>
          <p:cNvSpPr/>
          <p:nvPr/>
        </p:nvSpPr>
        <p:spPr>
          <a:xfrm>
            <a:off x="5588051" y="5056009"/>
            <a:ext cx="57606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14701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341"/>
            <a:ext cx="8712968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Georgia" panose="02040502050405020303" pitchFamily="18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Игра «Найди пару»</a:t>
            </a:r>
          </a:p>
          <a:p>
            <a:pPr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Прочитайте названия оставшихся профессий.</a:t>
            </a:r>
          </a:p>
          <a:p>
            <a:pPr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Молодцы! Поиграем. Попробуем найти пару каждой оставшейся профессии из профессий кроссворда.</a:t>
            </a:r>
          </a:p>
          <a:p>
            <a:pPr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Первая профессия. Угадайте ее по нескольким словам: кошка,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шприц, лекарство. (Ветеринар).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Чем занимается человек этой профессии?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Найдите пару, подходящую (похожую) профессию из кроссворда.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(Врач). Молодцы!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79447B8-3A76-4709-AD07-490F8FCFF470}"/>
              </a:ext>
            </a:extLst>
          </p:cNvPr>
          <p:cNvSpPr/>
          <p:nvPr/>
        </p:nvSpPr>
        <p:spPr>
          <a:xfrm>
            <a:off x="957997" y="1223524"/>
            <a:ext cx="7272808" cy="1296579"/>
          </a:xfrm>
          <a:prstGeom prst="horizontalScroll">
            <a:avLst>
              <a:gd name="adj" fmla="val 17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Georgia" panose="02040502050405020303" pitchFamily="18" charset="0"/>
              </a:rPr>
              <a:t>ДОПОЛНИТЕЛЬНЫЙ ВИД ДЕЯТЕЛЬНОСТИ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E71AEC4-3F18-49D6-9D35-EA152A6A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7" y="2970214"/>
            <a:ext cx="1053254" cy="13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img-fotki.yandex.ru/get/9360/134091466.a5/0_c1ab2_6c3e095e_S">
            <a:extLst>
              <a:ext uri="{FF2B5EF4-FFF2-40B4-BE49-F238E27FC236}">
                <a16:creationId xmlns:a16="http://schemas.microsoft.com/office/drawing/2014/main" id="{6260A725-626C-499C-B570-254191E1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38" y="4345398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3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341"/>
            <a:ext cx="8712968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Georgia" panose="02040502050405020303" pitchFamily="18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Игра «Найди пару»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4. Вторая профессия. Слова: тесто, ягоды, крем. (Кондитер).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Чем занимается человек этой профессии?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Найди пару, подходящую (похожую) профессию из кроссворда.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(Повар). Молодцы!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5. Третья профессия. Слова: земля, семена, удобрения.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(Агроном)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Чем занимается человек этой профессии?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Найди пару, подходящую (похожую) профессию из кроссворда.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(Фермер). Молодцы!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79447B8-3A76-4709-AD07-490F8FCFF470}"/>
              </a:ext>
            </a:extLst>
          </p:cNvPr>
          <p:cNvSpPr/>
          <p:nvPr/>
        </p:nvSpPr>
        <p:spPr>
          <a:xfrm>
            <a:off x="957997" y="1223524"/>
            <a:ext cx="7272808" cy="1296579"/>
          </a:xfrm>
          <a:prstGeom prst="horizontalScroll">
            <a:avLst>
              <a:gd name="adj" fmla="val 17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Georgia" panose="02040502050405020303" pitchFamily="18" charset="0"/>
              </a:rPr>
              <a:t>ДОПОЛНИТЕЛЬНЫЙ ВИД ДЕЯТЕЛЬНОСТИ</a:t>
            </a:r>
          </a:p>
        </p:txBody>
      </p:sp>
      <p:pic>
        <p:nvPicPr>
          <p:cNvPr id="9" name="Picture 2" descr="https://pbs.twimg.com/profile_images/611865227680874496/Xw5fA9vf.jpg">
            <a:extLst>
              <a:ext uri="{FF2B5EF4-FFF2-40B4-BE49-F238E27FC236}">
                <a16:creationId xmlns:a16="http://schemas.microsoft.com/office/drawing/2014/main" id="{ED4B810D-A726-42A9-954C-9789F8B29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-202" r="7181" b="26375"/>
          <a:stretch/>
        </p:blipFill>
        <p:spPr bwMode="auto">
          <a:xfrm>
            <a:off x="6761566" y="2255048"/>
            <a:ext cx="1032832" cy="13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562C1AD-16AF-4F29-BF09-F4D8CE6B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3311" y="2255048"/>
            <a:ext cx="1080120" cy="13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blogsmith.ru/photos/kartochka-dlya-detey-professiya-agronom-16178-large.jpg">
            <a:extLst>
              <a:ext uri="{FF2B5EF4-FFF2-40B4-BE49-F238E27FC236}">
                <a16:creationId xmlns:a16="http://schemas.microsoft.com/office/drawing/2014/main" id="{053713AC-BAFF-4F34-B23D-9EFBA476D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4" t="8142" r="11959" b="22094"/>
          <a:stretch/>
        </p:blipFill>
        <p:spPr bwMode="auto">
          <a:xfrm>
            <a:off x="6588224" y="3760986"/>
            <a:ext cx="1035879" cy="13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atermarked.cutcaster.com/cutcaster-photo-100694687-Cartoon-farmer-on-garden.jpg">
            <a:extLst>
              <a:ext uri="{FF2B5EF4-FFF2-40B4-BE49-F238E27FC236}">
                <a16:creationId xmlns:a16="http://schemas.microsoft.com/office/drawing/2014/main" id="{11AA8DCB-DAB0-4B14-B254-935FF75D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98" y="3795061"/>
            <a:ext cx="1127919" cy="13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17" y="1278630"/>
            <a:ext cx="8712968" cy="49294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Georgia" panose="02040502050405020303" pitchFamily="18" charset="0"/>
              </a:rPr>
              <a:t> </a:t>
            </a:r>
            <a:r>
              <a:rPr lang="ru-RU" sz="20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Игра «Найди пару»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6. Четвертая профессия. Слова: самолет, пассажиры, чай.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(Стюардесса).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Чем занимается человек этой профессии?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У этой профессии есть еще одно название – бортпроводница. Если юноша освоит эту профессию – он станет стюардом или бортпроводником.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Найдите пару. (Пилот).</a:t>
            </a:r>
          </a:p>
          <a:p>
            <a:pPr marL="0" indent="0">
              <a:buNone/>
            </a:pPr>
            <a:r>
              <a:rPr lang="ru-RU" sz="1800" dirty="0">
                <a:latin typeface="Georgia" panose="02040502050405020303" pitchFamily="18" charset="0"/>
              </a:rPr>
              <a:t>7. Пятая профессия. Назовите оставшуюся профессию (водитель). Попробуйте подобрать подходящие слова. (Машина, руль, колеса).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Чем занимается человек этой профессии?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Georgia" panose="02040502050405020303" pitchFamily="18" charset="0"/>
              </a:rPr>
              <a:t>Найдите пару. (Тракторист)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79447B8-3A76-4709-AD07-490F8FCFF470}"/>
              </a:ext>
            </a:extLst>
          </p:cNvPr>
          <p:cNvSpPr/>
          <p:nvPr/>
        </p:nvSpPr>
        <p:spPr>
          <a:xfrm>
            <a:off x="957997" y="1223524"/>
            <a:ext cx="7272808" cy="1296579"/>
          </a:xfrm>
          <a:prstGeom prst="horizontalScroll">
            <a:avLst>
              <a:gd name="adj" fmla="val 179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00FF"/>
                </a:solidFill>
                <a:latin typeface="Georgia" panose="02040502050405020303" pitchFamily="18" charset="0"/>
              </a:rPr>
              <a:t>ДОПОЛНИТЕЛЬНЫЙ ВИД ДЕЯТЕЛЬНОСТИ</a:t>
            </a:r>
          </a:p>
        </p:txBody>
      </p:sp>
      <p:pic>
        <p:nvPicPr>
          <p:cNvPr id="9" name="Picture 4" descr="http://dalance.ru/UserFiles/portfolio/042/413/003042045a.jpg">
            <a:extLst>
              <a:ext uri="{FF2B5EF4-FFF2-40B4-BE49-F238E27FC236}">
                <a16:creationId xmlns:a16="http://schemas.microsoft.com/office/drawing/2014/main" id="{89DDE86B-A88D-4D3A-B844-AC1BB09B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68153"/>
            <a:ext cx="1052991" cy="13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flyaviation.in/wp-content/uploads/2016/10/Become-an-Airline-Pilot-Step-11-1024x768.jpg">
            <a:extLst>
              <a:ext uri="{FF2B5EF4-FFF2-40B4-BE49-F238E27FC236}">
                <a16:creationId xmlns:a16="http://schemas.microsoft.com/office/drawing/2014/main" id="{4C3D29F2-EF88-4F1E-B918-9CC12939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3160" y="2375255"/>
            <a:ext cx="1021628" cy="12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rintonic.ru/uploads/images/2016/04/15/.tmb/thumb_img_5710ad4b164fd_resize_900_5000.jpg">
            <a:extLst>
              <a:ext uri="{FF2B5EF4-FFF2-40B4-BE49-F238E27FC236}">
                <a16:creationId xmlns:a16="http://schemas.microsoft.com/office/drawing/2014/main" id="{B17C91AB-05EC-408C-B514-B465A29C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69" y="4972062"/>
            <a:ext cx="1075453" cy="13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V-GYWC75qDs/TVUsUi75xrI/AAAAAAAAGXk/zATIG7kh-ZQ/s1600/%D1%82%D1%80%D0%B0%D0%BA%D1%82%D0%BE%D1%80%D0%B8%D1%81%D1%82.jpg">
            <a:extLst>
              <a:ext uri="{FF2B5EF4-FFF2-40B4-BE49-F238E27FC236}">
                <a16:creationId xmlns:a16="http://schemas.microsoft.com/office/drawing/2014/main" id="{AA9476A9-6221-4466-8579-AF7EE30C0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3"/>
          <a:stretch/>
        </p:blipFill>
        <p:spPr bwMode="auto">
          <a:xfrm>
            <a:off x="7505406" y="4850333"/>
            <a:ext cx="1122294" cy="103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2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9F6C-17BC-42C5-BD3D-BD678A43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C5E0A-C4EE-4179-9E80-EAE105D7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/>
              <a:t>ПРОФЕССИИ БЫВАЮТ РАЗНЫЕ.</a:t>
            </a:r>
          </a:p>
          <a:p>
            <a:pPr marL="0" indent="0" algn="ctr">
              <a:buNone/>
            </a:pPr>
            <a:r>
              <a:rPr lang="ru-RU" sz="2800" b="1" i="1" dirty="0"/>
              <a:t>НО ВСЕ ОНИ ТАКИЕ ВАЖНЫЕ.</a:t>
            </a:r>
          </a:p>
          <a:p>
            <a:pPr marL="0" indent="0" algn="ctr">
              <a:buNone/>
            </a:pPr>
            <a:r>
              <a:rPr lang="ru-RU" sz="2800" b="1" i="1" dirty="0"/>
              <a:t>ПОВАР, ПЛОТНИК И ШОФЕР.</a:t>
            </a:r>
          </a:p>
          <a:p>
            <a:pPr marL="0" indent="0" algn="ctr">
              <a:buNone/>
            </a:pPr>
            <a:r>
              <a:rPr lang="ru-RU" sz="2800" b="1" i="1" dirty="0"/>
              <a:t>ПЕДАГОГ, МОЛЯР, МОНТЕР.</a:t>
            </a:r>
          </a:p>
          <a:p>
            <a:pPr marL="0" indent="0" algn="ctr">
              <a:buNone/>
            </a:pPr>
            <a:r>
              <a:rPr lang="ru-RU" sz="2800" b="1" i="1" dirty="0"/>
              <a:t>ВСЕ ПРОФЕССИИ ВАЖНЫ</a:t>
            </a:r>
          </a:p>
          <a:p>
            <a:pPr marL="0" indent="0" algn="ctr">
              <a:buNone/>
            </a:pPr>
            <a:r>
              <a:rPr lang="ru-RU" sz="2800" b="1" i="1" dirty="0"/>
              <a:t>ВСЕ ПРОФЕССИИ НУЖНЫ!</a:t>
            </a:r>
            <a:endParaRPr lang="ru-RU" sz="2400" i="1" dirty="0"/>
          </a:p>
          <a:p>
            <a:endParaRPr lang="ru-RU" sz="2400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3314701-0750-45B7-A960-82E7E1CD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53" y="1895884"/>
            <a:ext cx="18970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0BFE4A2-EABD-421E-98CD-703A5B7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4704804"/>
            <a:ext cx="1136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7A68C81-CF5F-4786-8286-4FB10503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485" y="4685597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876C44-1068-4E37-91AF-9180C99CA15B}"/>
              </a:ext>
            </a:extLst>
          </p:cNvPr>
          <p:cNvSpPr/>
          <p:nvPr/>
        </p:nvSpPr>
        <p:spPr>
          <a:xfrm>
            <a:off x="7873234" y="5922356"/>
            <a:ext cx="924365" cy="5297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A7D7AD9F-ABD5-4287-8013-5CAE8340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886" y="1432767"/>
            <a:ext cx="1251403" cy="16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www.flyaviation.in/wp-content/uploads/2016/10/Become-an-Airline-Pilot-Step-11-1024x768.jpg">
            <a:extLst>
              <a:ext uri="{FF2B5EF4-FFF2-40B4-BE49-F238E27FC236}">
                <a16:creationId xmlns:a16="http://schemas.microsoft.com/office/drawing/2014/main" id="{62472876-4D99-4C1E-BCC9-C8592F2F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425" y="3429000"/>
            <a:ext cx="1231355" cy="15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writercenter.ru/uploads/images/00/38/90/2016/04/24/36b739-big.gif">
            <a:extLst>
              <a:ext uri="{FF2B5EF4-FFF2-40B4-BE49-F238E27FC236}">
                <a16:creationId xmlns:a16="http://schemas.microsoft.com/office/drawing/2014/main" id="{0F0AAC40-551C-4F1F-8FF1-B9816B18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97" y="4222317"/>
            <a:ext cx="1507073" cy="15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кумент 3">
            <a:hlinkClick r:id="" action="ppaction://hlinkshowjump?jump=endshow" highlightClick="1"/>
          </p:cNvPr>
          <p:cNvSpPr/>
          <p:nvPr/>
        </p:nvSpPr>
        <p:spPr>
          <a:xfrm>
            <a:off x="8172400" y="5773794"/>
            <a:ext cx="668312" cy="648072"/>
          </a:xfrm>
          <a:prstGeom prst="actionButton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 rot="20478676">
            <a:off x="947091" y="2752860"/>
            <a:ext cx="817142" cy="754049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6" name="Куб 5"/>
          <p:cNvSpPr/>
          <p:nvPr/>
        </p:nvSpPr>
        <p:spPr>
          <a:xfrm rot="341114">
            <a:off x="4372766" y="2738604"/>
            <a:ext cx="787606" cy="791003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7" name="Куб 6"/>
          <p:cNvSpPr/>
          <p:nvPr/>
        </p:nvSpPr>
        <p:spPr>
          <a:xfrm rot="21057848">
            <a:off x="1673664" y="2989041"/>
            <a:ext cx="845147" cy="756193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8" name="Куб 7"/>
          <p:cNvSpPr/>
          <p:nvPr/>
        </p:nvSpPr>
        <p:spPr>
          <a:xfrm rot="235563">
            <a:off x="2599382" y="2665441"/>
            <a:ext cx="806725" cy="799817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9" name="Куб 8"/>
          <p:cNvSpPr/>
          <p:nvPr/>
        </p:nvSpPr>
        <p:spPr>
          <a:xfrm rot="21203102">
            <a:off x="5239220" y="3098488"/>
            <a:ext cx="816238" cy="76951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</a:p>
        </p:txBody>
      </p:sp>
      <p:sp>
        <p:nvSpPr>
          <p:cNvPr id="10" name="Куб 9"/>
          <p:cNvSpPr/>
          <p:nvPr/>
        </p:nvSpPr>
        <p:spPr>
          <a:xfrm rot="771623">
            <a:off x="6179080" y="2776442"/>
            <a:ext cx="769764" cy="857810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</a:p>
        </p:txBody>
      </p:sp>
      <p:sp>
        <p:nvSpPr>
          <p:cNvPr id="11" name="Куб 10"/>
          <p:cNvSpPr/>
          <p:nvPr/>
        </p:nvSpPr>
        <p:spPr>
          <a:xfrm rot="538400">
            <a:off x="3456603" y="2980779"/>
            <a:ext cx="765945" cy="752203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2" name="Куб 11"/>
          <p:cNvSpPr/>
          <p:nvPr/>
        </p:nvSpPr>
        <p:spPr>
          <a:xfrm rot="197207">
            <a:off x="7053354" y="3177134"/>
            <a:ext cx="733475" cy="673367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23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9F6C-17BC-42C5-BD3D-BD678A43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C5E0A-C4EE-4179-9E80-EAE105D7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Цель:</a:t>
            </a:r>
            <a:r>
              <a:rPr lang="ru-RU" sz="2400" dirty="0"/>
              <a:t> </a:t>
            </a:r>
            <a:r>
              <a:rPr lang="ru-RU" sz="2400" i="1" dirty="0"/>
              <a:t>Обучающая – формирование представлений первоклассников о различных профессиях.</a:t>
            </a:r>
          </a:p>
          <a:p>
            <a:pPr marL="0" indent="0">
              <a:buNone/>
            </a:pPr>
            <a:r>
              <a:rPr lang="ru-RU" sz="2400" i="1" dirty="0"/>
              <a:t>                  Развивающая – формирование </a:t>
            </a:r>
            <a:r>
              <a:rPr lang="ru-RU" sz="2400" i="1" dirty="0" err="1"/>
              <a:t>общеучебных</a:t>
            </a:r>
            <a:r>
              <a:rPr lang="ru-RU" sz="2400" i="1" dirty="0"/>
              <a:t> умений, эрудиции ребенка, его общей культуры.</a:t>
            </a:r>
          </a:p>
          <a:p>
            <a:pPr marL="0" indent="0">
              <a:buNone/>
            </a:pPr>
            <a:r>
              <a:rPr lang="ru-RU" sz="2400" i="1" dirty="0"/>
              <a:t>                 Воспитывающая – воспитание уважения к людям различных </a:t>
            </a:r>
            <a:r>
              <a:rPr lang="ru-RU" sz="2400" b="1" i="1" dirty="0"/>
              <a:t>профессий, </a:t>
            </a:r>
            <a:r>
              <a:rPr lang="ru-RU" sz="2400" i="1" dirty="0"/>
              <a:t>результатам их труда.</a:t>
            </a:r>
          </a:p>
          <a:p>
            <a:pPr marL="0" indent="0">
              <a:buNone/>
            </a:pPr>
            <a:endParaRPr lang="ru-RU" sz="2400" i="1" dirty="0"/>
          </a:p>
          <a:p>
            <a:endParaRPr lang="ru-RU" sz="2400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3314701-0750-45B7-A960-82E7E1CDD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4293096"/>
            <a:ext cx="18970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0BFE4A2-EABD-421E-98CD-703A5B77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4704804"/>
            <a:ext cx="1136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7A68C81-CF5F-4786-8286-4FB10503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4492284"/>
            <a:ext cx="1520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876C44-1068-4E37-91AF-9180C99CA15B}"/>
              </a:ext>
            </a:extLst>
          </p:cNvPr>
          <p:cNvSpPr/>
          <p:nvPr/>
        </p:nvSpPr>
        <p:spPr>
          <a:xfrm>
            <a:off x="7873234" y="5922356"/>
            <a:ext cx="924365" cy="5297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9F6C-17BC-42C5-BD3D-BD678A43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C5E0A-C4EE-4179-9E80-EAE105D7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Задачи:</a:t>
            </a:r>
            <a:r>
              <a:rPr lang="ru-RU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/>
              <a:t>  Уточнение и обогащение знаний о </a:t>
            </a:r>
            <a:r>
              <a:rPr lang="ru-RU" sz="2400" b="1" i="1" dirty="0"/>
              <a:t>профессиях</a:t>
            </a:r>
            <a:r>
              <a:rPr lang="ru-RU" sz="2400" i="1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/>
              <a:t>  Воспитание уважения к людям различных </a:t>
            </a:r>
            <a:r>
              <a:rPr lang="ru-RU" sz="2400" b="1" i="1" dirty="0"/>
              <a:t>профессий,</a:t>
            </a:r>
            <a:r>
              <a:rPr lang="ru-RU" sz="2400" i="1" dirty="0"/>
              <a:t> результатам их труда.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/>
              <a:t>  </a:t>
            </a:r>
            <a:r>
              <a:rPr lang="ru-RU" sz="2400" i="1" dirty="0"/>
              <a:t>Развитие познавательного интереса, умения выделять существенные и несущественные признаки объекта, умения сравнивать и обобщать.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i="1" dirty="0"/>
              <a:t> Развитие речи учащихся, умения делать выводы на основе полученной информации.</a:t>
            </a:r>
          </a:p>
        </p:txBody>
      </p:sp>
      <p:sp>
        <p:nvSpPr>
          <p:cNvPr id="4" name="Управляющая кнопка: далее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5A3E6C1-6D32-4284-A836-F4AA991CAF2A}"/>
              </a:ext>
            </a:extLst>
          </p:cNvPr>
          <p:cNvSpPr/>
          <p:nvPr/>
        </p:nvSpPr>
        <p:spPr>
          <a:xfrm>
            <a:off x="8028384" y="5861293"/>
            <a:ext cx="924365" cy="5297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49F6C-17BC-42C5-BD3D-BD678A43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C5E0A-C4EE-4179-9E80-EAE105D7F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i="1" dirty="0">
                <a:latin typeface="Monotype Corsiva" panose="03010101010201010101" pitchFamily="66" charset="0"/>
              </a:rPr>
              <a:t>Коммуникативные УУД – развитие навыков сотрудничества со взрослыми и сверстниками.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dirty="0">
                <a:latin typeface="Monotype Corsiva" panose="03010101010201010101" pitchFamily="66" charset="0"/>
              </a:rPr>
              <a:t>Регулятивные УУД – овладение способностью принимать и сохранять цели и задачи учебной деятельности.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dirty="0">
                <a:latin typeface="Monotype Corsiva" panose="03010101010201010101" pitchFamily="66" charset="0"/>
              </a:rPr>
              <a:t>Личностные УУД – принятие и освоение социальной роли обучающегося; развитие мотивов учебной деятельности и формирование личностного смысла учения.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dirty="0">
                <a:latin typeface="Monotype Corsiva" panose="03010101010201010101" pitchFamily="66" charset="0"/>
              </a:rPr>
              <a:t>Познавательные УУД – освоение начальных форм познавательной и личностной рефлексии.</a:t>
            </a:r>
          </a:p>
        </p:txBody>
      </p:sp>
      <p:sp>
        <p:nvSpPr>
          <p:cNvPr id="4" name="Управляющая кнопка: далее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6323A8-176F-408C-9B30-439A091C87FC}"/>
              </a:ext>
            </a:extLst>
          </p:cNvPr>
          <p:cNvSpPr/>
          <p:nvPr/>
        </p:nvSpPr>
        <p:spPr>
          <a:xfrm>
            <a:off x="8128195" y="5861293"/>
            <a:ext cx="924365" cy="5297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341"/>
            <a:ext cx="7236803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занятия ученики расширят свои представления о семье с помощью профессий членов своих семей. Узнают, каким образом эти профессии обеспечивают нужды семей и их желания.</a:t>
            </a:r>
          </a:p>
          <a:p>
            <a:pPr marL="0" indent="0" algn="ctr">
              <a:buNone/>
            </a:pP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2A20CDD-D9D5-47F6-BEEE-5AB9D34E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456" y="4608352"/>
            <a:ext cx="14224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s://im0-tub-ru.yandex.net/i?id=f37af4bd04fcfb15d71b0ba4bd938fb2-l&amp;n=13">
            <a:extLst>
              <a:ext uri="{FF2B5EF4-FFF2-40B4-BE49-F238E27FC236}">
                <a16:creationId xmlns:a16="http://schemas.microsoft.com/office/drawing/2014/main" id="{E9551BE0-F2E7-40E5-BC30-01AB312E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" y="4385532"/>
            <a:ext cx="2593887" cy="19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zuw.news/uploads/news/2015/04/09/6c3b4c7c6f99cee.jpg">
            <a:extLst>
              <a:ext uri="{FF2B5EF4-FFF2-40B4-BE49-F238E27FC236}">
                <a16:creationId xmlns:a16="http://schemas.microsoft.com/office/drawing/2014/main" id="{6DD27E60-2297-4584-8062-695DDA7D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29" y="4425370"/>
            <a:ext cx="2149427" cy="19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341"/>
            <a:ext cx="7236803" cy="4929411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обучающегося на столе лежат карточки с названием и изображением представителя профессии, которые соответствуют отгадкам в кроссворде. 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лишние карточки, которые останутся после разгадки кроссворда и будут участвовать в дополнительном виде деятельности.</a:t>
            </a:r>
            <a:endParaRPr lang="ru-RU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2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341"/>
            <a:ext cx="7236803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Учитель читает стихи-загадки к кроссворду, а класс отгадывает, показывая карточки с правильным ответом.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7" y="5949280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62763" y="5970376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2" name="Блок-схема: внутренняя память 1">
            <a:extLst>
              <a:ext uri="{FF2B5EF4-FFF2-40B4-BE49-F238E27FC236}">
                <a16:creationId xmlns:a16="http://schemas.microsoft.com/office/drawing/2014/main" id="{3B3158DA-76CD-445D-9FBA-F63408FC9547}"/>
              </a:ext>
            </a:extLst>
          </p:cNvPr>
          <p:cNvSpPr/>
          <p:nvPr/>
        </p:nvSpPr>
        <p:spPr>
          <a:xfrm>
            <a:off x="28475" y="141763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 ПОВАР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D5E08E7-DD96-4022-9ED4-8F889653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402260"/>
            <a:ext cx="1256630" cy="1594691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DD98926-5377-4703-AD46-894B5BAB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0158" y="1650417"/>
            <a:ext cx="1080120" cy="13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внутренняя память 9">
            <a:extLst>
              <a:ext uri="{FF2B5EF4-FFF2-40B4-BE49-F238E27FC236}">
                <a16:creationId xmlns:a16="http://schemas.microsoft.com/office/drawing/2014/main" id="{514E94D4-20A1-401C-8D0C-B2B839FD318B}"/>
              </a:ext>
            </a:extLst>
          </p:cNvPr>
          <p:cNvSpPr/>
          <p:nvPr/>
        </p:nvSpPr>
        <p:spPr>
          <a:xfrm>
            <a:off x="28475" y="314096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 ВРАЧ</a:t>
            </a:r>
          </a:p>
        </p:txBody>
      </p:sp>
      <p:sp>
        <p:nvSpPr>
          <p:cNvPr id="11" name="Блок-схема: внутренняя память 10">
            <a:extLst>
              <a:ext uri="{FF2B5EF4-FFF2-40B4-BE49-F238E27FC236}">
                <a16:creationId xmlns:a16="http://schemas.microsoft.com/office/drawing/2014/main" id="{486FAF5D-626B-4A26-8852-D6D821684AC7}"/>
              </a:ext>
            </a:extLst>
          </p:cNvPr>
          <p:cNvSpPr/>
          <p:nvPr/>
        </p:nvSpPr>
        <p:spPr>
          <a:xfrm>
            <a:off x="1403648" y="3090814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https://img-fotki.yandex.ru/get/9360/134091466.a5/0_c1ab2_6c3e095e_S">
            <a:extLst>
              <a:ext uri="{FF2B5EF4-FFF2-40B4-BE49-F238E27FC236}">
                <a16:creationId xmlns:a16="http://schemas.microsoft.com/office/drawing/2014/main" id="{7E7ABA60-4D9D-4EE8-8B77-7E8EAD52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93" y="328831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внутренняя память 12">
            <a:extLst>
              <a:ext uri="{FF2B5EF4-FFF2-40B4-BE49-F238E27FC236}">
                <a16:creationId xmlns:a16="http://schemas.microsoft.com/office/drawing/2014/main" id="{31E05F92-A006-4B06-A7D2-B2F0030A1406}"/>
              </a:ext>
            </a:extLst>
          </p:cNvPr>
          <p:cNvSpPr/>
          <p:nvPr/>
        </p:nvSpPr>
        <p:spPr>
          <a:xfrm>
            <a:off x="41222" y="4791644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ТРАКТОРИСТ </a:t>
            </a:r>
          </a:p>
        </p:txBody>
      </p:sp>
      <p:sp>
        <p:nvSpPr>
          <p:cNvPr id="14" name="Блок-схема: внутренняя память 13">
            <a:extLst>
              <a:ext uri="{FF2B5EF4-FFF2-40B4-BE49-F238E27FC236}">
                <a16:creationId xmlns:a16="http://schemas.microsoft.com/office/drawing/2014/main" id="{5EE25680-4EDE-4CCB-8A9E-388BE11D9B02}"/>
              </a:ext>
            </a:extLst>
          </p:cNvPr>
          <p:cNvSpPr/>
          <p:nvPr/>
        </p:nvSpPr>
        <p:spPr>
          <a:xfrm>
            <a:off x="1403648" y="4763991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6" name="Picture 4" descr="http://1.bp.blogspot.com/-V-GYWC75qDs/TVUsUi75xrI/AAAAAAAAGXk/zATIG7kh-ZQ/s1600/%D1%82%D1%80%D0%B0%D0%BA%D1%82%D0%BE%D1%80%D0%B8%D1%81%D1%82.jpg">
            <a:extLst>
              <a:ext uri="{FF2B5EF4-FFF2-40B4-BE49-F238E27FC236}">
                <a16:creationId xmlns:a16="http://schemas.microsoft.com/office/drawing/2014/main" id="{648C4CA4-4D42-4A3E-9B0D-DC58F2FBB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66" y="4914556"/>
            <a:ext cx="1122294" cy="14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внутренняя память 14">
            <a:extLst>
              <a:ext uri="{FF2B5EF4-FFF2-40B4-BE49-F238E27FC236}">
                <a16:creationId xmlns:a16="http://schemas.microsoft.com/office/drawing/2014/main" id="{6428BA96-0B7E-4401-A338-65C23723CBF7}"/>
              </a:ext>
            </a:extLst>
          </p:cNvPr>
          <p:cNvSpPr/>
          <p:nvPr/>
        </p:nvSpPr>
        <p:spPr>
          <a:xfrm>
            <a:off x="2811315" y="1406797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 ФОКУСНИК</a:t>
            </a:r>
          </a:p>
        </p:txBody>
      </p:sp>
      <p:sp>
        <p:nvSpPr>
          <p:cNvPr id="16" name="Блок-схема: внутренняя память 15">
            <a:extLst>
              <a:ext uri="{FF2B5EF4-FFF2-40B4-BE49-F238E27FC236}">
                <a16:creationId xmlns:a16="http://schemas.microsoft.com/office/drawing/2014/main" id="{FF0A0F42-0BAA-4FE7-814F-C295391D2784}"/>
              </a:ext>
            </a:extLst>
          </p:cNvPr>
          <p:cNvSpPr/>
          <p:nvPr/>
        </p:nvSpPr>
        <p:spPr>
          <a:xfrm>
            <a:off x="4151923" y="141763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внутренняя память 16">
            <a:extLst>
              <a:ext uri="{FF2B5EF4-FFF2-40B4-BE49-F238E27FC236}">
                <a16:creationId xmlns:a16="http://schemas.microsoft.com/office/drawing/2014/main" id="{86210F74-BF3D-46E3-AA02-BE732D28FC5D}"/>
              </a:ext>
            </a:extLst>
          </p:cNvPr>
          <p:cNvSpPr/>
          <p:nvPr/>
        </p:nvSpPr>
        <p:spPr>
          <a:xfrm>
            <a:off x="2836788" y="471706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/>
              <a:t>ВОСПИТАТЕЛЬ</a:t>
            </a:r>
          </a:p>
        </p:txBody>
      </p:sp>
      <p:sp>
        <p:nvSpPr>
          <p:cNvPr id="18" name="Блок-схема: внутренняя память 17">
            <a:extLst>
              <a:ext uri="{FF2B5EF4-FFF2-40B4-BE49-F238E27FC236}">
                <a16:creationId xmlns:a16="http://schemas.microsoft.com/office/drawing/2014/main" id="{7A7E632F-40A1-4234-8FB7-BB5C809C901F}"/>
              </a:ext>
            </a:extLst>
          </p:cNvPr>
          <p:cNvSpPr/>
          <p:nvPr/>
        </p:nvSpPr>
        <p:spPr>
          <a:xfrm>
            <a:off x="2836788" y="3064354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ФЕРМЕР</a:t>
            </a:r>
          </a:p>
        </p:txBody>
      </p:sp>
      <p:sp>
        <p:nvSpPr>
          <p:cNvPr id="19" name="Блок-схема: внутренняя память 18">
            <a:extLst>
              <a:ext uri="{FF2B5EF4-FFF2-40B4-BE49-F238E27FC236}">
                <a16:creationId xmlns:a16="http://schemas.microsoft.com/office/drawing/2014/main" id="{598A9D5F-0944-4013-B5D9-277540499AF9}"/>
              </a:ext>
            </a:extLst>
          </p:cNvPr>
          <p:cNvSpPr/>
          <p:nvPr/>
        </p:nvSpPr>
        <p:spPr>
          <a:xfrm>
            <a:off x="4151923" y="3064354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внутренняя память 19">
            <a:extLst>
              <a:ext uri="{FF2B5EF4-FFF2-40B4-BE49-F238E27FC236}">
                <a16:creationId xmlns:a16="http://schemas.microsoft.com/office/drawing/2014/main" id="{DCD508B7-04BD-4C28-8DFE-85B689096A1A}"/>
              </a:ext>
            </a:extLst>
          </p:cNvPr>
          <p:cNvSpPr/>
          <p:nvPr/>
        </p:nvSpPr>
        <p:spPr>
          <a:xfrm>
            <a:off x="4209220" y="470901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внутренняя память 20">
            <a:extLst>
              <a:ext uri="{FF2B5EF4-FFF2-40B4-BE49-F238E27FC236}">
                <a16:creationId xmlns:a16="http://schemas.microsoft.com/office/drawing/2014/main" id="{134BCEE0-911B-4F9C-AD32-B87A948AEFF1}"/>
              </a:ext>
            </a:extLst>
          </p:cNvPr>
          <p:cNvSpPr/>
          <p:nvPr/>
        </p:nvSpPr>
        <p:spPr>
          <a:xfrm>
            <a:off x="5511885" y="1425754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ПИСАТЕЛЬ</a:t>
            </a:r>
          </a:p>
        </p:txBody>
      </p:sp>
      <p:sp>
        <p:nvSpPr>
          <p:cNvPr id="22" name="Блок-схема: внутренняя память 21">
            <a:extLst>
              <a:ext uri="{FF2B5EF4-FFF2-40B4-BE49-F238E27FC236}">
                <a16:creationId xmlns:a16="http://schemas.microsoft.com/office/drawing/2014/main" id="{9A58813A-079D-4090-93EF-DA5F785FFA32}"/>
              </a:ext>
            </a:extLst>
          </p:cNvPr>
          <p:cNvSpPr/>
          <p:nvPr/>
        </p:nvSpPr>
        <p:spPr>
          <a:xfrm>
            <a:off x="6855460" y="140226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внутренняя память 22">
            <a:extLst>
              <a:ext uri="{FF2B5EF4-FFF2-40B4-BE49-F238E27FC236}">
                <a16:creationId xmlns:a16="http://schemas.microsoft.com/office/drawing/2014/main" id="{D841C318-B183-424A-8957-45C439C9FB26}"/>
              </a:ext>
            </a:extLst>
          </p:cNvPr>
          <p:cNvSpPr/>
          <p:nvPr/>
        </p:nvSpPr>
        <p:spPr>
          <a:xfrm>
            <a:off x="5537253" y="3064354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УЧИТЕЛЬ</a:t>
            </a:r>
          </a:p>
        </p:txBody>
      </p:sp>
      <p:sp>
        <p:nvSpPr>
          <p:cNvPr id="24" name="Блок-схема: внутренняя память 23">
            <a:extLst>
              <a:ext uri="{FF2B5EF4-FFF2-40B4-BE49-F238E27FC236}">
                <a16:creationId xmlns:a16="http://schemas.microsoft.com/office/drawing/2014/main" id="{E56F030D-68C0-4923-9685-90E1FCD5994B}"/>
              </a:ext>
            </a:extLst>
          </p:cNvPr>
          <p:cNvSpPr/>
          <p:nvPr/>
        </p:nvSpPr>
        <p:spPr>
          <a:xfrm>
            <a:off x="6855460" y="305966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внутренняя память 24">
            <a:extLst>
              <a:ext uri="{FF2B5EF4-FFF2-40B4-BE49-F238E27FC236}">
                <a16:creationId xmlns:a16="http://schemas.microsoft.com/office/drawing/2014/main" id="{731CEB22-9A19-48CE-B608-251A1AC6BBD6}"/>
              </a:ext>
            </a:extLst>
          </p:cNvPr>
          <p:cNvSpPr/>
          <p:nvPr/>
        </p:nvSpPr>
        <p:spPr>
          <a:xfrm>
            <a:off x="5574332" y="470901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ПИЛОТ</a:t>
            </a:r>
          </a:p>
        </p:txBody>
      </p:sp>
      <p:sp>
        <p:nvSpPr>
          <p:cNvPr id="26" name="Блок-схема: внутренняя память 25">
            <a:extLst>
              <a:ext uri="{FF2B5EF4-FFF2-40B4-BE49-F238E27FC236}">
                <a16:creationId xmlns:a16="http://schemas.microsoft.com/office/drawing/2014/main" id="{79E6C4A6-9564-4EB9-8C6B-3047D1F3435A}"/>
              </a:ext>
            </a:extLst>
          </p:cNvPr>
          <p:cNvSpPr/>
          <p:nvPr/>
        </p:nvSpPr>
        <p:spPr>
          <a:xfrm>
            <a:off x="6856484" y="4726916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8" name="Picture 6" descr="https://img-fotki.yandex.ru/get/26001/16969765.26f/0_a2bbb_b81d5a8_orig.png">
            <a:extLst>
              <a:ext uri="{FF2B5EF4-FFF2-40B4-BE49-F238E27FC236}">
                <a16:creationId xmlns:a16="http://schemas.microsoft.com/office/drawing/2014/main" id="{E9086962-9F61-4B75-9D20-F46D4F28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51" y="1525168"/>
            <a:ext cx="1055108" cy="1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atermarked.cutcaster.com/cutcaster-photo-100694687-Cartoon-farmer-on-garden.jpg">
            <a:extLst>
              <a:ext uri="{FF2B5EF4-FFF2-40B4-BE49-F238E27FC236}">
                <a16:creationId xmlns:a16="http://schemas.microsoft.com/office/drawing/2014/main" id="{4CB8B81F-DA7A-4ECC-B682-6ECB553C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40" y="3288310"/>
            <a:ext cx="1127919" cy="13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gammaholl.ru/photos/animirovannye-kartinki-dlya-prezentatsii-deti-i-vzroslye-vospitatel-vospitann-14169-large.jpg">
            <a:extLst>
              <a:ext uri="{FF2B5EF4-FFF2-40B4-BE49-F238E27FC236}">
                <a16:creationId xmlns:a16="http://schemas.microsoft.com/office/drawing/2014/main" id="{01FFF1CC-4DD5-4452-BEC5-A6196FF7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358" y="4843012"/>
            <a:ext cx="1071303" cy="14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ritercenter.ru/uploads/images/00/38/90/2016/04/24/36b739-big.gif">
            <a:extLst>
              <a:ext uri="{FF2B5EF4-FFF2-40B4-BE49-F238E27FC236}">
                <a16:creationId xmlns:a16="http://schemas.microsoft.com/office/drawing/2014/main" id="{9E9E7A72-DC0F-4D18-9E31-AF58FEAE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60" y="1778541"/>
            <a:ext cx="1157392" cy="11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F7A33BB0-89B2-4D99-9D86-1C8CC19FD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5228" y="3299252"/>
            <a:ext cx="999453" cy="131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http://www.flyaviation.in/wp-content/uploads/2016/10/Become-an-Airline-Pilot-Step-11-1024x768.jpg">
            <a:extLst>
              <a:ext uri="{FF2B5EF4-FFF2-40B4-BE49-F238E27FC236}">
                <a16:creationId xmlns:a16="http://schemas.microsoft.com/office/drawing/2014/main" id="{706CEB52-96D1-474D-8F64-F53E92A6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3053" y="4952177"/>
            <a:ext cx="1021628" cy="12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62763" y="5970376"/>
            <a:ext cx="648073" cy="421678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9919E9-D89A-41FA-9ADC-7AE4ACCA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ZhikharevC" pitchFamily="82" charset="0"/>
              </a:rPr>
              <a:t>«ПРОФЕССИИ В НАШИХ СЕМЬЯХ»</a:t>
            </a:r>
            <a:endParaRPr lang="ru-RU" dirty="0"/>
          </a:p>
        </p:txBody>
      </p:sp>
      <p:sp>
        <p:nvSpPr>
          <p:cNvPr id="2" name="Блок-схема: внутренняя память 1">
            <a:extLst>
              <a:ext uri="{FF2B5EF4-FFF2-40B4-BE49-F238E27FC236}">
                <a16:creationId xmlns:a16="http://schemas.microsoft.com/office/drawing/2014/main" id="{3B3158DA-76CD-445D-9FBA-F63408FC9547}"/>
              </a:ext>
            </a:extLst>
          </p:cNvPr>
          <p:cNvSpPr/>
          <p:nvPr/>
        </p:nvSpPr>
        <p:spPr>
          <a:xfrm>
            <a:off x="41055" y="1601143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 ВЕТЕРИНАР</a:t>
            </a:r>
          </a:p>
        </p:txBody>
      </p:sp>
      <p:sp>
        <p:nvSpPr>
          <p:cNvPr id="10" name="Блок-схема: внутренняя память 9">
            <a:extLst>
              <a:ext uri="{FF2B5EF4-FFF2-40B4-BE49-F238E27FC236}">
                <a16:creationId xmlns:a16="http://schemas.microsoft.com/office/drawing/2014/main" id="{514E94D4-20A1-401C-8D0C-B2B839FD318B}"/>
              </a:ext>
            </a:extLst>
          </p:cNvPr>
          <p:cNvSpPr/>
          <p:nvPr/>
        </p:nvSpPr>
        <p:spPr>
          <a:xfrm>
            <a:off x="1087273" y="4027379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 АГРОНОМ</a:t>
            </a:r>
          </a:p>
        </p:txBody>
      </p:sp>
      <p:sp>
        <p:nvSpPr>
          <p:cNvPr id="11" name="Блок-схема: внутренняя память 10">
            <a:extLst>
              <a:ext uri="{FF2B5EF4-FFF2-40B4-BE49-F238E27FC236}">
                <a16:creationId xmlns:a16="http://schemas.microsoft.com/office/drawing/2014/main" id="{486FAF5D-626B-4A26-8852-D6D821684AC7}"/>
              </a:ext>
            </a:extLst>
          </p:cNvPr>
          <p:cNvSpPr/>
          <p:nvPr/>
        </p:nvSpPr>
        <p:spPr>
          <a:xfrm>
            <a:off x="2655551" y="404067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внутренняя память 14">
            <a:extLst>
              <a:ext uri="{FF2B5EF4-FFF2-40B4-BE49-F238E27FC236}">
                <a16:creationId xmlns:a16="http://schemas.microsoft.com/office/drawing/2014/main" id="{6428BA96-0B7E-4401-A338-65C23723CBF7}"/>
              </a:ext>
            </a:extLst>
          </p:cNvPr>
          <p:cNvSpPr/>
          <p:nvPr/>
        </p:nvSpPr>
        <p:spPr>
          <a:xfrm>
            <a:off x="3127166" y="158888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 КОНДИТЕР</a:t>
            </a:r>
          </a:p>
        </p:txBody>
      </p:sp>
      <p:sp>
        <p:nvSpPr>
          <p:cNvPr id="16" name="Блок-схема: внутренняя память 15">
            <a:extLst>
              <a:ext uri="{FF2B5EF4-FFF2-40B4-BE49-F238E27FC236}">
                <a16:creationId xmlns:a16="http://schemas.microsoft.com/office/drawing/2014/main" id="{FF0A0F42-0BAA-4FE7-814F-C295391D2784}"/>
              </a:ext>
            </a:extLst>
          </p:cNvPr>
          <p:cNvSpPr/>
          <p:nvPr/>
        </p:nvSpPr>
        <p:spPr>
          <a:xfrm>
            <a:off x="4403570" y="1568685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внутренняя память 17">
            <a:extLst>
              <a:ext uri="{FF2B5EF4-FFF2-40B4-BE49-F238E27FC236}">
                <a16:creationId xmlns:a16="http://schemas.microsoft.com/office/drawing/2014/main" id="{7A7E632F-40A1-4234-8FB7-BB5C809C901F}"/>
              </a:ext>
            </a:extLst>
          </p:cNvPr>
          <p:cNvSpPr/>
          <p:nvPr/>
        </p:nvSpPr>
        <p:spPr>
          <a:xfrm>
            <a:off x="4567972" y="4040670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ВОДИТЕЛЬ</a:t>
            </a:r>
          </a:p>
        </p:txBody>
      </p:sp>
      <p:sp>
        <p:nvSpPr>
          <p:cNvPr id="19" name="Блок-схема: внутренняя память 18">
            <a:extLst>
              <a:ext uri="{FF2B5EF4-FFF2-40B4-BE49-F238E27FC236}">
                <a16:creationId xmlns:a16="http://schemas.microsoft.com/office/drawing/2014/main" id="{598A9D5F-0944-4013-B5D9-277540499AF9}"/>
              </a:ext>
            </a:extLst>
          </p:cNvPr>
          <p:cNvSpPr/>
          <p:nvPr/>
        </p:nvSpPr>
        <p:spPr>
          <a:xfrm>
            <a:off x="6012160" y="4027379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внутренняя память 20">
            <a:extLst>
              <a:ext uri="{FF2B5EF4-FFF2-40B4-BE49-F238E27FC236}">
                <a16:creationId xmlns:a16="http://schemas.microsoft.com/office/drawing/2014/main" id="{134BCEE0-911B-4F9C-AD32-B87A948AEFF1}"/>
              </a:ext>
            </a:extLst>
          </p:cNvPr>
          <p:cNvSpPr/>
          <p:nvPr/>
        </p:nvSpPr>
        <p:spPr>
          <a:xfrm>
            <a:off x="6258516" y="158888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700" dirty="0"/>
              <a:t>СТЮАРДЕССА</a:t>
            </a:r>
          </a:p>
        </p:txBody>
      </p:sp>
      <p:sp>
        <p:nvSpPr>
          <p:cNvPr id="22" name="Блок-схема: внутренняя память 21">
            <a:extLst>
              <a:ext uri="{FF2B5EF4-FFF2-40B4-BE49-F238E27FC236}">
                <a16:creationId xmlns:a16="http://schemas.microsoft.com/office/drawing/2014/main" id="{9A58813A-079D-4090-93EF-DA5F785FFA32}"/>
              </a:ext>
            </a:extLst>
          </p:cNvPr>
          <p:cNvSpPr/>
          <p:nvPr/>
        </p:nvSpPr>
        <p:spPr>
          <a:xfrm>
            <a:off x="7615598" y="158888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Блок-схема: внутренняя память 35">
            <a:extLst>
              <a:ext uri="{FF2B5EF4-FFF2-40B4-BE49-F238E27FC236}">
                <a16:creationId xmlns:a16="http://schemas.microsoft.com/office/drawing/2014/main" id="{4056CCD7-217D-4D6F-84E9-D07E9BDA34AC}"/>
              </a:ext>
            </a:extLst>
          </p:cNvPr>
          <p:cNvSpPr/>
          <p:nvPr/>
        </p:nvSpPr>
        <p:spPr>
          <a:xfrm>
            <a:off x="1394520" y="1588888"/>
            <a:ext cx="1224136" cy="1579314"/>
          </a:xfrm>
          <a:prstGeom prst="flowChartInternalStorage">
            <a:avLst/>
          </a:prstGeom>
          <a:solidFill>
            <a:srgbClr val="00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Picture 12">
            <a:extLst>
              <a:ext uri="{FF2B5EF4-FFF2-40B4-BE49-F238E27FC236}">
                <a16:creationId xmlns:a16="http://schemas.microsoft.com/office/drawing/2014/main" id="{4660BB56-12B6-468A-ABA0-6A10EBA3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310" y="1772815"/>
            <a:ext cx="1053254" cy="13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pbs.twimg.com/profile_images/611865227680874496/Xw5fA9vf.jpg">
            <a:extLst>
              <a:ext uri="{FF2B5EF4-FFF2-40B4-BE49-F238E27FC236}">
                <a16:creationId xmlns:a16="http://schemas.microsoft.com/office/drawing/2014/main" id="{095484EF-D69F-40F3-B5E2-10308BE63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8" t="-202" r="7181" b="26375"/>
          <a:stretch/>
        </p:blipFill>
        <p:spPr bwMode="auto">
          <a:xfrm>
            <a:off x="4567972" y="1772815"/>
            <a:ext cx="1032832" cy="13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alance.ru/UserFiles/portfolio/042/413/003042045a.jpg">
            <a:extLst>
              <a:ext uri="{FF2B5EF4-FFF2-40B4-BE49-F238E27FC236}">
                <a16:creationId xmlns:a16="http://schemas.microsoft.com/office/drawing/2014/main" id="{CD46443F-656D-4CB6-8906-8D50B043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43" y="1772815"/>
            <a:ext cx="1052991" cy="137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ogsmith.ru/photos/kartochka-dlya-detey-professiya-agronom-16178-large.jpg">
            <a:extLst>
              <a:ext uri="{FF2B5EF4-FFF2-40B4-BE49-F238E27FC236}">
                <a16:creationId xmlns:a16="http://schemas.microsoft.com/office/drawing/2014/main" id="{1C53334B-C7FE-4275-82B9-45DBC3824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4" t="8142" r="11959" b="22094"/>
          <a:stretch/>
        </p:blipFill>
        <p:spPr bwMode="auto">
          <a:xfrm>
            <a:off x="2843808" y="4207797"/>
            <a:ext cx="1035879" cy="13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rintonic.ru/uploads/images/2016/04/15/.tmb/thumb_img_5710ad4b164fd_resize_900_5000.jpg">
            <a:extLst>
              <a:ext uri="{FF2B5EF4-FFF2-40B4-BE49-F238E27FC236}">
                <a16:creationId xmlns:a16="http://schemas.microsoft.com/office/drawing/2014/main" id="{7EDC39E1-5AA1-471A-81FC-DAD93E22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207797"/>
            <a:ext cx="1075453" cy="13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1042</Words>
  <Application>Microsoft Office PowerPoint</Application>
  <PresentationFormat>Экран 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Monotype Corsiva</vt:lpstr>
      <vt:lpstr>Times New Roman</vt:lpstr>
      <vt:lpstr>Wingdings</vt:lpstr>
      <vt:lpstr>ZhikharevC</vt:lpstr>
      <vt:lpstr>Тема Office</vt:lpstr>
      <vt:lpstr>Презентация PowerPoint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«ПРОФЕССИИ В НАШИХ СЕМЬЯХ»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Дмитрий Горохов</cp:lastModifiedBy>
  <cp:revision>107</cp:revision>
  <dcterms:created xsi:type="dcterms:W3CDTF">2014-05-19T14:06:02Z</dcterms:created>
  <dcterms:modified xsi:type="dcterms:W3CDTF">2017-06-19T16:59:50Z</dcterms:modified>
</cp:coreProperties>
</file>