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</p:sldMasterIdLst>
  <p:sldIdLst>
    <p:sldId id="262" r:id="rId12"/>
    <p:sldId id="261" r:id="rId13"/>
    <p:sldId id="256" r:id="rId14"/>
    <p:sldId id="257" r:id="rId15"/>
    <p:sldId id="258" r:id="rId16"/>
    <p:sldId id="259" r:id="rId17"/>
    <p:sldId id="260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544" y="10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3219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210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54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99708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0749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588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7310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33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065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4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6736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4107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594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82326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9770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782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83969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311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3915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738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23232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52357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5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54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324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80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723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79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21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21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28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551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32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241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397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158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36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82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158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75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339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391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97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43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252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595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542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8875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7654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529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05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668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731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866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656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065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537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691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80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159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33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759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0238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918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335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80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6576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5824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674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72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599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4585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945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940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461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0992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957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0992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3475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83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2822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4753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8384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495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2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0584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4276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6979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193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86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6615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471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1901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17943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055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748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4588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986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243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7304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9685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20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5236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64770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5889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19553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2943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8773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19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90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35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20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39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7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70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2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01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F55D0-221D-4CBD-9471-59F36A6C9B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21.06.2017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B6BE-74AE-486E-9D84-F415C28F249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2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Разработка дидактических материалов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темам: «Хочу и надо», «Деньги»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учащихся 1-2 и 3-4 классов.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648"/>
            <a:ext cx="609298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917" y="3570753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60232" y="5373216"/>
            <a:ext cx="2371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Стойкина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Л.А.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Мазаева Н.И.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Химичева А.Д.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89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66"/>
          <p:cNvGrpSpPr/>
          <p:nvPr/>
        </p:nvGrpSpPr>
        <p:grpSpPr>
          <a:xfrm>
            <a:off x="2699792" y="2492896"/>
            <a:ext cx="6120616" cy="3465095"/>
            <a:chOff x="1259632" y="1988840"/>
            <a:chExt cx="6120616" cy="346509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347864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19672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99992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923928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347864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771800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771800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804248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228184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195736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652120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076056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195736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652120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652120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076056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499992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923928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47864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195736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771800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499992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923928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347864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2771800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076056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499992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923928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76056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499992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923928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347864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76056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652120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6228184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499992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923928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804248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228184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652120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59632" y="429309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835696" y="371703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987824" y="48691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411760" y="314096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835696" y="256490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563888" y="198884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5436096" y="2564904"/>
            <a:ext cx="432048" cy="3312368"/>
          </a:xfrm>
          <a:prstGeom prst="rect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8" name="Скругленная прямоугольная выноска 67"/>
          <p:cNvSpPr/>
          <p:nvPr/>
        </p:nvSpPr>
        <p:spPr>
          <a:xfrm flipH="1">
            <a:off x="395536" y="260648"/>
            <a:ext cx="4680520" cy="2160240"/>
          </a:xfrm>
          <a:prstGeom prst="wedgeRoundRectCallout">
            <a:avLst/>
          </a:prstGeom>
          <a:solidFill>
            <a:srgbClr val="FFD1D1">
              <a:alpha val="50196"/>
            </a:srgbClr>
          </a:solidFill>
          <a:ln w="38100"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 В какой стране появились первые бумажные деньги?</a:t>
            </a:r>
            <a:endParaRPr lang="ru-RU" sz="3200" b="1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436096" y="2492896"/>
            <a:ext cx="3381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   О  Л   Л   А   Р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707904" y="3068960"/>
            <a:ext cx="46217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Е   Н   Ь   К  А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283968" y="3645024"/>
            <a:ext cx="2247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 К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07904" y="4221088"/>
            <a:ext cx="3978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  Т   Ь   С   О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131840" y="4797152"/>
            <a:ext cx="57663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  С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   Н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И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60032" y="5373216"/>
            <a:ext cx="28071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Т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220072" y="332656"/>
            <a:ext cx="3683316" cy="769441"/>
          </a:xfrm>
          <a:prstGeom prst="rect">
            <a:avLst/>
          </a:prstGeom>
          <a:solidFill>
            <a:srgbClr val="FFD1D1">
              <a:alpha val="69804"/>
            </a:srgbClr>
          </a:solidFill>
          <a:ln w="38100">
            <a:solidFill>
              <a:srgbClr val="8E0000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0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8" grpId="0" build="allAtOnce" animBg="1"/>
      <p:bldP spid="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Группа 91"/>
          <p:cNvGrpSpPr/>
          <p:nvPr/>
        </p:nvGrpSpPr>
        <p:grpSpPr>
          <a:xfrm>
            <a:off x="1475656" y="3068960"/>
            <a:ext cx="7272744" cy="3465095"/>
            <a:chOff x="1403648" y="3068960"/>
            <a:chExt cx="7272744" cy="346509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5796136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55776" y="537321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55776" y="479715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83968" y="594928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83968" y="422108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07904" y="364502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03648" y="30689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220072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64400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06794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752432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94826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37220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76368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79613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22007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64400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06794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49188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91581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233975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752432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94826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72200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948264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372200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796136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22007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64400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9613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220072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644008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810039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52432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91581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491880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4067944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644008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644008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4067944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491880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2915816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48264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6372200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5796136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220072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1" name="Скругленная прямоугольная выноска 50"/>
          <p:cNvSpPr/>
          <p:nvPr/>
        </p:nvSpPr>
        <p:spPr>
          <a:xfrm flipH="1">
            <a:off x="395536" y="260648"/>
            <a:ext cx="4896544" cy="2160240"/>
          </a:xfrm>
          <a:prstGeom prst="wedgeRoundRectCallou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 Коллекционирование монет.</a:t>
            </a:r>
            <a:endParaRPr lang="ru-RU" sz="3200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07704" y="3068960"/>
            <a:ext cx="6274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З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И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5580112" y="332656"/>
            <a:ext cx="3363165" cy="707886"/>
          </a:xfrm>
          <a:prstGeom prst="rec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000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17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allAtOnce" animBg="1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1"/>
          <p:cNvGrpSpPr/>
          <p:nvPr/>
        </p:nvGrpSpPr>
        <p:grpSpPr>
          <a:xfrm>
            <a:off x="1475656" y="3068960"/>
            <a:ext cx="7272744" cy="3465095"/>
            <a:chOff x="1403648" y="3068960"/>
            <a:chExt cx="7272744" cy="346509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5796136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55776" y="537321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55776" y="479715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83968" y="594928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83968" y="422108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07904" y="364502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03648" y="30689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220072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64400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06794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752432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94826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37220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76368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79613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22007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64400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06794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49188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91581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233975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752432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94826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72200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948264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372200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796136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22007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64400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9613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220072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644008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810039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52432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91581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491880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4067944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644008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644008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4067944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491880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2915816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48264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6372200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5796136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220072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1" name="Скругленная прямоугольная выноска 50"/>
          <p:cNvSpPr/>
          <p:nvPr/>
        </p:nvSpPr>
        <p:spPr>
          <a:xfrm flipH="1">
            <a:off x="395536" y="260648"/>
            <a:ext cx="4896544" cy="2160240"/>
          </a:xfrm>
          <a:prstGeom prst="wedgeRoundRectCallou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 Как называется покупательная сила монеты?</a:t>
            </a:r>
            <a:endParaRPr lang="ru-RU" sz="3200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07704" y="3068960"/>
            <a:ext cx="6274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З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И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4211960" y="3645024"/>
            <a:ext cx="3938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Н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5580112" y="332656"/>
            <a:ext cx="3363165" cy="707886"/>
          </a:xfrm>
          <a:prstGeom prst="rec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000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3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allAtOnce" animBg="1"/>
      <p:bldP spid="9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1"/>
          <p:cNvGrpSpPr/>
          <p:nvPr/>
        </p:nvGrpSpPr>
        <p:grpSpPr>
          <a:xfrm>
            <a:off x="1475656" y="3068960"/>
            <a:ext cx="7272744" cy="3465095"/>
            <a:chOff x="1403648" y="3068960"/>
            <a:chExt cx="7272744" cy="346509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5796136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55776" y="537321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55776" y="479715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83968" y="594928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83968" y="422108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07904" y="364502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03648" y="30689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220072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64400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06794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752432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94826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37220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76368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79613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22007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64400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06794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49188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91581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233975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752432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94826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72200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948264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372200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796136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22007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64400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9613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220072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644008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810039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52432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91581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491880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4067944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644008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644008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4067944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491880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2915816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48264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6372200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5796136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220072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1" name="Скругленная прямоугольная выноска 50"/>
          <p:cNvSpPr/>
          <p:nvPr/>
        </p:nvSpPr>
        <p:spPr>
          <a:xfrm flipH="1">
            <a:off x="395536" y="260648"/>
            <a:ext cx="4896544" cy="2160240"/>
          </a:xfrm>
          <a:prstGeom prst="wedgeRoundRectCallou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FontTx/>
              <a:buAutoNum type="arabicPeriod" startAt="3"/>
            </a:pP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делают </a:t>
            </a:r>
          </a:p>
          <a:p>
            <a:pPr marL="514350" indent="-514350" algn="ctr"/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ребре монеты?</a:t>
            </a:r>
            <a:endParaRPr lang="ru-RU" sz="3200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07704" y="3068960"/>
            <a:ext cx="6274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З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И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4211960" y="3645024"/>
            <a:ext cx="3938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Н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788024" y="4221088"/>
            <a:ext cx="3995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 С   Е   Ч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 И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5580112" y="332656"/>
            <a:ext cx="3363165" cy="707886"/>
          </a:xfrm>
          <a:prstGeom prst="rec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000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1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allAtOnce" animBg="1"/>
      <p:bldP spid="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1"/>
          <p:cNvGrpSpPr/>
          <p:nvPr/>
        </p:nvGrpSpPr>
        <p:grpSpPr>
          <a:xfrm>
            <a:off x="1475656" y="3068960"/>
            <a:ext cx="7272744" cy="3465095"/>
            <a:chOff x="1403648" y="3068960"/>
            <a:chExt cx="7272744" cy="346509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5796136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55776" y="537321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55776" y="479715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83968" y="594928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83968" y="422108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07904" y="364502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03648" y="30689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220072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64400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06794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752432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94826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37220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76368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79613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22007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64400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06794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49188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91581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233975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752432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94826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72200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948264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372200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796136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22007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64400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9613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220072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644008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810039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52432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91581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491880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4067944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644008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644008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4067944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491880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2915816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48264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6372200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5796136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220072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1" name="Скругленная прямоугольная выноска 50"/>
          <p:cNvSpPr/>
          <p:nvPr/>
        </p:nvSpPr>
        <p:spPr>
          <a:xfrm flipH="1">
            <a:off x="395536" y="260648"/>
            <a:ext cx="4896544" cy="2160240"/>
          </a:xfrm>
          <a:prstGeom prst="wedgeRoundRectCallou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 Как называется оборотная сторона монеты?</a:t>
            </a:r>
            <a:endParaRPr lang="ru-RU" sz="3200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07704" y="3068960"/>
            <a:ext cx="6274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З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И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4211960" y="3645024"/>
            <a:ext cx="3938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Н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788024" y="4221088"/>
            <a:ext cx="3995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 С   Е   Ч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 И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3059832" y="4797152"/>
            <a:ext cx="3374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   Е   В 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   Р   С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580112" y="332656"/>
            <a:ext cx="3363165" cy="707886"/>
          </a:xfrm>
          <a:prstGeom prst="rec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000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0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allAtOnce" animBg="1"/>
      <p:bldP spid="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1"/>
          <p:cNvGrpSpPr/>
          <p:nvPr/>
        </p:nvGrpSpPr>
        <p:grpSpPr>
          <a:xfrm>
            <a:off x="1475656" y="3068960"/>
            <a:ext cx="7272744" cy="3465095"/>
            <a:chOff x="1403648" y="3068960"/>
            <a:chExt cx="7272744" cy="346509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5796136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55776" y="537321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55776" y="479715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83968" y="594928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83968" y="422108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07904" y="364502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03648" y="30689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220072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64400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06794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752432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94826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37220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76368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79613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22007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64400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06794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49188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91581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233975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752432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94826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72200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948264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372200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796136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22007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64400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9613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220072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644008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810039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52432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91581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491880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4067944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644008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644008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4067944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491880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2915816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48264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6372200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5796136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220072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1" name="Скругленная прямоугольная выноска 50"/>
          <p:cNvSpPr/>
          <p:nvPr/>
        </p:nvSpPr>
        <p:spPr>
          <a:xfrm flipH="1">
            <a:off x="395536" y="260648"/>
            <a:ext cx="4896544" cy="2160240"/>
          </a:xfrm>
          <a:prstGeom prst="wedgeRoundRectCallou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 Как называется ребро монеты?</a:t>
            </a:r>
            <a:endParaRPr lang="ru-RU" sz="3200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07704" y="3068960"/>
            <a:ext cx="6274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З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И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4211960" y="3645024"/>
            <a:ext cx="3938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Н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788024" y="4221088"/>
            <a:ext cx="3995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 С   Е   Ч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 И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3059832" y="4797152"/>
            <a:ext cx="3374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   Е   В 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   Р   С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059832" y="5373216"/>
            <a:ext cx="2226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   У   Р 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5580112" y="332656"/>
            <a:ext cx="3363165" cy="707886"/>
          </a:xfrm>
          <a:prstGeom prst="rec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000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8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allAtOnce" animBg="1"/>
      <p:bldP spid="9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1"/>
          <p:cNvGrpSpPr/>
          <p:nvPr/>
        </p:nvGrpSpPr>
        <p:grpSpPr>
          <a:xfrm>
            <a:off x="1475656" y="3068960"/>
            <a:ext cx="7272744" cy="3465095"/>
            <a:chOff x="1403648" y="3068960"/>
            <a:chExt cx="7272744" cy="346509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5796136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55776" y="537321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55776" y="479715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83968" y="594928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83968" y="422108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07904" y="364502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03648" y="30689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5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220072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64400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06794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752432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94826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37220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76368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79613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22007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644008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067944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491880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915816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2339752" y="306896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7524328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948264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72200" y="3645024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948264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372200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796136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22007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64400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9613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220072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644008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8100392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524328" y="4221088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915816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491880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4067944" y="4797152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644008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644008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4067944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491880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2915816" y="5373216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48264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6372200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5796136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220072" y="5949280"/>
              <a:ext cx="576000" cy="576000"/>
            </a:xfrm>
            <a:prstGeom prst="rect">
              <a:avLst/>
            </a:prstGeom>
            <a:solidFill>
              <a:srgbClr val="FFFF66">
                <a:alpha val="69804"/>
              </a:srgbClr>
            </a:solidFill>
            <a:ln w="38100">
              <a:solidFill>
                <a:srgbClr val="5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>
            <a:off x="4788024" y="3140968"/>
            <a:ext cx="450000" cy="3312368"/>
          </a:xfrm>
          <a:prstGeom prst="rect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1" name="Скругленная прямоугольная выноска 50"/>
          <p:cNvSpPr/>
          <p:nvPr/>
        </p:nvSpPr>
        <p:spPr>
          <a:xfrm flipH="1">
            <a:off x="395536" y="260648"/>
            <a:ext cx="4896544" cy="2160240"/>
          </a:xfrm>
          <a:prstGeom prst="wedgeRoundRectCallou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 Как называется лицевая сторона монеты?</a:t>
            </a:r>
            <a:endParaRPr lang="ru-RU" sz="3200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07704" y="3068960"/>
            <a:ext cx="6274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З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И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4211960" y="3645024"/>
            <a:ext cx="3938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 Н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788024" y="4221088"/>
            <a:ext cx="3995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 С   Е   Ч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 И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3059832" y="4797152"/>
            <a:ext cx="3374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   Е   В 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   Р   С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059832" y="5373216"/>
            <a:ext cx="2226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   У   Р 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4788024" y="5949280"/>
            <a:ext cx="2768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  Е   Р   С</a:t>
            </a:r>
            <a:endParaRPr lang="ru-RU" sz="3200" dirty="0">
              <a:solidFill>
                <a:srgbClr val="500000"/>
              </a:solidFill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5580112" y="332656"/>
            <a:ext cx="3363165" cy="707886"/>
          </a:xfrm>
          <a:prstGeom prst="rec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000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68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51" grpId="0" build="allAtOnce" animBg="1"/>
      <p:bldP spid="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3861048"/>
            <a:ext cx="4763996" cy="1938992"/>
          </a:xfrm>
          <a:prstGeom prst="rect">
            <a:avLst/>
          </a:prstGeom>
          <a:solidFill>
            <a:srgbClr val="FFFF66">
              <a:alpha val="69804"/>
            </a:srgbClr>
          </a:solidFill>
          <a:ln w="38100">
            <a:solidFill>
              <a:srgbClr val="5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60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000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9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4417" y="0"/>
            <a:ext cx="9289032" cy="1323422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Требования к результатам освоения основной образовательной программы начального общего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1752600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 устанавливает требования к результатам обучающихся, освоивших основную образовательную программу начального общего образования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личностным, включающим готовность и способность обучающихся к саморазвитию,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мотивации к обучению и познанию, ценностно-смысловые установки обучающихся, отражающие их индивидуально-личностные позиции, социальные компетенции, личностные качества;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основ гражданской идентичности.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метапредметным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включающим освоенные обучающимися универсальные учебные действия (познавательные, регулятивные и коммуникативные), обеспечивающие овладение ключевыми компетенциями, составляющими основу умения учиться, и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межпредметными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понятиями.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предметным, включающим освоенный обучающимися в ходе изучения учебного предмета опыт специфической для данной предметной области деятельности по получению нового знания, его преобразованию и применению, а также систему основополагающих элементов научного знания, лежащих в основе современной научной картины мира.</a:t>
            </a:r>
          </a:p>
        </p:txBody>
      </p:sp>
    </p:spTree>
    <p:extLst>
      <p:ext uri="{BB962C8B-B14F-4D97-AF65-F5344CB8AC3E}">
        <p14:creationId xmlns:p14="http://schemas.microsoft.com/office/powerpoint/2010/main" val="297470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499"/>
            <a:ext cx="9144000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Распредели предметы по членам семьи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97594"/>
            <a:ext cx="4392488" cy="330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1181603"/>
            <a:ext cx="1080121" cy="1080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408863"/>
            <a:ext cx="1584176" cy="118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875" y="3662696"/>
            <a:ext cx="913510" cy="179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7723"/>
            <a:ext cx="1656184" cy="133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50" y="2636912"/>
            <a:ext cx="190175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9" y="4075644"/>
            <a:ext cx="1809318" cy="106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064" y="5099987"/>
            <a:ext cx="1286640" cy="1393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 descr="https://internationaleconomicmatters.files.wordpress.com/2013/03/fishing-ro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259" y="5132763"/>
            <a:ext cx="1076695" cy="149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630" y="5132763"/>
            <a:ext cx="1307100" cy="145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871" y="5253316"/>
            <a:ext cx="964194" cy="133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0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41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с мячом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«Хочу и надо»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pearl.pp.ua/img/add/eb4c3aed0dd96c683bb5617d2a987c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47" y="1845766"/>
            <a:ext cx="3425345" cy="49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092" y="1255594"/>
            <a:ext cx="1512168" cy="113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http://oral-health-care.com/wp-content/uploads/2016/08/Ice_Crea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62" y="1263964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5486" y="1495536"/>
            <a:ext cx="936104" cy="120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976" y="98993"/>
            <a:ext cx="1623024" cy="116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8" r="19792" b="8519"/>
          <a:stretch/>
        </p:blipFill>
        <p:spPr bwMode="auto">
          <a:xfrm>
            <a:off x="3323092" y="2719966"/>
            <a:ext cx="1392924" cy="1124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http://fastfuddomoy.ru/d/462315/d/%D0%9A%D0%B0%D1%80%D1%82%D0%BE%D1%84%D0%B5%D0%BB%D1%8C_%D1%84%D1%80%D0%B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828" y="2848709"/>
            <a:ext cx="968400" cy="142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407" y="2986579"/>
            <a:ext cx="1297542" cy="1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4" r="38096"/>
          <a:stretch/>
        </p:blipFill>
        <p:spPr bwMode="auto">
          <a:xfrm>
            <a:off x="3555892" y="4109949"/>
            <a:ext cx="906016" cy="251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830" y="5124698"/>
            <a:ext cx="1334692" cy="1334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37" y="4821181"/>
            <a:ext cx="2389287" cy="180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0501" y="-41797"/>
            <a:ext cx="3693640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Что вредно , 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 что полезно?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77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7363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 пришёл с мамой в магазин.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Тебе нужно купить ботинки, но вдруг ты увидел набор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,который давно хотел. Что ты купишь?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64381"/>
            <a:ext cx="3385925" cy="225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0" b="12096"/>
          <a:stretch/>
        </p:blipFill>
        <p:spPr bwMode="auto">
          <a:xfrm>
            <a:off x="5527104" y="3164381"/>
            <a:ext cx="2808312" cy="2188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67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Проект «Дай 5»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ладошке написать 5 действий «надо или хочу» для каждого члена семьи.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bbcpersian7.com/images/hand-cartoon-clip-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31815"/>
            <a:ext cx="2592288" cy="317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617147"/>
            <a:ext cx="21066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надо</a:t>
            </a:r>
            <a:endParaRPr lang="ru-RU" sz="7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30280" y="4617146"/>
            <a:ext cx="20315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хочу</a:t>
            </a:r>
            <a:endParaRPr lang="ru-RU" sz="7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4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9"/>
            <a:ext cx="8064896" cy="1944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каждом из лепестков написать 5 действий «хочу» или «могу»;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5 предметов «хочу» или «могу»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7" name="Picture 7" descr="https://openclipart.org/image/2400px/svg_to_png/148885/131032739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36912"/>
            <a:ext cx="396044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6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Группа 66"/>
          <p:cNvGrpSpPr/>
          <p:nvPr/>
        </p:nvGrpSpPr>
        <p:grpSpPr>
          <a:xfrm>
            <a:off x="2699792" y="2492896"/>
            <a:ext cx="6120616" cy="3465095"/>
            <a:chOff x="1259632" y="1988840"/>
            <a:chExt cx="6120616" cy="346509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347864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19672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99992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923928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347864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771800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771800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804248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228184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195736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652120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076056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195736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652120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652120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076056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499992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923928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47864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195736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771800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499992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923928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347864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2771800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076056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499992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923928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76056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499992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923928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347864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76056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652120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6228184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499992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923928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804248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228184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652120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59632" y="429309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835696" y="371703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987824" y="48691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411760" y="314096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835696" y="256490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563888" y="198884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ая прямоугольная выноска 67"/>
          <p:cNvSpPr/>
          <p:nvPr/>
        </p:nvSpPr>
        <p:spPr>
          <a:xfrm flipH="1">
            <a:off x="395536" y="260648"/>
            <a:ext cx="4680520" cy="2160240"/>
          </a:xfrm>
          <a:prstGeom prst="wedgeRoundRectCallout">
            <a:avLst/>
          </a:prstGeom>
          <a:solidFill>
            <a:srgbClr val="FFD1D1">
              <a:alpha val="50196"/>
            </a:srgbClr>
          </a:solidFill>
          <a:ln w="38100"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 Самые известные иностранные деньги, валюта США.</a:t>
            </a:r>
            <a:endParaRPr lang="ru-RU" sz="3200" b="1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436096" y="2492896"/>
            <a:ext cx="3381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   О  Л   Л   А   Р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220072" y="332656"/>
            <a:ext cx="3683316" cy="769441"/>
          </a:xfrm>
          <a:prstGeom prst="rect">
            <a:avLst/>
          </a:prstGeom>
          <a:solidFill>
            <a:srgbClr val="FFD1D1">
              <a:alpha val="69804"/>
            </a:srgbClr>
          </a:solidFill>
          <a:ln w="38100">
            <a:solidFill>
              <a:srgbClr val="8E0000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13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build="allAtOnce" animBg="1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66"/>
          <p:cNvGrpSpPr/>
          <p:nvPr/>
        </p:nvGrpSpPr>
        <p:grpSpPr>
          <a:xfrm>
            <a:off x="2699792" y="2492896"/>
            <a:ext cx="6120616" cy="3465095"/>
            <a:chOff x="1259632" y="1988840"/>
            <a:chExt cx="6120616" cy="346509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347864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19672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99992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923928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347864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771800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771800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804248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228184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195736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652120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076056" y="4293096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195736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652120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652120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076056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499992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923928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47864" y="486916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195736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771800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499992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923928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347864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2771800" y="3140968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076056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499992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923928" y="3717032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76056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499992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923928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347864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76056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652120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6228184" y="2564904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499992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923928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804248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228184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652120" y="1988840"/>
              <a:ext cx="576000" cy="576000"/>
            </a:xfrm>
            <a:prstGeom prst="rect">
              <a:avLst/>
            </a:prstGeom>
            <a:solidFill>
              <a:srgbClr val="FFD1D1">
                <a:alpha val="50196"/>
              </a:srgbClr>
            </a:solidFill>
            <a:ln w="38100">
              <a:solidFill>
                <a:srgbClr val="8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59632" y="4293096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835696" y="3717032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987824" y="486916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411760" y="3140968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835696" y="256490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563888" y="198884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8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ая прямоугольная выноска 67"/>
          <p:cNvSpPr/>
          <p:nvPr/>
        </p:nvSpPr>
        <p:spPr>
          <a:xfrm flipH="1">
            <a:off x="395536" y="260648"/>
            <a:ext cx="4680520" cy="2160240"/>
          </a:xfrm>
          <a:prstGeom prst="wedgeRoundRectCallout">
            <a:avLst/>
          </a:prstGeom>
          <a:solidFill>
            <a:srgbClr val="FFD1D1">
              <a:alpha val="50196"/>
            </a:srgbClr>
          </a:solidFill>
          <a:ln w="38100"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 Как 100 с лишним лет назад в народе называли купюру </a:t>
            </a:r>
          </a:p>
          <a:p>
            <a:pPr algn="ctr"/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 рублей?</a:t>
            </a:r>
            <a:endParaRPr lang="ru-RU" sz="3200" b="1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436096" y="2492896"/>
            <a:ext cx="3381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   О  Л   Л   А   Р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707904" y="3068960"/>
            <a:ext cx="46217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1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  Е   Н   Ь   К  А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220072" y="332656"/>
            <a:ext cx="3683316" cy="769441"/>
          </a:xfrm>
          <a:prstGeom prst="rect">
            <a:avLst/>
          </a:prstGeom>
          <a:solidFill>
            <a:srgbClr val="FFD1D1">
              <a:alpha val="69804"/>
            </a:srgbClr>
          </a:solidFill>
          <a:ln w="38100">
            <a:solidFill>
              <a:srgbClr val="8E0000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5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build="allAtOnce" animBg="1"/>
      <p:bldP spid="57" grpId="0"/>
    </p:bld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582</Words>
  <Application>Microsoft Office PowerPoint</Application>
  <PresentationFormat>Экран (4:3)</PresentationFormat>
  <Paragraphs>128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Разработка дидактических материалов  по темам: «Хочу и надо», «Деньги»  для учащихся 1-2 и 3-4 классов.</vt:lpstr>
      <vt:lpstr>Требования к результатам освоения основной образовательной программы начального общего образования</vt:lpstr>
      <vt:lpstr>Распредели предметы по членам семьи</vt:lpstr>
      <vt:lpstr>Игра с мячом  «Хочу и надо»</vt:lpstr>
      <vt:lpstr>Ты пришёл с мамой в магазин.  Тебе нужно купить ботинки, но вдруг ты увидел набор Lego,который давно хотел. Что ты купишь?</vt:lpstr>
      <vt:lpstr>Проект «Дай 5»</vt:lpstr>
      <vt:lpstr>Цветок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Распредели предметы по членам семьи</dc:title>
  <dc:creator>Анастасия</dc:creator>
  <cp:lastModifiedBy>User</cp:lastModifiedBy>
  <cp:revision>8</cp:revision>
  <dcterms:created xsi:type="dcterms:W3CDTF">2017-06-20T03:16:16Z</dcterms:created>
  <dcterms:modified xsi:type="dcterms:W3CDTF">2017-06-21T12:06:25Z</dcterms:modified>
</cp:coreProperties>
</file>