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62" r:id="rId12"/>
    <p:sldId id="261" r:id="rId13"/>
    <p:sldId id="256" r:id="rId14"/>
    <p:sldId id="257" r:id="rId15"/>
    <p:sldId id="258" r:id="rId16"/>
    <p:sldId id="259" r:id="rId17"/>
    <p:sldId id="260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44" y="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321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10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454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970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749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88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31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33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065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4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67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10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94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232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977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782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396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11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915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3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23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235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5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2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8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2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9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1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1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8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51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32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24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97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15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36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82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15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5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33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39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97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43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25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59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4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87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65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2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05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66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73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86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56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06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37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69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8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5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3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75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23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91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35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8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57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82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7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2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99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58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4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940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46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99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95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99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475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3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82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753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384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495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2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584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276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97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19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6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615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01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794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05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748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588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986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243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304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85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20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236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477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88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955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294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773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9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0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5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0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2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55D0-221D-4CBD-9471-59F36A6C9B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B6BE-74AE-486E-9D84-F415C28F24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дидактических материалов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темам: «Хочу и надо», «Деньги»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учащихся 1-2 и 3-4 классов.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9298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17" y="3570753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5373216"/>
            <a:ext cx="237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Мазаева Н.И.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Химичева А.Д.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6"/>
          <p:cNvGrpSpPr/>
          <p:nvPr/>
        </p:nvGrpSpPr>
        <p:grpSpPr>
          <a:xfrm>
            <a:off x="2699792" y="2492896"/>
            <a:ext cx="6120616" cy="3465095"/>
            <a:chOff x="1259632" y="1988840"/>
            <a:chExt cx="6120616" cy="346509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347864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619672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99992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23928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47864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771800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71800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804248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228184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95736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652120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076056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195736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52120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652120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076056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499992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923928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47864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195736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71800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499992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923928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347864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71800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76056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499992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923928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076056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499992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923928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347864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076056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652120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228184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499992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923928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804248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228184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652120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59632" y="42930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35696" y="371703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87824" y="486916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11760" y="314096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35696" y="256490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63888" y="198884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5436096" y="2564904"/>
            <a:ext cx="432048" cy="3312368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8" name="Скругленная прямоугольная выноска 67"/>
          <p:cNvSpPr/>
          <p:nvPr/>
        </p:nvSpPr>
        <p:spPr>
          <a:xfrm flipH="1">
            <a:off x="395536" y="260648"/>
            <a:ext cx="4680520" cy="2160240"/>
          </a:xfrm>
          <a:prstGeom prst="wedgeRoundRectCallout">
            <a:avLst/>
          </a:prstGeom>
          <a:solidFill>
            <a:srgbClr val="FFD1D1">
              <a:alpha val="50196"/>
            </a:srgbClr>
          </a:solidFill>
          <a:ln w="381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 В какой стране появились первые бумажные деньги?</a:t>
            </a:r>
            <a:endParaRPr lang="ru-RU" sz="32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436096" y="2492896"/>
            <a:ext cx="3381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   О  Л   Л   А   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07904" y="3068960"/>
            <a:ext cx="4621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  Е   Н   Ь   К  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83968" y="3645024"/>
            <a:ext cx="224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 К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07904" y="4221088"/>
            <a:ext cx="3978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  Т   Ь   С   О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131840" y="4797152"/>
            <a:ext cx="5766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  С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  Н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860032" y="5373216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Т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20072" y="332656"/>
            <a:ext cx="3683316" cy="769441"/>
          </a:xfrm>
          <a:prstGeom prst="rect">
            <a:avLst/>
          </a:prstGeom>
          <a:solidFill>
            <a:srgbClr val="FFD1D1">
              <a:alpha val="69804"/>
            </a:srgbClr>
          </a:solidFill>
          <a:ln w="38100">
            <a:solidFill>
              <a:srgbClr val="8E0000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8" grpId="0" build="allAtOnce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Группа 91"/>
          <p:cNvGrpSpPr/>
          <p:nvPr/>
        </p:nvGrpSpPr>
        <p:grpSpPr>
          <a:xfrm>
            <a:off x="1475656" y="3068960"/>
            <a:ext cx="7272744" cy="3465095"/>
            <a:chOff x="1403648" y="3068960"/>
            <a:chExt cx="7272744" cy="346509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796136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55776" y="53732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5776" y="47971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3968" y="594928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83968" y="422108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07904" y="36450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03648" y="306896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220072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64400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06794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52432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94826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37220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76368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9613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22007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64400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06794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49188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91581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33975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52432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94826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372200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948264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372200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796136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22007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400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79613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220072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644008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10039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2432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91581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491880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067944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644008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644008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067944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491880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915816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48264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372200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796136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220072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1" name="Скругленная прямоугольная выноска 50"/>
          <p:cNvSpPr/>
          <p:nvPr/>
        </p:nvSpPr>
        <p:spPr>
          <a:xfrm flipH="1">
            <a:off x="395536" y="260648"/>
            <a:ext cx="4896544" cy="2160240"/>
          </a:xfrm>
          <a:prstGeom prst="wedgeRoundRectCallou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Коллекционирование монет.</a:t>
            </a:r>
            <a:endParaRPr lang="ru-RU" sz="3200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07704" y="3068960"/>
            <a:ext cx="6274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З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  И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80112" y="332656"/>
            <a:ext cx="3363165" cy="707886"/>
          </a:xfrm>
          <a:prstGeom prst="rec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000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allAtOnce" animBg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1"/>
          <p:cNvGrpSpPr/>
          <p:nvPr/>
        </p:nvGrpSpPr>
        <p:grpSpPr>
          <a:xfrm>
            <a:off x="1475656" y="3068960"/>
            <a:ext cx="7272744" cy="3465095"/>
            <a:chOff x="1403648" y="3068960"/>
            <a:chExt cx="7272744" cy="346509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796136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55776" y="53732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5776" y="47971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3968" y="594928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83968" y="422108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07904" y="36450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03648" y="306896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220072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64400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06794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52432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94826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37220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76368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9613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22007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64400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06794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49188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91581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33975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52432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94826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372200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948264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372200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796136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22007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400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79613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220072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644008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10039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2432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91581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491880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067944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644008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644008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067944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491880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915816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48264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372200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796136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220072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1" name="Скругленная прямоугольная выноска 50"/>
          <p:cNvSpPr/>
          <p:nvPr/>
        </p:nvSpPr>
        <p:spPr>
          <a:xfrm flipH="1">
            <a:off x="395536" y="260648"/>
            <a:ext cx="4896544" cy="2160240"/>
          </a:xfrm>
          <a:prstGeom prst="wedgeRoundRectCallou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Как называется покупательная сила монеты?</a:t>
            </a:r>
            <a:endParaRPr lang="ru-RU" sz="3200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07704" y="3068960"/>
            <a:ext cx="6274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З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  И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211960" y="3645024"/>
            <a:ext cx="3938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Н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580112" y="332656"/>
            <a:ext cx="3363165" cy="707886"/>
          </a:xfrm>
          <a:prstGeom prst="rec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000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allAtOnce" animBg="1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1"/>
          <p:cNvGrpSpPr/>
          <p:nvPr/>
        </p:nvGrpSpPr>
        <p:grpSpPr>
          <a:xfrm>
            <a:off x="1475656" y="3068960"/>
            <a:ext cx="7272744" cy="3465095"/>
            <a:chOff x="1403648" y="3068960"/>
            <a:chExt cx="7272744" cy="346509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796136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55776" y="53732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5776" y="47971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3968" y="594928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83968" y="422108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07904" y="36450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03648" y="306896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220072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64400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06794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52432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94826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37220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76368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9613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22007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64400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06794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49188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91581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33975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52432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94826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372200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948264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372200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796136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22007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400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79613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220072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644008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10039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2432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91581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491880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067944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644008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644008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067944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491880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915816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48264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372200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796136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220072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1" name="Скругленная прямоугольная выноска 50"/>
          <p:cNvSpPr/>
          <p:nvPr/>
        </p:nvSpPr>
        <p:spPr>
          <a:xfrm flipH="1">
            <a:off x="395536" y="260648"/>
            <a:ext cx="4896544" cy="2160240"/>
          </a:xfrm>
          <a:prstGeom prst="wedgeRoundRectCallou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Tx/>
              <a:buAutoNum type="arabicPeriod" startAt="3"/>
            </a:pP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делают </a:t>
            </a:r>
          </a:p>
          <a:p>
            <a:pPr marL="514350" indent="-514350" algn="ctr"/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ребре монеты?</a:t>
            </a:r>
            <a:endParaRPr lang="ru-RU" sz="3200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07704" y="3068960"/>
            <a:ext cx="6274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З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  И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211960" y="3645024"/>
            <a:ext cx="3938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Н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788024" y="4221088"/>
            <a:ext cx="399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 С   Е   Ч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 И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580112" y="332656"/>
            <a:ext cx="3363165" cy="707886"/>
          </a:xfrm>
          <a:prstGeom prst="rec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000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allAtOnce" animBg="1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1"/>
          <p:cNvGrpSpPr/>
          <p:nvPr/>
        </p:nvGrpSpPr>
        <p:grpSpPr>
          <a:xfrm>
            <a:off x="1475656" y="3068960"/>
            <a:ext cx="7272744" cy="3465095"/>
            <a:chOff x="1403648" y="3068960"/>
            <a:chExt cx="7272744" cy="346509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796136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55776" y="53732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5776" y="47971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3968" y="594928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83968" y="422108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07904" y="36450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03648" y="306896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220072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64400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06794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52432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94826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37220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76368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9613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22007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64400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06794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49188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91581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33975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52432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94826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372200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948264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372200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796136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22007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400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79613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220072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644008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10039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2432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91581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491880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067944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644008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644008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067944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491880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915816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48264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372200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796136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220072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1" name="Скругленная прямоугольная выноска 50"/>
          <p:cNvSpPr/>
          <p:nvPr/>
        </p:nvSpPr>
        <p:spPr>
          <a:xfrm flipH="1">
            <a:off x="395536" y="260648"/>
            <a:ext cx="4896544" cy="2160240"/>
          </a:xfrm>
          <a:prstGeom prst="wedgeRoundRectCallou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Как называется оборотная сторона монеты?</a:t>
            </a:r>
            <a:endParaRPr lang="ru-RU" sz="3200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07704" y="3068960"/>
            <a:ext cx="6274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З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  И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211960" y="3645024"/>
            <a:ext cx="3938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Н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788024" y="4221088"/>
            <a:ext cx="399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 С   Е   Ч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 И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059832" y="4797152"/>
            <a:ext cx="3374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  Е   В 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  Р   С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580112" y="332656"/>
            <a:ext cx="3363165" cy="707886"/>
          </a:xfrm>
          <a:prstGeom prst="rec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000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allAtOnce" animBg="1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1"/>
          <p:cNvGrpSpPr/>
          <p:nvPr/>
        </p:nvGrpSpPr>
        <p:grpSpPr>
          <a:xfrm>
            <a:off x="1475656" y="3068960"/>
            <a:ext cx="7272744" cy="3465095"/>
            <a:chOff x="1403648" y="3068960"/>
            <a:chExt cx="7272744" cy="346509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796136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55776" y="53732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5776" y="47971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3968" y="594928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83968" y="422108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07904" y="36450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03648" y="306896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220072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64400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06794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52432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94826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37220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76368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9613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22007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64400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06794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49188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91581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33975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52432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94826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372200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948264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372200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796136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22007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400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79613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220072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644008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10039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2432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91581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491880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067944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644008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644008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067944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491880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915816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48264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372200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796136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220072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1" name="Скругленная прямоугольная выноска 50"/>
          <p:cNvSpPr/>
          <p:nvPr/>
        </p:nvSpPr>
        <p:spPr>
          <a:xfrm flipH="1">
            <a:off x="395536" y="260648"/>
            <a:ext cx="4896544" cy="2160240"/>
          </a:xfrm>
          <a:prstGeom prst="wedgeRoundRectCallou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 Как называется ребро монеты?</a:t>
            </a:r>
            <a:endParaRPr lang="ru-RU" sz="3200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07704" y="3068960"/>
            <a:ext cx="6274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З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  И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211960" y="3645024"/>
            <a:ext cx="3938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Н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788024" y="4221088"/>
            <a:ext cx="399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 С   Е   Ч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 И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059832" y="4797152"/>
            <a:ext cx="3374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  Е   В 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  Р   С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059832" y="5373216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  У   Р 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580112" y="332656"/>
            <a:ext cx="3363165" cy="707886"/>
          </a:xfrm>
          <a:prstGeom prst="rec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000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allAtOnce" animBg="1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1"/>
          <p:cNvGrpSpPr/>
          <p:nvPr/>
        </p:nvGrpSpPr>
        <p:grpSpPr>
          <a:xfrm>
            <a:off x="1475656" y="3068960"/>
            <a:ext cx="7272744" cy="3465095"/>
            <a:chOff x="1403648" y="3068960"/>
            <a:chExt cx="7272744" cy="346509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796136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55776" y="53732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5776" y="47971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3968" y="594928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83968" y="422108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07904" y="36450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03648" y="306896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5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220072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64400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06794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52432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94826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37220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76368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9613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22007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644008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067944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491880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915816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339752" y="306896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524328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948264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372200" y="3645024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948264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372200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796136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22007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64400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79613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220072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644008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100392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24328" y="4221088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915816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491880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067944" y="4797152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644008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644008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067944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491880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915816" y="5373216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48264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372200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796136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220072" y="5949280"/>
              <a:ext cx="576000" cy="576000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4788024" y="3140968"/>
            <a:ext cx="450000" cy="3312368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 flipH="1">
            <a:off x="395536" y="260648"/>
            <a:ext cx="4896544" cy="2160240"/>
          </a:xfrm>
          <a:prstGeom prst="wedgeRoundRectCallou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 Как называется лицевая сторона монеты?</a:t>
            </a:r>
            <a:endParaRPr lang="ru-RU" sz="3200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07704" y="3068960"/>
            <a:ext cx="6274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З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  И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211960" y="3645024"/>
            <a:ext cx="3938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 Н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788024" y="4221088"/>
            <a:ext cx="399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 С   Е   Ч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 И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059832" y="4797152"/>
            <a:ext cx="3374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  Е   В 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  Р   С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059832" y="5373216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  У   Р 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788024" y="5949280"/>
            <a:ext cx="2768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 Е   Р   С</a:t>
            </a:r>
            <a:endParaRPr lang="ru-RU" sz="3200" dirty="0">
              <a:solidFill>
                <a:srgbClr val="5000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580112" y="332656"/>
            <a:ext cx="3363165" cy="707886"/>
          </a:xfrm>
          <a:prstGeom prst="rec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000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1" grpId="0" build="allAtOnce" animBg="1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861048"/>
            <a:ext cx="4763996" cy="1938992"/>
          </a:xfrm>
          <a:prstGeom prst="rect">
            <a:avLst/>
          </a:prstGeom>
          <a:solidFill>
            <a:srgbClr val="FFFF66">
              <a:alpha val="69804"/>
            </a:srgbClr>
          </a:solidFill>
          <a:ln w="38100">
            <a:solidFill>
              <a:srgbClr val="5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417" y="0"/>
            <a:ext cx="9289032" cy="132342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Требования к результатам освоения основной образовательной программы начального общего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175260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 устанавливает требования к результатам обучающихся, освоивших основную образовательную программу начального общего образования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личностным, включающим готовность и способность обучающихся к саморазвитию,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мотивации к обучению и познанию, ценностно-смысловые установки обучающихся, отражающие их индивидуально-личностные позиции, социальные компетенции, личностные качества;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 гражданской идентичности.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включающим освоенные обучающимися универсальные учебные действия (познавательные, регулятивные и коммуникативные), обеспечивающие овладение ключевыми компетенциями, составляющими основу умения учиться, 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понятиями.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предметным, включающим освоенный обучающимися в ходе изучения учебного предмета опыт специфической для данной предметной области деятельности по получению нового знания, его преобразованию и применению, а также систему основополагающих элементов научного знания, лежащих в основе современной научной картины мира.</a:t>
            </a:r>
          </a:p>
        </p:txBody>
      </p:sp>
    </p:spTree>
    <p:extLst>
      <p:ext uri="{BB962C8B-B14F-4D97-AF65-F5344CB8AC3E}">
        <p14:creationId xmlns:p14="http://schemas.microsoft.com/office/powerpoint/2010/main" val="29747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99"/>
            <a:ext cx="91440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Распредели предметы по членам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97594"/>
            <a:ext cx="4392488" cy="330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181603"/>
            <a:ext cx="1080121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08863"/>
            <a:ext cx="1584176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75" y="3662696"/>
            <a:ext cx="913510" cy="17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7723"/>
            <a:ext cx="1656184" cy="133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0" y="2636912"/>
            <a:ext cx="190175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9" y="4075644"/>
            <a:ext cx="1809318" cy="106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64" y="5099987"/>
            <a:ext cx="1286640" cy="139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https://internationaleconomicmatters.files.wordpress.com/2013/03/fishing-ro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59" y="5132763"/>
            <a:ext cx="1076695" cy="14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30" y="5132763"/>
            <a:ext cx="1307100" cy="145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71" y="5253316"/>
            <a:ext cx="964194" cy="133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4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с мячом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«Хочу и надо»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pearl.pp.ua/img/add/eb4c3aed0dd96c683bb5617d2a987c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" y="1845766"/>
            <a:ext cx="3425345" cy="49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92" y="1255594"/>
            <a:ext cx="1512168" cy="113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oral-health-care.com/wp-content/uploads/2016/08/Ice_Cre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62" y="126396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5486" y="1495536"/>
            <a:ext cx="936104" cy="120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76" y="98993"/>
            <a:ext cx="1623024" cy="116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r="19792" b="8519"/>
          <a:stretch/>
        </p:blipFill>
        <p:spPr bwMode="auto">
          <a:xfrm>
            <a:off x="3323092" y="2719966"/>
            <a:ext cx="1392924" cy="112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fastfuddomoy.ru/d/462315/d/%D0%9A%D0%B0%D1%80%D1%82%D0%BE%D1%84%D0%B5%D0%BB%D1%8C_%D1%84%D1%80%D0%B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28" y="2848709"/>
            <a:ext cx="968400" cy="142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07" y="2986579"/>
            <a:ext cx="1297542" cy="1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4" r="38096"/>
          <a:stretch/>
        </p:blipFill>
        <p:spPr bwMode="auto">
          <a:xfrm>
            <a:off x="3555892" y="4109949"/>
            <a:ext cx="906016" cy="251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30" y="5124698"/>
            <a:ext cx="1334692" cy="133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37" y="4821181"/>
            <a:ext cx="2389287" cy="180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0501" y="-41797"/>
            <a:ext cx="369364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вредно ,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что полезно?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пришёл с мамой в магазин.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Тебе нужно купить ботинки, но вдруг ты увидел набор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,который давно хотел. Что ты купишь?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64381"/>
            <a:ext cx="3385925" cy="225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12096"/>
          <a:stretch/>
        </p:blipFill>
        <p:spPr bwMode="auto">
          <a:xfrm>
            <a:off x="5527104" y="3164381"/>
            <a:ext cx="2808312" cy="218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6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Проект «Дай 5»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ладошке написать 5 действий «надо или хочу» для каждого члена семьи.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bbcpersian7.com/images/hand-cartoon-clip-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31815"/>
            <a:ext cx="2592288" cy="31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617147"/>
            <a:ext cx="2106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</a:t>
            </a:r>
            <a:endParaRPr lang="ru-RU" sz="7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0280" y="4617146"/>
            <a:ext cx="2031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хочу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9"/>
            <a:ext cx="8064896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каждом из лепестков написать 5 действий «хочу» или «могу»;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5 предметов «хочу» или «могу»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https://openclipart.org/image/2400px/svg_to_png/148885/13103273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/>
          <p:cNvGrpSpPr/>
          <p:nvPr/>
        </p:nvGrpSpPr>
        <p:grpSpPr>
          <a:xfrm>
            <a:off x="2699792" y="2492896"/>
            <a:ext cx="6120616" cy="3465095"/>
            <a:chOff x="1259632" y="1988840"/>
            <a:chExt cx="6120616" cy="346509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347864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619672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99992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23928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47864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771800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71800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804248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228184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95736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652120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076056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195736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52120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652120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076056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499992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923928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47864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195736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71800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499992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923928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347864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71800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76056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499992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923928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076056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499992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923928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347864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076056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652120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228184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499992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923928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804248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228184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652120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59632" y="42930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35696" y="371703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87824" y="486916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11760" y="314096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35696" y="256490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63888" y="198884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Скругленная прямоугольная выноска 67"/>
          <p:cNvSpPr/>
          <p:nvPr/>
        </p:nvSpPr>
        <p:spPr>
          <a:xfrm flipH="1">
            <a:off x="395536" y="260648"/>
            <a:ext cx="4680520" cy="2160240"/>
          </a:xfrm>
          <a:prstGeom prst="wedgeRoundRectCallout">
            <a:avLst/>
          </a:prstGeom>
          <a:solidFill>
            <a:srgbClr val="FFD1D1">
              <a:alpha val="50196"/>
            </a:srgbClr>
          </a:solidFill>
          <a:ln w="381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Самые известные иностранные деньги, валюта США.</a:t>
            </a:r>
            <a:endParaRPr lang="ru-RU" sz="32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436096" y="2492896"/>
            <a:ext cx="3381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   О  Л   Л   А   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20072" y="332656"/>
            <a:ext cx="3683316" cy="769441"/>
          </a:xfrm>
          <a:prstGeom prst="rect">
            <a:avLst/>
          </a:prstGeom>
          <a:solidFill>
            <a:srgbClr val="FFD1D1">
              <a:alpha val="69804"/>
            </a:srgbClr>
          </a:solidFill>
          <a:ln w="38100">
            <a:solidFill>
              <a:srgbClr val="8E0000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allAtOnce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6"/>
          <p:cNvGrpSpPr/>
          <p:nvPr/>
        </p:nvGrpSpPr>
        <p:grpSpPr>
          <a:xfrm>
            <a:off x="2699792" y="2492896"/>
            <a:ext cx="6120616" cy="3465095"/>
            <a:chOff x="1259632" y="1988840"/>
            <a:chExt cx="6120616" cy="346509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347864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619672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99992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23928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47864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771800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71800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804248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228184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95736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652120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076056" y="4293096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195736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52120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652120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076056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499992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923928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347864" y="486916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195736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71800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499992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923928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347864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71800" y="3140968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76056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499992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923928" y="3717032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076056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499992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923928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347864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076056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652120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228184" y="2564904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499992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923928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804248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228184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652120" y="1988840"/>
              <a:ext cx="576000" cy="576000"/>
            </a:xfrm>
            <a:prstGeom prst="rect">
              <a:avLst/>
            </a:prstGeom>
            <a:solidFill>
              <a:srgbClr val="FFD1D1">
                <a:alpha val="50196"/>
              </a:srgbClr>
            </a:solidFill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59632" y="42930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35696" y="371703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87824" y="486916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11760" y="314096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35696" y="256490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63888" y="198884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Скругленная прямоугольная выноска 67"/>
          <p:cNvSpPr/>
          <p:nvPr/>
        </p:nvSpPr>
        <p:spPr>
          <a:xfrm flipH="1">
            <a:off x="395536" y="260648"/>
            <a:ext cx="4680520" cy="2160240"/>
          </a:xfrm>
          <a:prstGeom prst="wedgeRoundRectCallout">
            <a:avLst/>
          </a:prstGeom>
          <a:solidFill>
            <a:srgbClr val="FFD1D1">
              <a:alpha val="50196"/>
            </a:srgbClr>
          </a:solidFill>
          <a:ln w="381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Как 100 с лишним лет назад в народе называли купюру </a:t>
            </a:r>
          </a:p>
          <a:p>
            <a:pPr algn="ctr"/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рублей?</a:t>
            </a:r>
            <a:endParaRPr lang="ru-RU" sz="32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436096" y="2492896"/>
            <a:ext cx="3381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   О  Л   Л   А   Р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07904" y="3068960"/>
            <a:ext cx="4621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0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  Е   Н   Ь   К  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220072" y="332656"/>
            <a:ext cx="3683316" cy="769441"/>
          </a:xfrm>
          <a:prstGeom prst="rect">
            <a:avLst/>
          </a:prstGeom>
          <a:solidFill>
            <a:srgbClr val="FFD1D1">
              <a:alpha val="69804"/>
            </a:srgbClr>
          </a:solidFill>
          <a:ln w="38100">
            <a:solidFill>
              <a:srgbClr val="8E0000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allAtOnce" animBg="1"/>
      <p:bldP spid="57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582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Разработка дидактических материалов  по темам: «Хочу и надо», «Деньги»  для учащихся 1-2 и 3-4 классов.</vt:lpstr>
      <vt:lpstr>Требования к результатам освоения основной образовательной программы начального общего образования</vt:lpstr>
      <vt:lpstr>Распредели предметы по членам семьи</vt:lpstr>
      <vt:lpstr>Игра с мячом  «Хочу и надо»</vt:lpstr>
      <vt:lpstr>Ты пришёл с мамой в магазин.  Тебе нужно купить ботинки, но вдруг ты увидел набор Lego,который давно хотел. Что ты купишь?</vt:lpstr>
      <vt:lpstr>Проект «Дай 5»</vt:lpstr>
      <vt:lpstr>Цветок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Распредели предметы по членам семьи</dc:title>
  <dc:creator>Анастасия</dc:creator>
  <cp:lastModifiedBy>User</cp:lastModifiedBy>
  <cp:revision>8</cp:revision>
  <dcterms:created xsi:type="dcterms:W3CDTF">2017-06-20T03:16:16Z</dcterms:created>
  <dcterms:modified xsi:type="dcterms:W3CDTF">2017-06-21T12:06:25Z</dcterms:modified>
</cp:coreProperties>
</file>