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0" r:id="rId3"/>
    <p:sldId id="261" r:id="rId4"/>
    <p:sldId id="264" r:id="rId5"/>
    <p:sldId id="265" r:id="rId6"/>
    <p:sldId id="266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3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1E446-AEA9-48C7-B42C-24DF703A56CC}" type="datetimeFigureOut">
              <a:rPr lang="ru-RU" smtClean="0"/>
              <a:t>16.06.2017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965D0-E497-4018-A645-799F15D068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942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1E446-AEA9-48C7-B42C-24DF703A56CC}" type="datetimeFigureOut">
              <a:rPr lang="ru-RU" smtClean="0"/>
              <a:t>16.06.2017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965D0-E497-4018-A645-799F15D068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460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1E446-AEA9-48C7-B42C-24DF703A56CC}" type="datetimeFigureOut">
              <a:rPr lang="ru-RU" smtClean="0"/>
              <a:t>16.06.2017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965D0-E497-4018-A645-799F15D068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5382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1E446-AEA9-48C7-B42C-24DF703A56CC}" type="datetimeFigureOut">
              <a:rPr lang="ru-RU" smtClean="0"/>
              <a:t>16.06.2017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965D0-E497-4018-A645-799F15D068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996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1E446-AEA9-48C7-B42C-24DF703A56CC}" type="datetimeFigureOut">
              <a:rPr lang="ru-RU" smtClean="0"/>
              <a:t>16.06.2017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965D0-E497-4018-A645-799F15D068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621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1E446-AEA9-48C7-B42C-24DF703A56CC}" type="datetimeFigureOut">
              <a:rPr lang="ru-RU" smtClean="0"/>
              <a:t>16.06.2017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965D0-E497-4018-A645-799F15D068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6869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1E446-AEA9-48C7-B42C-24DF703A56CC}" type="datetimeFigureOut">
              <a:rPr lang="ru-RU" smtClean="0"/>
              <a:t>16.06.2017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965D0-E497-4018-A645-799F15D068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833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1E446-AEA9-48C7-B42C-24DF703A56CC}" type="datetimeFigureOut">
              <a:rPr lang="ru-RU" smtClean="0"/>
              <a:t>16.06.2017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965D0-E497-4018-A645-799F15D068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067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1E446-AEA9-48C7-B42C-24DF703A56CC}" type="datetimeFigureOut">
              <a:rPr lang="ru-RU" smtClean="0"/>
              <a:t>16.06.2017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965D0-E497-4018-A645-799F15D068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350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1E446-AEA9-48C7-B42C-24DF703A56CC}" type="datetimeFigureOut">
              <a:rPr lang="ru-RU" smtClean="0"/>
              <a:t>16.06.2017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965D0-E497-4018-A645-799F15D068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357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1E446-AEA9-48C7-B42C-24DF703A56CC}" type="datetimeFigureOut">
              <a:rPr lang="ru-RU" smtClean="0"/>
              <a:t>16.06.2017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965D0-E497-4018-A645-799F15D068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376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1E446-AEA9-48C7-B42C-24DF703A56CC}" type="datetimeFigureOut">
              <a:rPr lang="ru-RU" smtClean="0"/>
              <a:t>16.06.2017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3965D0-E497-4018-A645-799F15D068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695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image" Target="../media/image4.jpg"/><Relationship Id="rId7" Type="http://schemas.openxmlformats.org/officeDocument/2006/relationships/image" Target="../media/image6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g"/><Relationship Id="rId5" Type="http://schemas.openxmlformats.org/officeDocument/2006/relationships/image" Target="../media/image7.jpg"/><Relationship Id="rId10" Type="http://schemas.openxmlformats.org/officeDocument/2006/relationships/image" Target="../media/image9.png"/><Relationship Id="rId4" Type="http://schemas.openxmlformats.org/officeDocument/2006/relationships/image" Target="../media/image5.jpg"/><Relationship Id="rId9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23528" y="188640"/>
            <a:ext cx="8568952" cy="6336704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КПК по финансовой грамотности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Проектная работа по теме:</a:t>
            </a:r>
          </a:p>
          <a:p>
            <a:pPr algn="ctr"/>
            <a:r>
              <a:rPr lang="ru-RU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«Подготовка детей к восприятию темы «Хочу и надо» </a:t>
            </a:r>
          </a:p>
          <a:p>
            <a:pPr algn="ctr"/>
            <a:endParaRPr lang="ru-RU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Над проектом работали</a:t>
            </a:r>
          </a:p>
          <a:p>
            <a:pPr algn="r"/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учителя начальных классов</a:t>
            </a:r>
          </a:p>
          <a:p>
            <a:pPr algn="r"/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ГБОУ Школа № 814</a:t>
            </a:r>
          </a:p>
          <a:p>
            <a:pPr algn="r"/>
            <a:r>
              <a:rPr lang="ru-RU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Блинова</a:t>
            </a:r>
            <a:r>
              <a:rPr lang="ru-RU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О. А.,</a:t>
            </a:r>
          </a:p>
          <a:p>
            <a:pPr algn="r"/>
            <a:r>
              <a:rPr lang="ru-RU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Куликова Т. Н.,</a:t>
            </a:r>
          </a:p>
          <a:p>
            <a:pPr algn="r"/>
            <a:r>
              <a:rPr lang="ru-RU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Матющенко Н. А.</a:t>
            </a:r>
          </a:p>
          <a:p>
            <a:pPr algn="r"/>
            <a:endParaRPr lang="ru-RU" sz="32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16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14282" y="428604"/>
            <a:ext cx="2000264" cy="1428760"/>
          </a:xfrm>
          <a:prstGeom prst="roundRect">
            <a:avLst>
              <a:gd name="adj" fmla="val 16667"/>
            </a:avLst>
          </a:prstGeom>
          <a:blipFill>
            <a:blip r:embed="rId2"/>
            <a:stretch>
              <a:fillRect/>
            </a:stretch>
          </a:blip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428860" y="428604"/>
            <a:ext cx="2000264" cy="1428760"/>
          </a:xfrm>
          <a:prstGeom prst="roundRect">
            <a:avLst>
              <a:gd name="adj" fmla="val 16667"/>
            </a:avLst>
          </a:prstGeom>
          <a:blipFill>
            <a:blip r:embed="rId3"/>
            <a:stretch>
              <a:fillRect/>
            </a:stretch>
          </a:blip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43438" y="428604"/>
            <a:ext cx="2000264" cy="1428760"/>
          </a:xfrm>
          <a:prstGeom prst="roundRect">
            <a:avLst>
              <a:gd name="adj" fmla="val 16667"/>
            </a:avLst>
          </a:prstGeom>
          <a:blipFill>
            <a:blip r:embed="rId4"/>
            <a:stretch>
              <a:fillRect/>
            </a:stretch>
          </a:blip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858016" y="428604"/>
            <a:ext cx="2000264" cy="1428760"/>
          </a:xfrm>
          <a:prstGeom prst="roundRect">
            <a:avLst>
              <a:gd name="adj" fmla="val 16667"/>
            </a:avLst>
          </a:prstGeom>
          <a:blipFill>
            <a:blip r:embed="rId3"/>
            <a:stretch>
              <a:fillRect/>
            </a:stretch>
          </a:blip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858016" y="428604"/>
            <a:ext cx="2000264" cy="1428760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000066"/>
                </a:solidFill>
              </a:rPr>
              <a:t>4</a:t>
            </a:r>
            <a:endParaRPr lang="ru-RU" sz="6000" dirty="0">
              <a:solidFill>
                <a:srgbClr val="000066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14282" y="2000240"/>
            <a:ext cx="2000264" cy="1428760"/>
          </a:xfrm>
          <a:prstGeom prst="roundRect">
            <a:avLst>
              <a:gd name="adj" fmla="val 16667"/>
            </a:avLst>
          </a:prstGeom>
          <a:blipFill>
            <a:blip r:embed="rId5"/>
            <a:stretch>
              <a:fillRect/>
            </a:stretch>
          </a:blip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428860" y="2000240"/>
            <a:ext cx="2000264" cy="1428760"/>
          </a:xfrm>
          <a:prstGeom prst="roundRect">
            <a:avLst>
              <a:gd name="adj" fmla="val 16667"/>
            </a:avLst>
          </a:prstGeom>
          <a:blipFill>
            <a:blip r:embed="rId2"/>
            <a:stretch>
              <a:fillRect/>
            </a:stretch>
          </a:blip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428860" y="2000240"/>
            <a:ext cx="2000264" cy="1428760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000066"/>
                </a:solidFill>
              </a:rPr>
              <a:t>6</a:t>
            </a:r>
            <a:endParaRPr lang="ru-RU" sz="6000" dirty="0">
              <a:solidFill>
                <a:srgbClr val="000066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643438" y="2000240"/>
            <a:ext cx="2000264" cy="1428760"/>
          </a:xfrm>
          <a:prstGeom prst="roundRect">
            <a:avLst>
              <a:gd name="adj" fmla="val 16667"/>
            </a:avLst>
          </a:prstGeom>
          <a:blipFill>
            <a:blip r:embed="rId6"/>
            <a:stretch>
              <a:fillRect/>
            </a:stretch>
          </a:blip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858016" y="2000240"/>
            <a:ext cx="2000264" cy="1428760"/>
          </a:xfrm>
          <a:prstGeom prst="roundRect">
            <a:avLst>
              <a:gd name="adj" fmla="val 16667"/>
            </a:avLst>
          </a:prstGeom>
          <a:blipFill>
            <a:blip r:embed="rId7"/>
            <a:stretch>
              <a:fillRect/>
            </a:stretch>
          </a:blip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14282" y="3643314"/>
            <a:ext cx="2000264" cy="1428760"/>
          </a:xfrm>
          <a:prstGeom prst="roundRect">
            <a:avLst>
              <a:gd name="adj" fmla="val 16667"/>
            </a:avLst>
          </a:prstGeom>
          <a:blipFill>
            <a:blip r:embed="rId8"/>
            <a:stretch>
              <a:fillRect/>
            </a:stretch>
          </a:blip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428860" y="3643314"/>
            <a:ext cx="2000264" cy="1428760"/>
          </a:xfrm>
          <a:prstGeom prst="roundRect">
            <a:avLst>
              <a:gd name="adj" fmla="val 16667"/>
            </a:avLst>
          </a:prstGeom>
          <a:blipFill>
            <a:blip r:embed="rId4"/>
            <a:stretch>
              <a:fillRect/>
            </a:stretch>
          </a:blip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428860" y="3643314"/>
            <a:ext cx="2000264" cy="1428760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000066"/>
                </a:solidFill>
              </a:rPr>
              <a:t>10</a:t>
            </a:r>
            <a:endParaRPr lang="ru-RU" sz="6000" dirty="0">
              <a:solidFill>
                <a:srgbClr val="000066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643438" y="3643314"/>
            <a:ext cx="2000264" cy="1428760"/>
          </a:xfrm>
          <a:prstGeom prst="roundRect">
            <a:avLst>
              <a:gd name="adj" fmla="val 16667"/>
            </a:avLst>
          </a:prstGeom>
          <a:blipFill>
            <a:blip r:embed="rId8"/>
            <a:stretch>
              <a:fillRect/>
            </a:stretch>
          </a:blip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643438" y="3643314"/>
            <a:ext cx="2000264" cy="1428760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000066"/>
                </a:solidFill>
              </a:rPr>
              <a:t>11</a:t>
            </a:r>
            <a:endParaRPr lang="ru-RU" sz="6000" dirty="0">
              <a:solidFill>
                <a:srgbClr val="000066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858016" y="3571876"/>
            <a:ext cx="2000264" cy="1428760"/>
          </a:xfrm>
          <a:prstGeom prst="roundRect">
            <a:avLst>
              <a:gd name="adj" fmla="val 16667"/>
            </a:avLst>
          </a:prstGeom>
          <a:blipFill>
            <a:blip r:embed="rId7"/>
            <a:stretch>
              <a:fillRect/>
            </a:stretch>
          </a:blip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858016" y="3571876"/>
            <a:ext cx="2000264" cy="1428760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000066"/>
                </a:solidFill>
              </a:rPr>
              <a:t>12</a:t>
            </a:r>
            <a:endParaRPr lang="ru-RU" sz="6000" dirty="0">
              <a:solidFill>
                <a:srgbClr val="000066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14282" y="5214950"/>
            <a:ext cx="2000264" cy="1428760"/>
          </a:xfrm>
          <a:prstGeom prst="roundRect">
            <a:avLst>
              <a:gd name="adj" fmla="val 16667"/>
            </a:avLst>
          </a:prstGeom>
          <a:blipFill>
            <a:blip r:embed="rId5"/>
            <a:stretch>
              <a:fillRect/>
            </a:stretch>
          </a:blip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14282" y="5214950"/>
            <a:ext cx="2000264" cy="1428760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000066"/>
                </a:solidFill>
              </a:rPr>
              <a:t>13</a:t>
            </a:r>
            <a:endParaRPr lang="ru-RU" sz="6000" dirty="0">
              <a:solidFill>
                <a:srgbClr val="000066"/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428860" y="5214950"/>
            <a:ext cx="2000264" cy="1428760"/>
          </a:xfrm>
          <a:prstGeom prst="roundRect">
            <a:avLst>
              <a:gd name="adj" fmla="val 16667"/>
            </a:avLst>
          </a:prstGeom>
          <a:blipFill>
            <a:blip r:embed="rId9"/>
            <a:stretch>
              <a:fillRect/>
            </a:stretch>
          </a:blip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4643438" y="5214950"/>
            <a:ext cx="2000264" cy="1428760"/>
          </a:xfrm>
          <a:prstGeom prst="roundRect">
            <a:avLst>
              <a:gd name="adj" fmla="val 16667"/>
            </a:avLst>
          </a:prstGeom>
          <a:blipFill>
            <a:blip r:embed="rId9"/>
            <a:stretch>
              <a:fillRect/>
            </a:stretch>
          </a:blip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4643438" y="5214950"/>
            <a:ext cx="2000264" cy="1428760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000066"/>
                </a:solidFill>
              </a:rPr>
              <a:t>15</a:t>
            </a:r>
            <a:endParaRPr lang="ru-RU" sz="6000" dirty="0">
              <a:solidFill>
                <a:srgbClr val="000066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6858016" y="5214950"/>
            <a:ext cx="2000264" cy="1428760"/>
          </a:xfrm>
          <a:prstGeom prst="roundRect">
            <a:avLst>
              <a:gd name="adj" fmla="val 16667"/>
            </a:avLst>
          </a:prstGeom>
          <a:blipFill>
            <a:blip r:embed="rId6"/>
            <a:stretch>
              <a:fillRect/>
            </a:stretch>
          </a:blip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6858016" y="5143512"/>
            <a:ext cx="2000232" cy="1500198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000066"/>
                </a:solidFill>
              </a:rPr>
              <a:t>16</a:t>
            </a:r>
            <a:endParaRPr lang="ru-RU" sz="6000" dirty="0">
              <a:solidFill>
                <a:srgbClr val="000066"/>
              </a:solidFill>
            </a:endParaRPr>
          </a:p>
        </p:txBody>
      </p:sp>
      <p:sp>
        <p:nvSpPr>
          <p:cNvPr id="46" name="Овал 45"/>
          <p:cNvSpPr/>
          <p:nvPr/>
        </p:nvSpPr>
        <p:spPr>
          <a:xfrm>
            <a:off x="1857356" y="500042"/>
            <a:ext cx="285752" cy="28575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14282" y="428604"/>
            <a:ext cx="2000264" cy="1428760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000066"/>
                </a:solidFill>
              </a:rPr>
              <a:t>1</a:t>
            </a:r>
            <a:endParaRPr lang="ru-RU" sz="6000" dirty="0">
              <a:solidFill>
                <a:srgbClr val="000066"/>
              </a:solidFill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4071934" y="500042"/>
            <a:ext cx="285752" cy="28575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428860" y="428604"/>
            <a:ext cx="2000264" cy="1428760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000066"/>
                </a:solidFill>
              </a:rPr>
              <a:t>2</a:t>
            </a:r>
            <a:endParaRPr lang="ru-RU" sz="6000" dirty="0">
              <a:solidFill>
                <a:srgbClr val="000066"/>
              </a:solidFill>
            </a:endParaRPr>
          </a:p>
        </p:txBody>
      </p:sp>
      <p:sp>
        <p:nvSpPr>
          <p:cNvPr id="49" name="Овал 48"/>
          <p:cNvSpPr/>
          <p:nvPr/>
        </p:nvSpPr>
        <p:spPr>
          <a:xfrm>
            <a:off x="6286512" y="500042"/>
            <a:ext cx="285752" cy="28575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643438" y="428604"/>
            <a:ext cx="2000264" cy="1428760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000066"/>
                </a:solidFill>
              </a:rPr>
              <a:t>3</a:t>
            </a:r>
            <a:endParaRPr lang="ru-RU" sz="6000" dirty="0">
              <a:solidFill>
                <a:srgbClr val="000066"/>
              </a:solidFill>
            </a:endParaRPr>
          </a:p>
        </p:txBody>
      </p:sp>
      <p:sp>
        <p:nvSpPr>
          <p:cNvPr id="50" name="Овал 49"/>
          <p:cNvSpPr/>
          <p:nvPr/>
        </p:nvSpPr>
        <p:spPr>
          <a:xfrm>
            <a:off x="1857356" y="2071678"/>
            <a:ext cx="285752" cy="28575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14282" y="2000240"/>
            <a:ext cx="2000264" cy="1428760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000066"/>
                </a:solidFill>
              </a:rPr>
              <a:t>5</a:t>
            </a:r>
            <a:endParaRPr lang="ru-RU" sz="6000" dirty="0">
              <a:solidFill>
                <a:srgbClr val="000066"/>
              </a:solidFill>
            </a:endParaRPr>
          </a:p>
        </p:txBody>
      </p:sp>
      <p:sp>
        <p:nvSpPr>
          <p:cNvPr id="51" name="Овал 50"/>
          <p:cNvSpPr/>
          <p:nvPr/>
        </p:nvSpPr>
        <p:spPr>
          <a:xfrm>
            <a:off x="6286512" y="2071678"/>
            <a:ext cx="285752" cy="28575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643438" y="2000240"/>
            <a:ext cx="2000264" cy="1428760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000066"/>
                </a:solidFill>
              </a:rPr>
              <a:t>7</a:t>
            </a:r>
            <a:endParaRPr lang="ru-RU" sz="6000" dirty="0">
              <a:solidFill>
                <a:srgbClr val="000066"/>
              </a:solidFill>
            </a:endParaRPr>
          </a:p>
        </p:txBody>
      </p:sp>
      <p:sp>
        <p:nvSpPr>
          <p:cNvPr id="52" name="Овал 51"/>
          <p:cNvSpPr/>
          <p:nvPr/>
        </p:nvSpPr>
        <p:spPr>
          <a:xfrm>
            <a:off x="8501090" y="2071678"/>
            <a:ext cx="285752" cy="28575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858016" y="2000240"/>
            <a:ext cx="2000264" cy="1428760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000066"/>
                </a:solidFill>
              </a:rPr>
              <a:t>8</a:t>
            </a:r>
            <a:endParaRPr lang="ru-RU" sz="6000" dirty="0">
              <a:solidFill>
                <a:srgbClr val="000066"/>
              </a:solidFill>
            </a:endParaRPr>
          </a:p>
        </p:txBody>
      </p:sp>
      <p:sp>
        <p:nvSpPr>
          <p:cNvPr id="53" name="Овал 52"/>
          <p:cNvSpPr/>
          <p:nvPr/>
        </p:nvSpPr>
        <p:spPr>
          <a:xfrm>
            <a:off x="1857356" y="3714752"/>
            <a:ext cx="285752" cy="28575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14282" y="3643314"/>
            <a:ext cx="2000264" cy="1428760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000066"/>
                </a:solidFill>
              </a:rPr>
              <a:t>9</a:t>
            </a:r>
            <a:endParaRPr lang="ru-RU" sz="6000" dirty="0">
              <a:solidFill>
                <a:srgbClr val="000066"/>
              </a:solidFill>
            </a:endParaRPr>
          </a:p>
        </p:txBody>
      </p:sp>
      <p:sp>
        <p:nvSpPr>
          <p:cNvPr id="54" name="Овал 53"/>
          <p:cNvSpPr/>
          <p:nvPr/>
        </p:nvSpPr>
        <p:spPr>
          <a:xfrm>
            <a:off x="4071934" y="5286388"/>
            <a:ext cx="285752" cy="28575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2428860" y="5214950"/>
            <a:ext cx="2000264" cy="1428760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000066"/>
                </a:solidFill>
              </a:rPr>
              <a:t>14</a:t>
            </a:r>
            <a:endParaRPr lang="ru-RU" sz="60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551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25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6" fill="hold">
                      <p:stCondLst>
                        <p:cond delay="0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7" grpId="0" animBg="1"/>
      <p:bldP spid="9" grpId="0" animBg="1"/>
      <p:bldP spid="10" grpId="0" animBg="1"/>
      <p:bldP spid="10" grpId="1" animBg="1"/>
      <p:bldP spid="11" grpId="0" animBg="1"/>
      <p:bldP spid="13" grpId="0" animBg="1"/>
      <p:bldP spid="14" grpId="0" animBg="1"/>
      <p:bldP spid="14" grpId="1" animBg="1"/>
      <p:bldP spid="15" grpId="0" animBg="1"/>
      <p:bldP spid="17" grpId="0" animBg="1"/>
      <p:bldP spid="19" grpId="0" animBg="1"/>
      <p:bldP spid="21" grpId="0" animBg="1"/>
      <p:bldP spid="22" grpId="0" animBg="1"/>
      <p:bldP spid="22" grpId="1" animBg="1"/>
      <p:bldP spid="23" grpId="0" animBg="1"/>
      <p:bldP spid="24" grpId="0" animBg="1"/>
      <p:bldP spid="24" grpId="1" animBg="1"/>
      <p:bldP spid="25" grpId="0" animBg="1"/>
      <p:bldP spid="26" grpId="0" animBg="1"/>
      <p:bldP spid="26" grpId="1" animBg="1"/>
      <p:bldP spid="27" grpId="0" animBg="1"/>
      <p:bldP spid="28" grpId="0" animBg="1"/>
      <p:bldP spid="28" grpId="1" animBg="1"/>
      <p:bldP spid="29" grpId="0" animBg="1"/>
      <p:bldP spid="31" grpId="0" animBg="1"/>
      <p:bldP spid="32" grpId="0" animBg="1"/>
      <p:bldP spid="32" grpId="1" animBg="1"/>
      <p:bldP spid="33" grpId="0" animBg="1"/>
      <p:bldP spid="34" grpId="0" animBg="1"/>
      <p:bldP spid="34" grpId="1" animBg="1"/>
      <p:bldP spid="46" grpId="0" animBg="1"/>
      <p:bldP spid="3" grpId="0" animBg="1"/>
      <p:bldP spid="3" grpId="1" animBg="1"/>
      <p:bldP spid="48" grpId="0" animBg="1"/>
      <p:bldP spid="6" grpId="0" animBg="1"/>
      <p:bldP spid="6" grpId="1" animBg="1"/>
      <p:bldP spid="49" grpId="0" animBg="1"/>
      <p:bldP spid="8" grpId="0" animBg="1"/>
      <p:bldP spid="8" grpId="1" animBg="1"/>
      <p:bldP spid="50" grpId="0" animBg="1"/>
      <p:bldP spid="12" grpId="0" animBg="1"/>
      <p:bldP spid="12" grpId="1" animBg="1"/>
      <p:bldP spid="51" grpId="0" animBg="1"/>
      <p:bldP spid="16" grpId="0" animBg="1"/>
      <p:bldP spid="16" grpId="1" animBg="1"/>
      <p:bldP spid="52" grpId="0" animBg="1"/>
      <p:bldP spid="18" grpId="0" animBg="1"/>
      <p:bldP spid="18" grpId="1" animBg="1"/>
      <p:bldP spid="53" grpId="0" animBg="1"/>
      <p:bldP spid="20" grpId="0" animBg="1"/>
      <p:bldP spid="20" grpId="1" animBg="1"/>
      <p:bldP spid="54" grpId="0" animBg="1"/>
      <p:bldP spid="30" grpId="0" animBg="1"/>
      <p:bldP spid="30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419872" y="4673150"/>
            <a:ext cx="2486080" cy="2003684"/>
          </a:xfrm>
          <a:prstGeom prst="roundRect">
            <a:avLst>
              <a:gd name="adj" fmla="val 16667"/>
            </a:avLst>
          </a:prstGeom>
          <a:blipFill>
            <a:blip r:embed="rId2"/>
            <a:stretch>
              <a:fillRect/>
            </a:stretch>
          </a:blip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78984" y="4640026"/>
            <a:ext cx="2486080" cy="2003684"/>
          </a:xfrm>
          <a:prstGeom prst="roundRect">
            <a:avLst>
              <a:gd name="adj" fmla="val 16667"/>
            </a:avLst>
          </a:prstGeom>
          <a:blipFill>
            <a:blip r:embed="rId3"/>
            <a:stretch>
              <a:fillRect/>
            </a:stretch>
          </a:blip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417790" y="4699396"/>
            <a:ext cx="2486080" cy="2003684"/>
          </a:xfrm>
          <a:prstGeom prst="roundRect">
            <a:avLst>
              <a:gd name="adj" fmla="val 16667"/>
            </a:avLst>
          </a:prstGeom>
          <a:blipFill>
            <a:blip r:embed="rId4"/>
            <a:stretch>
              <a:fillRect/>
            </a:stretch>
          </a:blip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9318" y="2427158"/>
            <a:ext cx="2486080" cy="2003684"/>
          </a:xfrm>
          <a:prstGeom prst="roundRect">
            <a:avLst>
              <a:gd name="adj" fmla="val 16667"/>
            </a:avLst>
          </a:prstGeom>
          <a:blipFill>
            <a:blip r:embed="rId5"/>
            <a:stretch>
              <a:fillRect/>
            </a:stretch>
          </a:blip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374112" y="301762"/>
            <a:ext cx="2486080" cy="2003684"/>
          </a:xfrm>
          <a:prstGeom prst="roundRect">
            <a:avLst>
              <a:gd name="adj" fmla="val 16667"/>
            </a:avLst>
          </a:prstGeom>
          <a:blipFill>
            <a:blip r:embed="rId6"/>
            <a:stretch>
              <a:fillRect/>
            </a:stretch>
          </a:blip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388034" y="2540280"/>
            <a:ext cx="2486080" cy="2003684"/>
          </a:xfrm>
          <a:prstGeom prst="roundRect">
            <a:avLst>
              <a:gd name="adj" fmla="val 16667"/>
            </a:avLst>
          </a:prstGeom>
          <a:blipFill>
            <a:blip r:embed="rId7"/>
            <a:stretch>
              <a:fillRect/>
            </a:stretch>
          </a:blip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92168" y="248010"/>
            <a:ext cx="2486080" cy="2003684"/>
          </a:xfrm>
          <a:prstGeom prst="roundRect">
            <a:avLst>
              <a:gd name="adj" fmla="val 16667"/>
            </a:avLst>
          </a:prstGeom>
          <a:blipFill>
            <a:blip r:embed="rId8"/>
            <a:stretch>
              <a:fillRect/>
            </a:stretch>
          </a:blip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444038" y="323506"/>
            <a:ext cx="2486080" cy="2003684"/>
          </a:xfrm>
          <a:prstGeom prst="roundRect">
            <a:avLst>
              <a:gd name="adj" fmla="val 16667"/>
            </a:avLst>
          </a:prstGeom>
          <a:blipFill>
            <a:blip r:embed="rId9"/>
            <a:stretch>
              <a:fillRect/>
            </a:stretch>
          </a:blip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347864" y="2510978"/>
            <a:ext cx="2486080" cy="2003684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15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560" y="-171400"/>
            <a:ext cx="1175792" cy="117579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2384"/>
            <a:ext cx="1175792" cy="117579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142" y="4269070"/>
            <a:ext cx="1175792" cy="117579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560" y="4223350"/>
            <a:ext cx="1175792" cy="117579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" y="4221088"/>
            <a:ext cx="1175792" cy="117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321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23528" y="188640"/>
            <a:ext cx="8568952" cy="6336704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Слайд 2</a:t>
            </a:r>
          </a:p>
          <a:p>
            <a:pPr algn="ctr"/>
            <a:r>
              <a:rPr lang="ru-RU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Игра </a:t>
            </a:r>
            <a:r>
              <a:rPr lang="ru-RU" sz="28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«Найди пару</a:t>
            </a:r>
            <a:r>
              <a:rPr lang="ru-RU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активизация  концентрации внимания, памяти; подготовка детей к восприятию темы занятия.</a:t>
            </a:r>
          </a:p>
          <a:p>
            <a:pPr algn="ctr"/>
            <a:endParaRPr lang="ru-RU" sz="24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слайде 16 окон, под которыми скрываются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фото с изображением еды.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 называют по 2 числа, на которые и нажимает учитель.  Если открыли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одинаковые картинки,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 пара исчезнет  </a:t>
            </a:r>
            <a:r>
              <a:rPr 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(при нажатии на жёлтый круг)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а если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картинки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разные, то ход переходит дальше </a:t>
            </a:r>
            <a:r>
              <a:rPr 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(при нажатии на </a:t>
            </a:r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фотографию, </a:t>
            </a:r>
            <a:r>
              <a:rPr 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она «закроется»)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И так до конца, пока не исчезнут все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фотографии.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07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9512" y="188640"/>
            <a:ext cx="8784976" cy="6336704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Слайд </a:t>
            </a:r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0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После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окончания игры «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Найди пару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экране появляется знак вопроса: детям предлагается вспомнить изображения из игры. При нажатии на </a:t>
            </a:r>
            <a:r>
              <a:rPr 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происходит проверка (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экране появляются фото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одним словом можно назвать эти предметы?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(Еда, продукты.)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Назовите продукты питания, которые НАДО употреблять для правильного роста и развития  человека?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нажатии на </a:t>
            </a:r>
            <a:r>
              <a:rPr lang="ru-RU" sz="2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происходит проверка (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экране появляются 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галочки-маркеры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Продолжи ряд продуктов со словом  НАДО.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Продолжи ряд продуктов со словом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ХОЧУ.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чём разница между словами НАДО  и ХОЧУ?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Кроме еды, что ещё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НАДО человеку в жизни?...</a:t>
            </a:r>
          </a:p>
        </p:txBody>
      </p:sp>
    </p:spTree>
    <p:extLst>
      <p:ext uri="{BB962C8B-B14F-4D97-AF65-F5344CB8AC3E}">
        <p14:creationId xmlns:p14="http://schemas.microsoft.com/office/powerpoint/2010/main" val="187116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23528" y="188640"/>
            <a:ext cx="8568952" cy="6336704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7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algn="ctr"/>
            <a:r>
              <a:rPr lang="ru-RU" sz="7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внимание!</a:t>
            </a:r>
            <a:endParaRPr lang="ru-RU" sz="72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32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30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2706</TotalTime>
  <Words>264</Words>
  <Application>Microsoft Office PowerPoint</Application>
  <PresentationFormat>Экран (4:3)</PresentationFormat>
  <Paragraphs>44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20</cp:revision>
  <dcterms:created xsi:type="dcterms:W3CDTF">2017-06-16T17:03:15Z</dcterms:created>
  <dcterms:modified xsi:type="dcterms:W3CDTF">2017-06-18T14:14:22Z</dcterms:modified>
</cp:coreProperties>
</file>