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336" r:id="rId2"/>
    <p:sldId id="337" r:id="rId3"/>
    <p:sldId id="256" r:id="rId4"/>
    <p:sldId id="257" r:id="rId5"/>
    <p:sldId id="258" r:id="rId6"/>
    <p:sldId id="261" r:id="rId7"/>
    <p:sldId id="260" r:id="rId8"/>
    <p:sldId id="259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77" r:id="rId24"/>
    <p:sldId id="275" r:id="rId25"/>
    <p:sldId id="276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00" r:id="rId37"/>
    <p:sldId id="334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10" r:id="rId47"/>
    <p:sldId id="309" r:id="rId48"/>
    <p:sldId id="311" r:id="rId49"/>
    <p:sldId id="279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1" r:id="rId68"/>
    <p:sldId id="322" r:id="rId69"/>
    <p:sldId id="323" r:id="rId70"/>
    <p:sldId id="335" r:id="rId71"/>
    <p:sldId id="324" r:id="rId72"/>
    <p:sldId id="325" r:id="rId73"/>
    <p:sldId id="326" r:id="rId74"/>
    <p:sldId id="327" r:id="rId75"/>
    <p:sldId id="329" r:id="rId76"/>
    <p:sldId id="330" r:id="rId77"/>
    <p:sldId id="328" r:id="rId78"/>
    <p:sldId id="331" r:id="rId79"/>
    <p:sldId id="332" r:id="rId80"/>
    <p:sldId id="333" r:id="rId81"/>
    <p:sldId id="338" r:id="rId8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534" autoAdjust="0"/>
    <p:restoredTop sz="94660"/>
  </p:normalViewPr>
  <p:slideViewPr>
    <p:cSldViewPr>
      <p:cViewPr>
        <p:scale>
          <a:sx n="71" d="100"/>
          <a:sy n="71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1952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52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E492-B7E8-471C-8220-DF263D111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685A1-BB47-4786-9EFF-CCBCDB62F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830E1-1629-4210-B6D2-52A20CF97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DC16C-4A11-44E0-8B30-A0714FE18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3A8B3-D018-490E-AFB4-FECBC8756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8A39B-53D6-4C5C-97DE-F5FF59C31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851F4-972B-46C4-ADB9-93F9C89C4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2325D-31A8-4281-8683-04C9BA065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B7CD2-7D7E-4923-A0F5-A4A075397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E409-F028-4CD5-918C-A8DE1C1AA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68E0-ACA9-46F9-A12A-4EB0EB693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843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843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3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3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6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6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846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84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848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9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sp>
            <p:nvSpPr>
              <p:cNvPr id="1849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184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50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0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0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7666208-FAC8-4098-A18F-635A17531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50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udopredki.ru/2199-poslovicy-i-pogovorki-pro-dengi-dostatok-i-bogatstvo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9.xml"/><Relationship Id="rId3" Type="http://schemas.openxmlformats.org/officeDocument/2006/relationships/slide" Target="slide38.xml"/><Relationship Id="rId7" Type="http://schemas.openxmlformats.org/officeDocument/2006/relationships/slide" Target="slide47.xml"/><Relationship Id="rId12" Type="http://schemas.openxmlformats.org/officeDocument/2006/relationships/slide" Target="slide57.xml"/><Relationship Id="rId17" Type="http://schemas.openxmlformats.org/officeDocument/2006/relationships/slide" Target="slide67.xml"/><Relationship Id="rId2" Type="http://schemas.openxmlformats.org/officeDocument/2006/relationships/slide" Target="slide36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5.xml"/><Relationship Id="rId11" Type="http://schemas.openxmlformats.org/officeDocument/2006/relationships/slide" Target="slide55.xml"/><Relationship Id="rId5" Type="http://schemas.openxmlformats.org/officeDocument/2006/relationships/slide" Target="slide43.xml"/><Relationship Id="rId15" Type="http://schemas.openxmlformats.org/officeDocument/2006/relationships/slide" Target="slide63.xml"/><Relationship Id="rId10" Type="http://schemas.openxmlformats.org/officeDocument/2006/relationships/slide" Target="slide53.xml"/><Relationship Id="rId4" Type="http://schemas.openxmlformats.org/officeDocument/2006/relationships/slide" Target="slide40.xml"/><Relationship Id="rId9" Type="http://schemas.openxmlformats.org/officeDocument/2006/relationships/slide" Target="slide51.xml"/><Relationship Id="rId14" Type="http://schemas.openxmlformats.org/officeDocument/2006/relationships/slide" Target="slide6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0.jpe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9.jpeg"/><Relationship Id="rId7" Type="http://schemas.openxmlformats.org/officeDocument/2006/relationships/image" Target="../media/image2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1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0.jpe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41.jpeg"/><Relationship Id="rId5" Type="http://schemas.openxmlformats.org/officeDocument/2006/relationships/image" Target="../media/image19.jpeg"/><Relationship Id="rId10" Type="http://schemas.openxmlformats.org/officeDocument/2006/relationships/image" Target="../media/image40.png"/><Relationship Id="rId4" Type="http://schemas.openxmlformats.org/officeDocument/2006/relationships/image" Target="../media/image37.jpeg"/><Relationship Id="rId9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" Type="http://schemas.openxmlformats.org/officeDocument/2006/relationships/slide" Target="slide4.xml"/><Relationship Id="rId16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10" Type="http://schemas.openxmlformats.org/officeDocument/2006/relationships/slide" Target="slide20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" TargetMode="External"/><Relationship Id="rId7" Type="http://schemas.openxmlformats.org/officeDocument/2006/relationships/hyperlink" Target="http://www.tomovl.ru/" TargetMode="External"/><Relationship Id="rId2" Type="http://schemas.openxmlformats.org/officeDocument/2006/relationships/hyperlink" Target="https://fmc.hs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bus1.com/" TargetMode="External"/><Relationship Id="rId5" Type="http://schemas.openxmlformats.org/officeDocument/2006/relationships/hyperlink" Target="https://videouroki.net/" TargetMode="External"/><Relationship Id="rId4" Type="http://schemas.openxmlformats.org/officeDocument/2006/relationships/hyperlink" Target="http://www.alternativy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smtClean="0">
                <a:effectLst/>
              </a:rPr>
              <a:t/>
            </a:r>
            <a:br>
              <a:rPr lang="en-US" sz="2800" b="1" smtClean="0">
                <a:effectLst/>
              </a:rPr>
            </a:br>
            <a:r>
              <a:rPr lang="en-US" sz="2800" b="1" smtClean="0">
                <a:effectLst/>
              </a:rPr>
              <a:t/>
            </a:r>
            <a:br>
              <a:rPr lang="en-US" sz="2800" b="1" smtClean="0">
                <a:effectLst/>
              </a:rPr>
            </a:br>
            <a:r>
              <a:rPr lang="ru-RU" sz="2800" b="1" smtClean="0">
                <a:effectLst/>
              </a:rPr>
              <a:t>Интеллектуальная игра по финансовой грамотности для учащихся 2-3 классов.</a:t>
            </a:r>
            <a:r>
              <a:rPr lang="ru-RU" sz="2800" smtClean="0">
                <a:effectLst/>
              </a:rPr>
              <a:t/>
            </a:r>
            <a:br>
              <a:rPr lang="ru-RU" sz="2800" smtClean="0">
                <a:effectLst/>
              </a:rPr>
            </a:br>
            <a:r>
              <a:rPr lang="ru-RU" sz="4000" smtClean="0">
                <a:effectLst/>
              </a:rPr>
              <a:t>    </a:t>
            </a:r>
            <a:r>
              <a:rPr lang="ru-RU" sz="2000" i="1" smtClean="0">
                <a:solidFill>
                  <a:schemeClr val="tx1"/>
                </a:solidFill>
                <a:effectLst/>
              </a:rPr>
              <a:t>Авторы учителя начальных ГБОУ Школа № 2083 г.Москвы </a:t>
            </a:r>
            <a:br>
              <a:rPr lang="ru-RU" sz="2000" i="1" smtClean="0">
                <a:solidFill>
                  <a:schemeClr val="tx1"/>
                </a:solidFill>
                <a:effectLst/>
              </a:rPr>
            </a:br>
            <a:r>
              <a:rPr lang="ru-RU" sz="2000" i="1" smtClean="0">
                <a:solidFill>
                  <a:schemeClr val="tx1"/>
                </a:solidFill>
                <a:effectLst/>
              </a:rPr>
              <a:t>       </a:t>
            </a:r>
            <a:r>
              <a:rPr lang="en-US" sz="2000" i="1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i="1" smtClean="0">
                <a:solidFill>
                  <a:schemeClr val="tx1"/>
                </a:solidFill>
                <a:effectLst/>
              </a:rPr>
              <a:t>Ухина Татьяна Ивановна, Бирюкова Светлана Валерьевна.</a:t>
            </a:r>
          </a:p>
        </p:txBody>
      </p:sp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611188" y="2781300"/>
            <a:ext cx="820896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/>
              <a:t>Цели: </a:t>
            </a:r>
            <a:r>
              <a:rPr lang="ru-RU" sz="3200" b="0"/>
              <a:t>дать учащимся возможность продемонстрировать свои знания по финансовой грамотности, развивать экономический образ мышления; формировать опыт применения полученных знаний и умений для решения элементарных вопросов в области экономики.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15573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smtClean="0"/>
              <a:t>С названием какого животного связана самая большая и дорогая монета в мире?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1484313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b="1" smtClean="0"/>
              <a:t>Кенгуру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23556" name="Picture 6" descr="Bolshie_zolotye_kengu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284538"/>
            <a:ext cx="49688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1773238"/>
            <a:ext cx="8280400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5400" b="1" smtClean="0"/>
              <a:t>В какой стране появились первые бумажные деньги?</a:t>
            </a:r>
            <a:endParaRPr lang="ru-RU" sz="5400" b="1" i="1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40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403350" y="1773238"/>
            <a:ext cx="59769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Китай</a:t>
            </a:r>
          </a:p>
        </p:txBody>
      </p:sp>
      <p:pic>
        <p:nvPicPr>
          <p:cNvPr id="25604" name="Picture 7" descr="cc387d88530ee75926b67a739fc95c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357563"/>
            <a:ext cx="4686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1844675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5400" b="1" smtClean="0"/>
              <a:t>Что в переводе с немецкого языка означает слово гурт?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Деньги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484313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b="1" smtClean="0"/>
              <a:t>пояс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27652" name="Picture 6" descr="20130128-1rub-gurt%281%29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141663"/>
            <a:ext cx="59848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Народная мудрость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7732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5400" b="1" smtClean="0"/>
              <a:t>Что согласно русской пословице предлагается взамен 100 рублей?</a:t>
            </a:r>
            <a:endParaRPr lang="ru-RU" sz="5400" b="1" i="1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Народная мудрость 10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71550" y="1773238"/>
            <a:ext cx="72723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100 друзей</a:t>
            </a:r>
          </a:p>
        </p:txBody>
      </p:sp>
      <p:pic>
        <p:nvPicPr>
          <p:cNvPr id="29700" name="Picture 7" descr="alla_pugacheva_ne_imej_100_rublej_a_imej_100_druze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573463"/>
            <a:ext cx="539432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Народная мудрость 20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3850" y="2133600"/>
            <a:ext cx="860425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Закончи пословицу: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5400" i="1">
                <a:effectLst>
                  <a:outerShdw blurRad="38100" dist="38100" dir="2700000" algn="tl">
                    <a:srgbClr val="000000"/>
                  </a:outerShdw>
                </a:effectLst>
              </a:rPr>
              <a:t>«Слову - вера, хлебу - мера, деньгам …»</a:t>
            </a:r>
            <a:r>
              <a:rPr lang="ru-RU" sz="5400">
                <a:hlinkClick r:id="rId2"/>
              </a:rPr>
              <a:t> </a:t>
            </a:r>
            <a:endParaRPr lang="ru-RU" sz="5400"/>
          </a:p>
          <a:p>
            <a:pPr algn="ctr">
              <a:spcBef>
                <a:spcPct val="50000"/>
              </a:spcBef>
              <a:defRPr/>
            </a:pPr>
            <a:endParaRPr lang="ru-RU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Народная мудрость 20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71550" y="1628775"/>
            <a:ext cx="7056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счёт</a:t>
            </a:r>
          </a:p>
        </p:txBody>
      </p:sp>
      <p:pic>
        <p:nvPicPr>
          <p:cNvPr id="31748" name="Picture 7" descr="nalog-i-ego-p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324225"/>
            <a:ext cx="5222875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539750" y="227013"/>
            <a:ext cx="8208963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Планируемые результаты: </a:t>
            </a:r>
          </a:p>
          <a:p>
            <a:r>
              <a:rPr lang="ru-RU" sz="1400" i="1"/>
              <a:t>Личностные: </a:t>
            </a:r>
            <a:endParaRPr lang="ru-RU" sz="1400"/>
          </a:p>
          <a:p>
            <a:pPr>
              <a:buFontTx/>
              <a:buChar char="•"/>
            </a:pPr>
            <a:r>
              <a:rPr lang="ru-RU" sz="1400" b="0"/>
              <a:t>овладение начальными навыками адаптации в мире финансовых отношений; </a:t>
            </a:r>
          </a:p>
          <a:p>
            <a:pPr>
              <a:buFontTx/>
              <a:buChar char="•"/>
            </a:pPr>
            <a:r>
              <a:rPr lang="ru-RU" sz="1400" b="0"/>
              <a:t>развитие навыков сотрудничества со сверстниками в разных игровых и реальных  </a:t>
            </a:r>
          </a:p>
          <a:p>
            <a:r>
              <a:rPr lang="en-US" sz="1400" b="0"/>
              <a:t>  </a:t>
            </a:r>
            <a:r>
              <a:rPr lang="ru-RU" sz="1400" b="0"/>
              <a:t>экономических ситуациях;</a:t>
            </a:r>
          </a:p>
          <a:p>
            <a:pPr>
              <a:buFontTx/>
              <a:buChar char="•"/>
            </a:pPr>
            <a:r>
              <a:rPr lang="ru-RU" sz="1400" b="0"/>
              <a:t>адекватное восприятие предложений товарищей.</a:t>
            </a:r>
          </a:p>
          <a:p>
            <a:r>
              <a:rPr lang="ru-RU" sz="1400" i="1"/>
              <a:t>Метапредметные:</a:t>
            </a:r>
            <a:endParaRPr lang="ru-RU" sz="1400"/>
          </a:p>
          <a:p>
            <a:pPr>
              <a:buFontTx/>
              <a:buChar char="•"/>
            </a:pPr>
            <a:r>
              <a:rPr lang="ru-RU" sz="1400" b="0"/>
              <a:t>использование различных способов поиска, обработки, анализа и представления информации;</a:t>
            </a:r>
          </a:p>
          <a:p>
            <a:pPr>
              <a:buFontTx/>
              <a:buChar char="•"/>
            </a:pPr>
            <a:r>
              <a:rPr lang="ru-RU" sz="1400" b="0"/>
              <a:t>овладение логическими действиями сравнения, обобщения, классификации, установления аналогий и причинно-следственных связей, построения рассуждений, отнесения к известным понятиям;</a:t>
            </a:r>
          </a:p>
          <a:p>
            <a:pPr>
              <a:buFontTx/>
              <a:buChar char="•"/>
            </a:pPr>
            <a:r>
              <a:rPr lang="ru-RU" sz="1400" b="0"/>
              <a:t>овладение базовыми предметными и межпредметными понятиями.</a:t>
            </a:r>
          </a:p>
          <a:p>
            <a:r>
              <a:rPr lang="ru-RU" sz="1400" i="1"/>
              <a:t>Регулятивные:</a:t>
            </a:r>
            <a:endParaRPr lang="ru-RU" sz="1400"/>
          </a:p>
          <a:p>
            <a:pPr>
              <a:buFontTx/>
              <a:buChar char="•"/>
            </a:pPr>
            <a:r>
              <a:rPr lang="ru-RU" sz="1400" b="0"/>
              <a:t>понимание цели своих действий;</a:t>
            </a:r>
          </a:p>
          <a:p>
            <a:pPr>
              <a:buFontTx/>
              <a:buChar char="•"/>
            </a:pPr>
            <a:r>
              <a:rPr lang="ru-RU" sz="1400" b="0"/>
              <a:t>проявление познавательной и творческой инициативы;</a:t>
            </a:r>
          </a:p>
          <a:p>
            <a:pPr>
              <a:buFontTx/>
              <a:buChar char="•"/>
            </a:pPr>
            <a:r>
              <a:rPr lang="ru-RU" sz="1400" b="0"/>
              <a:t>оценка правильности выполнения действий.</a:t>
            </a:r>
          </a:p>
          <a:p>
            <a:r>
              <a:rPr lang="ru-RU" sz="1400" i="1"/>
              <a:t>Коммуникативные:</a:t>
            </a:r>
            <a:endParaRPr lang="ru-RU" sz="1400"/>
          </a:p>
          <a:p>
            <a:pPr>
              <a:buFontTx/>
              <a:buChar char="•"/>
            </a:pPr>
            <a:r>
              <a:rPr lang="ru-RU" sz="1400" b="0"/>
              <a:t>умение слушать собеседника и вести диалог;</a:t>
            </a:r>
          </a:p>
          <a:p>
            <a:pPr>
              <a:buFontTx/>
              <a:buChar char="•"/>
            </a:pPr>
            <a:r>
              <a:rPr lang="ru-RU" sz="1400" b="0"/>
              <a:t>умение признавать возможность существования различных точек зрения и права каждого иметь свою;</a:t>
            </a:r>
          </a:p>
          <a:p>
            <a:pPr>
              <a:buFontTx/>
              <a:buChar char="•"/>
            </a:pPr>
            <a:r>
              <a:rPr lang="ru-RU" sz="1400" b="0"/>
              <a:t>умение излагать своё мнение и аргументировать свою точку зрения и оценку событий;</a:t>
            </a:r>
          </a:p>
          <a:p>
            <a:pPr>
              <a:buFontTx/>
              <a:buChar char="•"/>
            </a:pPr>
            <a:r>
              <a:rPr lang="ru-RU" sz="1400" b="0"/>
              <a:t>осуществлять взаимный контроль в совместной деятельности, адекватно оценивать собственное поведение и поведение окружающих.</a:t>
            </a:r>
          </a:p>
          <a:p>
            <a:r>
              <a:rPr lang="ru-RU" sz="1400" i="1"/>
              <a:t>Предметные:</a:t>
            </a:r>
            <a:endParaRPr lang="ru-RU" sz="1400"/>
          </a:p>
          <a:p>
            <a:pPr>
              <a:buFontTx/>
              <a:buChar char="•"/>
            </a:pPr>
            <a:r>
              <a:rPr lang="ru-RU" sz="1400" b="0"/>
              <a:t>понимание и правильное использование экономических терминов;</a:t>
            </a:r>
          </a:p>
          <a:p>
            <a:pPr>
              <a:buFontTx/>
              <a:buChar char="•"/>
            </a:pPr>
            <a:r>
              <a:rPr lang="ru-RU" sz="1400" b="0"/>
              <a:t>представление о роли денег в семье и обществе;</a:t>
            </a:r>
          </a:p>
          <a:p>
            <a:pPr>
              <a:buFontTx/>
              <a:buChar char="•"/>
            </a:pPr>
            <a:r>
              <a:rPr lang="ru-RU" sz="1400" b="0"/>
              <a:t>умение рассчитывать доходы и расходы и составлять простой семейный бюджет;</a:t>
            </a:r>
          </a:p>
          <a:p>
            <a:pPr>
              <a:buFontTx/>
              <a:buChar char="•"/>
            </a:pPr>
            <a:r>
              <a:rPr lang="ru-RU" sz="1400" b="0"/>
              <a:t>проведение элементарных финансовых расчётов.</a:t>
            </a:r>
          </a:p>
          <a:p>
            <a:pPr eaLnBrk="0" hangingPunct="0"/>
            <a:endParaRPr lang="ru-RU" sz="1400" b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Народная мудрость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1557338"/>
            <a:ext cx="8675688" cy="3171825"/>
          </a:xfrm>
        </p:spPr>
        <p:txBody>
          <a:bodyPr/>
          <a:lstStyle/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Нас, сестёр, в рубле сто штук.</a:t>
            </a:r>
            <a:br>
              <a:rPr lang="ru-RU" sz="4000" b="1" smtClean="0"/>
            </a:br>
            <a:r>
              <a:rPr lang="ru-RU" sz="4000" b="1" smtClean="0"/>
              <a:t>Мы проходим много рук.</a:t>
            </a:r>
            <a:br>
              <a:rPr lang="ru-RU" sz="4000" b="1" smtClean="0"/>
            </a:br>
            <a:r>
              <a:rPr lang="ru-RU" sz="4000" b="1" smtClean="0"/>
              <a:t>Нас теряют и меняют,</a:t>
            </a:r>
            <a:br>
              <a:rPr lang="ru-RU" sz="4000" b="1" smtClean="0"/>
            </a:br>
            <a:r>
              <a:rPr lang="ru-RU" sz="4000" b="1" smtClean="0"/>
              <a:t>А, бывало, и ругают.</a:t>
            </a:r>
            <a:br>
              <a:rPr lang="ru-RU" sz="4000" b="1" smtClean="0"/>
            </a:br>
            <a:r>
              <a:rPr lang="ru-RU" sz="4000" b="1" smtClean="0"/>
              <a:t>Пропадёт одна сестра,</a:t>
            </a:r>
            <a:br>
              <a:rPr lang="ru-RU" sz="4000" b="1" smtClean="0"/>
            </a:br>
            <a:r>
              <a:rPr lang="ru-RU" sz="4000" b="1" smtClean="0"/>
              <a:t>Поглядишь — нет и рубля?</a:t>
            </a: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Народная мудрость 30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42988" y="1484313"/>
            <a:ext cx="6553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копейка</a:t>
            </a:r>
          </a:p>
        </p:txBody>
      </p:sp>
      <p:pic>
        <p:nvPicPr>
          <p:cNvPr id="33796" name="Picture 7" descr="35fbe34c_resizedScaled_817to8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141663"/>
            <a:ext cx="31686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Народная мудрость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15573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  <a:r>
              <a:rPr lang="ru-RU" sz="5400" dirty="0" smtClean="0"/>
              <a:t>Животное, которое согласно народной мудрости, является эталоном бедности?</a:t>
            </a:r>
            <a:endParaRPr lang="ru-RU" sz="5400" i="1" dirty="0" smtClean="0">
              <a:cs typeface="Times New Roman" pitchFamily="18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900113" y="1773238"/>
            <a:ext cx="554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Народная мудрость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412875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smtClean="0"/>
              <a:t> </a:t>
            </a:r>
            <a:r>
              <a:rPr lang="ru-RU" sz="7200" b="1" smtClean="0"/>
              <a:t>церковная мышь</a:t>
            </a:r>
            <a:endParaRPr lang="ru-RU" sz="72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35844" name="Picture 6" descr="cms-image-000000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852738"/>
            <a:ext cx="499427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Народная мудрость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1628775"/>
            <a:ext cx="8226425" cy="3171825"/>
          </a:xfrm>
        </p:spPr>
        <p:txBody>
          <a:bodyPr/>
          <a:lstStyle/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Денег – куры не клюют,</a:t>
            </a:r>
          </a:p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Да мало что за них дают,</a:t>
            </a:r>
          </a:p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Потому что с каждым днем</a:t>
            </a:r>
          </a:p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Цены бешено растут.</a:t>
            </a:r>
          </a:p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Что за хищница такая</a:t>
            </a:r>
          </a:p>
          <a:p>
            <a:pPr indent="20638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Наши рублики съедает?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Народная мудрость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3414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smtClean="0"/>
              <a:t> </a:t>
            </a:r>
            <a:r>
              <a:rPr lang="ru-RU" sz="9600" b="1" smtClean="0"/>
              <a:t>инфляция</a:t>
            </a:r>
            <a:endParaRPr lang="ru-RU" sz="9600" b="1" i="1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141663"/>
            <a:ext cx="446563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1628775"/>
            <a:ext cx="8586788" cy="3171825"/>
          </a:xfrm>
        </p:spPr>
        <p:txBody>
          <a:bodyPr/>
          <a:lstStyle/>
          <a:p>
            <a:pPr marL="0" indent="20638"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/>
              <a:t>В черном ящике предмет, который на Руси носили на поясе и называли калита. Что это за предмет и как называют его сейчас</a:t>
            </a:r>
            <a:r>
              <a:rPr lang="ru-RU" sz="4800" b="1" dirty="0" smtClean="0"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188" y="1125538"/>
            <a:ext cx="7721600" cy="21637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smtClean="0"/>
              <a:t> </a:t>
            </a:r>
            <a:r>
              <a:rPr lang="ru-RU" sz="9600" b="1" smtClean="0"/>
              <a:t>кошелек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96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>
            <a:off x="8388350" y="6021388"/>
            <a:ext cx="647700" cy="692150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39940" name="Picture 6" descr="bc28f2a04c5b8fdb9865a6b920029f00_RSZ_6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852738"/>
            <a:ext cx="409733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20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00113" y="1341438"/>
            <a:ext cx="74168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черном ящике </a:t>
            </a:r>
            <a:r>
              <a:rPr lang="ru-RU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 с изображением портрета человека, </a:t>
            </a:r>
            <a:r>
              <a:rPr lang="ru-RU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честь которого названа столица США. </a:t>
            </a:r>
          </a:p>
          <a:p>
            <a:pPr algn="ctr">
              <a:defRPr/>
            </a:pPr>
            <a:r>
              <a:rPr lang="ru-RU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Что это за предмет?</a:t>
            </a:r>
            <a:endParaRPr lang="ru-RU" sz="4400" b="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ru-RU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20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68338" y="1125538"/>
            <a:ext cx="7721600" cy="21621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/>
              <a:t>100 американских долларов</a:t>
            </a:r>
            <a:endParaRPr lang="ru-RU" sz="4800" b="1" i="1" dirty="0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781300"/>
            <a:ext cx="71151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 descr="svoja_ig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84709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395288" y="5516563"/>
            <a:ext cx="8462962" cy="8620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финансовой грамотности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30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662463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Она маленькая, но с ее помощью можно было получить товар до появления денег. Впервые ее стали использовать в Китае 3500 лет назад. Что это?</a:t>
            </a:r>
            <a:endParaRPr lang="ru-RU" sz="40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30</a:t>
            </a: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27088" y="1196975"/>
            <a:ext cx="83169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80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Раковина каури</a:t>
            </a:r>
          </a:p>
          <a:p>
            <a:pPr>
              <a:spcBef>
                <a:spcPct val="50000"/>
              </a:spcBef>
              <a:defRPr/>
            </a:pPr>
            <a:endParaRPr lang="ru-RU" sz="8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4036" name="Picture 7" descr="shel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565400"/>
            <a:ext cx="44958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40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7273925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Своеобразный чертеж поверхности Земли, а так же плотные листки используемые в разных настольных играх, называют тем же словом, как и предмет в черном ящике.    </a:t>
            </a:r>
          </a:p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Что это?</a:t>
            </a:r>
          </a:p>
          <a:p>
            <a:pPr>
              <a:spcBef>
                <a:spcPct val="50000"/>
              </a:spcBef>
              <a:defRPr/>
            </a:pPr>
            <a:endParaRPr lang="ru-RU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1341438"/>
            <a:ext cx="8604250" cy="21637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smtClean="0"/>
              <a:t>Банковская пластиковая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smtClean="0"/>
              <a:t>карта</a:t>
            </a:r>
            <a:endParaRPr lang="ru-RU" sz="4800" b="1" i="1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46084" name="Picture 6" descr="kartyi-rossiyskih-bank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357563"/>
            <a:ext cx="45799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50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42988" y="1916113"/>
            <a:ext cx="6985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Он бывает проездной, бывает экзаменационный, бывает в театр или на концерт, а бывает такой, как в черном ящике…</a:t>
            </a:r>
          </a:p>
          <a:p>
            <a:pPr algn="ctr">
              <a:defRPr/>
            </a:pPr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Что это?</a:t>
            </a:r>
          </a:p>
          <a:p>
            <a:pPr algn="ctr">
              <a:spcBef>
                <a:spcPct val="50000"/>
              </a:spcBef>
              <a:defRPr/>
            </a:pP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Черный ящик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1412875"/>
            <a:ext cx="8604250" cy="21637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smtClean="0"/>
              <a:t> </a:t>
            </a:r>
            <a:r>
              <a:rPr lang="ru-RU" sz="6000" b="1" smtClean="0"/>
              <a:t>Лотерейный билет</a:t>
            </a:r>
            <a:endParaRPr lang="ru-RU" sz="6000" b="1" i="1" smtClean="0">
              <a:cs typeface="Times New Roman" pitchFamily="18" charset="0"/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48132" name="Picture 6" descr="145877040732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636838"/>
            <a:ext cx="6291263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FFC000"/>
                </a:solidFill>
              </a:rPr>
              <a:t>Раунд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64" name="Group 36"/>
          <p:cNvGraphicFramePr>
            <a:graphicFrameLocks noGrp="1"/>
          </p:cNvGraphicFramePr>
          <p:nvPr/>
        </p:nvGraphicFramePr>
        <p:xfrm>
          <a:off x="203200" y="1887538"/>
          <a:ext cx="8723313" cy="3540125"/>
        </p:xfrm>
        <a:graphic>
          <a:graphicData uri="http://schemas.openxmlformats.org/drawingml/2006/table">
            <a:tbl>
              <a:tblPr/>
              <a:tblGrid>
                <a:gridCol w="3497263"/>
                <a:gridCol w="1016000"/>
                <a:gridCol w="1103312"/>
                <a:gridCol w="1117600"/>
                <a:gridCol w="973138"/>
                <a:gridCol w="1016000"/>
              </a:tblGrid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Ребусы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Товары и услуги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 мире литературы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84368" y="6309320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7" action="ppaction://hlinksldjump"/>
              </a:rPr>
              <a:t>Финал</a:t>
            </a:r>
            <a:endParaRPr lang="ru-RU" sz="1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10</a:t>
            </a:r>
          </a:p>
        </p:txBody>
      </p:sp>
      <p:pic>
        <p:nvPicPr>
          <p:cNvPr id="51202" name="Picture 9" descr="&amp;rcy;&amp;iecy;&amp;bcy;&amp;ucy;&amp;s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95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1" descr="&amp;rcy;&amp;iecy;&amp;bcy;&amp;u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349500"/>
            <a:ext cx="1657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3" descr="&amp;rcy;&amp;iecy;&amp;bcy;&amp;ucy;&amp;s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349500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5" descr="&amp;rcy;&amp;iecy;&amp;bcy;&amp;ucy;&amp;s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349500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17" descr="&amp;rcy;&amp;iecy;&amp;bcy;&amp;ucy;&amp;s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2349500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9" descr="&amp;rcy;&amp;iecy;&amp;bcy;&amp;ucy;&amp;scy;&amp;y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2349500"/>
            <a:ext cx="2808287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21" descr="&amp;rcy;&amp;iecy;&amp;bcy;&amp;ucy;&amp;s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2349500"/>
            <a:ext cx="2428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23" descr="&amp;rcy;&amp;iecy;&amp;bcy;&amp;ucy;&amp;scy;&amp;y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3495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 10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smtClean="0"/>
              <a:t> </a:t>
            </a:r>
            <a:r>
              <a:rPr lang="ru-RU" sz="8800" b="1" smtClean="0"/>
              <a:t>ПЕНСИЯ</a:t>
            </a: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FFC000"/>
                </a:solidFill>
              </a:rPr>
              <a:t>Раунд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 20</a:t>
            </a:r>
          </a:p>
        </p:txBody>
      </p:sp>
      <p:pic>
        <p:nvPicPr>
          <p:cNvPr id="53250" name="Picture 6" descr="&amp;rcy;&amp;iecy;&amp;bcy;&amp;ucy;&amp;s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492375"/>
            <a:ext cx="25908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10" descr="&amp;rcy;&amp;iecy;&amp;bcy;&amp;u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492375"/>
            <a:ext cx="225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11" descr="&amp;rcy;&amp;iecy;&amp;bcy;&amp;u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492375"/>
            <a:ext cx="225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13" descr="&amp;rcy;&amp;iecy;&amp;bcy;&amp;ucy;&amp;s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4209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15" descr="&amp;rcy;&amp;iecy;&amp;bcy;&amp;ucy;&amp;s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2420938"/>
            <a:ext cx="2873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17" descr="&amp;rcy;&amp;iecy;&amp;bcy;&amp;ucy;&amp;scy;&amp;y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2420938"/>
            <a:ext cx="1228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9" descr="&amp;rcy;&amp;iecy;&amp;bcy;&amp;u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420938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21" descr="&amp;rcy;&amp;iecy;&amp;bcy;&amp;ucy;&amp;scy;&amp;y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24209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 20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smtClean="0"/>
              <a:t> </a:t>
            </a:r>
            <a:r>
              <a:rPr lang="ru-RU" sz="9600" b="1" smtClean="0"/>
              <a:t>КРЕДИТ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 30</a:t>
            </a:r>
          </a:p>
        </p:txBody>
      </p:sp>
      <p:pic>
        <p:nvPicPr>
          <p:cNvPr id="55298" name="Рисунок 4" descr="0c202a72a4131c460c52ca82cd420329_6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41438"/>
            <a:ext cx="7056438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 30</a:t>
            </a:r>
          </a:p>
        </p:txBody>
      </p:sp>
      <p:pic>
        <p:nvPicPr>
          <p:cNvPr id="56322" name="Picture 5" descr="&amp;rcy;&amp;iecy;&amp;bcy;&amp;ucy;&amp;s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2375"/>
            <a:ext cx="1727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6" descr="&amp;rcy;&amp;iecy;&amp;bcy;&amp;u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492375"/>
            <a:ext cx="2524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7" descr="&amp;rcy;&amp;iecy;&amp;bcy;&amp;u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492375"/>
            <a:ext cx="2524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8" descr="&amp;rcy;&amp;iecy;&amp;bcy;&amp;ucy;&amp;s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492375"/>
            <a:ext cx="14049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9" descr="&amp;rcy;&amp;iecy;&amp;bcy;&amp;ucy;&amp;s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24923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0" descr="&amp;rcy;&amp;iecy;&amp;bcy;&amp;ucy;&amp;scy;&amp;y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2565400"/>
            <a:ext cx="14160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1" descr="&amp;rcy;&amp;iecy;&amp;bcy;&amp;ucy;&amp;scy;&amp;y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2420938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2" descr="&amp;rcy;&amp;iecy;&amp;bcy;&amp;ucy;&amp;scy;&amp;y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0288" y="2420938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3" descr="&amp;rcy;&amp;iecy;&amp;bcy;&amp;ucy;&amp;scy;&amp;y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6188" y="2420938"/>
            <a:ext cx="15478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 30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49263" y="2924175"/>
            <a:ext cx="8226425" cy="44973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smtClean="0"/>
              <a:t> </a:t>
            </a: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314325" y="2349500"/>
            <a:ext cx="88296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800">
                <a:effectLst>
                  <a:outerShdw blurRad="38100" dist="38100" dir="2700000" algn="tl">
                    <a:srgbClr val="000000"/>
                  </a:outerShdw>
                </a:effectLst>
              </a:rPr>
              <a:t>ЛИКВИДНОСТЬ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 40</a:t>
            </a:r>
          </a:p>
        </p:txBody>
      </p:sp>
      <p:sp>
        <p:nvSpPr>
          <p:cNvPr id="58370" name="Прямоугольник 4"/>
          <p:cNvSpPr>
            <a:spLocks noChangeArrowheads="1"/>
          </p:cNvSpPr>
          <p:nvPr/>
        </p:nvSpPr>
        <p:spPr bwMode="auto">
          <a:xfrm>
            <a:off x="395288" y="1916113"/>
            <a:ext cx="8424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cs typeface="Times New Roman" pitchFamily="18" charset="0"/>
              </a:rPr>
              <a:t> </a:t>
            </a:r>
          </a:p>
        </p:txBody>
      </p:sp>
      <p:pic>
        <p:nvPicPr>
          <p:cNvPr id="58371" name="Picture 5" descr="&amp;rcy;&amp;iecy;&amp;bcy;&amp;ucy;&amp;s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76475"/>
            <a:ext cx="1876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10"/>
          <p:cNvSpPr txBox="1">
            <a:spLocks noChangeArrowheads="1"/>
          </p:cNvSpPr>
          <p:nvPr/>
        </p:nvSpPr>
        <p:spPr bwMode="auto">
          <a:xfrm>
            <a:off x="755650" y="4149725"/>
            <a:ext cx="1081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2</a:t>
            </a:r>
          </a:p>
        </p:txBody>
      </p:sp>
      <p:sp>
        <p:nvSpPr>
          <p:cNvPr id="56325" name="Line 11"/>
          <p:cNvSpPr>
            <a:spLocks noChangeShapeType="1"/>
          </p:cNvSpPr>
          <p:nvPr/>
        </p:nvSpPr>
        <p:spPr bwMode="auto">
          <a:xfrm flipV="1">
            <a:off x="684213" y="4292600"/>
            <a:ext cx="647700" cy="360363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4" name="Picture 13" descr="&amp;rcy;&amp;iecy;&amp;bcy;&amp;u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2764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5" descr="&amp;rcy;&amp;iecy;&amp;bcy;&amp;ucy;&amp;s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276475"/>
            <a:ext cx="1657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Rectangle 16"/>
          <p:cNvSpPr>
            <a:spLocks noChangeArrowheads="1"/>
          </p:cNvSpPr>
          <p:nvPr/>
        </p:nvSpPr>
        <p:spPr bwMode="auto">
          <a:xfrm>
            <a:off x="4500563" y="4149725"/>
            <a:ext cx="576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3</a:t>
            </a:r>
          </a:p>
        </p:txBody>
      </p:sp>
      <p:sp>
        <p:nvSpPr>
          <p:cNvPr id="56329" name="Line 17"/>
          <p:cNvSpPr>
            <a:spLocks noChangeShapeType="1"/>
          </p:cNvSpPr>
          <p:nvPr/>
        </p:nvSpPr>
        <p:spPr bwMode="auto">
          <a:xfrm flipV="1">
            <a:off x="4356100" y="4365625"/>
            <a:ext cx="647700" cy="360363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8" name="Picture 19" descr="&amp;rcy;&amp;iecy;&amp;bcy;&amp;ucy;&amp;s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23495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Ребусы 40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395288" y="1916113"/>
            <a:ext cx="8226425" cy="44973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b="1" smtClean="0">
                <a:solidFill>
                  <a:srgbClr val="63C463"/>
                </a:solidFill>
              </a:rPr>
              <a:t> </a:t>
            </a:r>
            <a:r>
              <a:rPr lang="ru-RU" sz="9600" b="1" smtClean="0"/>
              <a:t>проценты</a:t>
            </a: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Ребусы 50</a:t>
            </a:r>
          </a:p>
        </p:txBody>
      </p:sp>
      <p:sp>
        <p:nvSpPr>
          <p:cNvPr id="60418" name="Прямоугольник 4"/>
          <p:cNvSpPr>
            <a:spLocks noChangeArrowheads="1"/>
          </p:cNvSpPr>
          <p:nvPr/>
        </p:nvSpPr>
        <p:spPr bwMode="auto">
          <a:xfrm>
            <a:off x="323850" y="2060575"/>
            <a:ext cx="8496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400">
              <a:cs typeface="Times New Roman" pitchFamily="18" charset="0"/>
            </a:endParaRPr>
          </a:p>
        </p:txBody>
      </p:sp>
      <p:pic>
        <p:nvPicPr>
          <p:cNvPr id="60419" name="Picture 5" descr="&amp;rcy;&amp;iecy;&amp;bcy;&amp;ucy;&amp;s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14732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7" descr="&amp;rcy;&amp;iecy;&amp;bcy;&amp;u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700213"/>
            <a:ext cx="1730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9" descr="&amp;rcy;&amp;iecy;&amp;bcy;&amp;ucy;&amp;s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700213"/>
            <a:ext cx="140017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1" descr="&amp;rcy;&amp;iecy;&amp;bcy;&amp;ucy;&amp;s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2738" y="1700213"/>
            <a:ext cx="171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12" descr="&amp;rcy;&amp;iecy;&amp;bcy;&amp;ucy;&amp;s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1700213"/>
            <a:ext cx="171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3" descr="&amp;rcy;&amp;iecy;&amp;bcy;&amp;u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700213"/>
            <a:ext cx="1730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4" descr="&amp;rcy;&amp;iecy;&amp;bcy;&amp;u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700213"/>
            <a:ext cx="1730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6" descr="&amp;rcy;&amp;iecy;&amp;bcy;&amp;ucy;&amp;scy;&amp;y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1700213"/>
            <a:ext cx="121761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8" descr="&amp;rcy;&amp;iecy;&amp;bcy;&amp;ucy;&amp;scy;&amp;y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700213"/>
            <a:ext cx="14017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20" descr="&amp;rcy;&amp;iecy;&amp;bcy;&amp;ucy;&amp;scy;&amp;y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1773238"/>
            <a:ext cx="10715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Picture 21" descr="&amp;rcy;&amp;iecy;&amp;bcy;&amp;u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773238"/>
            <a:ext cx="1730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22" descr="&amp;rcy;&amp;iecy;&amp;bcy;&amp;ucy;&amp;s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1773238"/>
            <a:ext cx="1809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1" name="Picture 24" descr="&amp;rcy;&amp;iecy;&amp;bcy;&amp;ucy;&amp;scy;&amp;ycy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2988" y="41497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26" descr="&amp;rcy;&amp;iecy;&amp;bcy;&amp;ucy;&amp;scy;&amp;ycy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00338" y="41497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Picture 28" descr="&amp;rcy;&amp;iecy;&amp;bcy;&amp;u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005263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4" name="Picture 30" descr="&amp;rcy;&amp;iecy;&amp;bcy;&amp;u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005263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5" name="Picture 32" descr="&amp;rcy;&amp;iecy;&amp;bcy;&amp;ucy;&amp;scy;&amp;ycy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8263" y="4005263"/>
            <a:ext cx="33845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chemeClr val="hlink"/>
                </a:solidFill>
              </a:rPr>
              <a:t>Ребусы 50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68313" y="2133600"/>
            <a:ext cx="8226425" cy="44973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800" b="1" smtClean="0"/>
              <a:t>заработная плата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10</a:t>
            </a:r>
          </a:p>
        </p:txBody>
      </p:sp>
      <p:sp>
        <p:nvSpPr>
          <p:cNvPr id="62466" name="Содержимое 4"/>
          <p:cNvSpPr>
            <a:spLocks noGrp="1"/>
          </p:cNvSpPr>
          <p:nvPr>
            <p:ph idx="1"/>
          </p:nvPr>
        </p:nvSpPr>
        <p:spPr>
          <a:xfrm>
            <a:off x="611188" y="1557338"/>
            <a:ext cx="8243887" cy="3098800"/>
          </a:xfrm>
        </p:spPr>
        <p:txBody>
          <a:bodyPr/>
          <a:lstStyle/>
          <a:p>
            <a:pPr marL="261938" indent="20638" eaLnBrk="1" hangingPunct="1">
              <a:buFont typeface="Wingdings" pitchFamily="2" charset="2"/>
              <a:buNone/>
            </a:pPr>
            <a:r>
              <a:rPr lang="ru-RU" sz="5400" b="1" smtClean="0">
                <a:effectLst/>
              </a:rPr>
              <a:t>Всё, что в жизни продаётся,</a:t>
            </a:r>
            <a:br>
              <a:rPr lang="ru-RU" sz="5400" b="1" smtClean="0">
                <a:effectLst/>
              </a:rPr>
            </a:br>
            <a:r>
              <a:rPr lang="ru-RU" sz="5400" b="1" smtClean="0">
                <a:effectLst/>
              </a:rPr>
              <a:t>Одинаково зовётся:</a:t>
            </a:r>
            <a:br>
              <a:rPr lang="ru-RU" sz="5400" b="1" smtClean="0">
                <a:effectLst/>
              </a:rPr>
            </a:br>
            <a:r>
              <a:rPr lang="ru-RU" sz="5400" b="1" smtClean="0">
                <a:effectLst/>
              </a:rPr>
              <a:t>И крупа, и самовар</a:t>
            </a:r>
            <a:br>
              <a:rPr lang="ru-RU" sz="5400" b="1" smtClean="0">
                <a:effectLst/>
              </a:rPr>
            </a:br>
            <a:r>
              <a:rPr lang="ru-RU" sz="5400" b="1" smtClean="0">
                <a:effectLst/>
              </a:rPr>
              <a:t>Называются ...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5" name="Group 35"/>
          <p:cNvGraphicFramePr>
            <a:graphicFrameLocks noGrp="1"/>
          </p:cNvGraphicFramePr>
          <p:nvPr/>
        </p:nvGraphicFramePr>
        <p:xfrm>
          <a:off x="203200" y="1887538"/>
          <a:ext cx="8723313" cy="3325812"/>
        </p:xfrm>
        <a:graphic>
          <a:graphicData uri="http://schemas.openxmlformats.org/drawingml/2006/table">
            <a:tbl>
              <a:tblPr/>
              <a:tblGrid>
                <a:gridCol w="3497263"/>
                <a:gridCol w="1016000"/>
                <a:gridCol w="1103312"/>
                <a:gridCol w="1117600"/>
                <a:gridCol w="973138"/>
                <a:gridCol w="1016000"/>
              </a:tblGrid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Деньги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Народная мудрость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Черный ящик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2360" y="6309320"/>
            <a:ext cx="108012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7" action="ppaction://hlinksldjump"/>
              </a:rPr>
              <a:t>Раунд 2</a:t>
            </a:r>
            <a:endParaRPr lang="ru-RU" sz="1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276475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000" smtClean="0"/>
              <a:t> </a:t>
            </a:r>
            <a:r>
              <a:rPr lang="ru-RU" sz="9600" b="1" smtClean="0"/>
              <a:t>товар</a:t>
            </a:r>
            <a:endParaRPr lang="ru-RU" sz="9600" b="1" i="1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20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2060575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5400" b="1" smtClean="0"/>
              <a:t>Назовите объект продажи.</a:t>
            </a:r>
            <a:endParaRPr lang="ru-RU" sz="5400" b="1" i="1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Товары и услуги 20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2349500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000" smtClean="0"/>
              <a:t> </a:t>
            </a:r>
            <a:r>
              <a:rPr lang="ru-RU" sz="9600" b="1" smtClean="0"/>
              <a:t>услуга</a:t>
            </a:r>
            <a:endParaRPr lang="ru-RU" sz="9600" b="1" i="1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3414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effectLst/>
              </a:rPr>
              <a:t>О каком любимом детьми продукте экономисты говорят: «это умение продать одну картофелину по цене килограмма»?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i="1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30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95288" y="1557338"/>
            <a:ext cx="79930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чипсы</a:t>
            </a:r>
          </a:p>
        </p:txBody>
      </p:sp>
      <p:pic>
        <p:nvPicPr>
          <p:cNvPr id="67588" name="Picture 7" descr="db717c76ba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141663"/>
            <a:ext cx="45307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Товары и услуги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2420938"/>
            <a:ext cx="8226425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5400" b="1" smtClean="0">
                <a:effectLst/>
              </a:rPr>
              <a:t>Лицо торговой точки – это…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1255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000" smtClean="0"/>
              <a:t>  </a:t>
            </a:r>
            <a:r>
              <a:rPr lang="ru-RU" sz="9600" b="1" smtClean="0"/>
              <a:t>витрина</a:t>
            </a:r>
            <a:endParaRPr lang="ru-RU" sz="600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6000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69636" name="Picture 6" descr="65203_9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068638"/>
            <a:ext cx="437197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981075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4000" b="1" dirty="0" smtClean="0"/>
              <a:t>Согласно известному выражению: это </a:t>
            </a:r>
            <a:r>
              <a:rPr lang="ru-RU" sz="4000" b="1" dirty="0"/>
              <a:t>неуклюжая</a:t>
            </a:r>
            <a:r>
              <a:rPr lang="ru-RU" sz="4000" b="1" dirty="0" smtClean="0"/>
              <a:t>,  неумелая помощь в чем-то, принесшая вместо добра, пользы зло, вред, огорчение.</a:t>
            </a:r>
            <a:r>
              <a:rPr lang="ru-RU" sz="5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Товары и услуги</a:t>
            </a:r>
            <a:r>
              <a:rPr lang="ru-RU" sz="5400" b="1" smtClean="0">
                <a:solidFill>
                  <a:srgbClr val="FFFF99"/>
                </a:solidFill>
              </a:rPr>
              <a:t>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341438"/>
            <a:ext cx="8688388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smtClean="0"/>
              <a:t> </a:t>
            </a:r>
            <a:r>
              <a:rPr lang="ru-RU" sz="7200" b="1" smtClean="0"/>
              <a:t>Медвежья услуга</a:t>
            </a:r>
            <a:endParaRPr lang="ru-RU" sz="7200" b="1" i="1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1684" name="Picture 6" descr="dca28526b7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708275"/>
            <a:ext cx="3046412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 </a:t>
            </a:r>
            <a:r>
              <a:rPr lang="ru-RU" sz="5400" b="1" smtClean="0">
                <a:solidFill>
                  <a:srgbClr val="FFFF99"/>
                </a:solidFill>
              </a:rPr>
              <a:t>В мире литературы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628775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4400" b="1" smtClean="0">
                <a:effectLst/>
              </a:rPr>
              <a:t>Назовите сказку, героине которой удалось за найденную денежную единицу сделать выгодную покупку к своему юбилею?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400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2060575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smtClean="0"/>
              <a:t>Самая мелкая малоценная монета на Руси?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В мире литературы 10</a:t>
            </a:r>
          </a:p>
        </p:txBody>
      </p:sp>
      <p:sp>
        <p:nvSpPr>
          <p:cNvPr id="73730" name="Содержимое 4"/>
          <p:cNvSpPr>
            <a:spLocks noGrp="1"/>
          </p:cNvSpPr>
          <p:nvPr>
            <p:ph idx="1"/>
          </p:nvPr>
        </p:nvSpPr>
        <p:spPr>
          <a:xfrm>
            <a:off x="539750" y="1484313"/>
            <a:ext cx="8226425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6600" b="1" i="1" smtClean="0">
                <a:effectLst/>
              </a:rPr>
              <a:t>«Муха-Цокотуха»</a:t>
            </a:r>
            <a:r>
              <a:rPr lang="ru-RU" sz="6600" b="1" smtClean="0">
                <a:effectLst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6600" b="1" smtClean="0">
              <a:effectLst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3732" name="Picture 6" descr="66936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852738"/>
            <a:ext cx="25844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tabLst>
                <a:tab pos="363538" algn="l"/>
              </a:tabLst>
              <a:defRPr/>
            </a:pPr>
            <a:r>
              <a:rPr lang="ru-RU" sz="4000" b="1" smtClean="0">
                <a:solidFill>
                  <a:srgbClr val="FFFF99"/>
                </a:solidFill>
              </a:rPr>
              <a:t/>
            </a:r>
            <a:br>
              <a:rPr lang="ru-RU" sz="4000" b="1" smtClean="0">
                <a:solidFill>
                  <a:srgbClr val="FFFF99"/>
                </a:solidFill>
              </a:rPr>
            </a:b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В мире литературы 20</a:t>
            </a:r>
            <a:br>
              <a:rPr lang="ru-RU" sz="5400" b="1" smtClean="0">
                <a:solidFill>
                  <a:srgbClr val="FFFF99"/>
                </a:solidFill>
                <a:effectLst/>
              </a:rPr>
            </a:br>
            <a:endParaRPr lang="ru-RU" sz="5400" b="1" smtClean="0">
              <a:solidFill>
                <a:srgbClr val="FFFF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2781300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827088" y="1125538"/>
            <a:ext cx="83169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Закончите отрывок сказки А.С. Пушкина:</a:t>
            </a:r>
          </a:p>
          <a:p>
            <a:pPr>
              <a:defRPr/>
            </a:pP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«Белка песенки поет,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Да орешки всё грызет,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А орешки не простые,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Всё скорлупки золотые,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Ядра — чистый изумруд;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Слуги белку стерегут,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Служат ей прислугой разной—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И приставлен дьяк приказный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Строгий счет орехам весть;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Отдает ей войско честь;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Из скорлупок льют …»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В мире литературы 20</a:t>
            </a:r>
          </a:p>
        </p:txBody>
      </p:sp>
      <p:sp>
        <p:nvSpPr>
          <p:cNvPr id="73730" name="Содержимое 4"/>
          <p:cNvSpPr>
            <a:spLocks noGrp="1"/>
          </p:cNvSpPr>
          <p:nvPr>
            <p:ph idx="1"/>
          </p:nvPr>
        </p:nvSpPr>
        <p:spPr>
          <a:xfrm>
            <a:off x="125413" y="1341438"/>
            <a:ext cx="9018587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smtClean="0"/>
              <a:t>«…монету,</a:t>
            </a:r>
            <a:br>
              <a:rPr lang="ru-RU" sz="4400" b="1" smtClean="0"/>
            </a:br>
            <a:r>
              <a:rPr lang="ru-RU" sz="4400" b="1" smtClean="0"/>
              <a:t>Да пускают в ход по свету…»</a:t>
            </a:r>
            <a:r>
              <a:rPr lang="ru-RU" sz="4800" smtClean="0">
                <a:effectLst/>
              </a:rPr>
              <a:t> 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5780" name="Picture 6" descr="h-37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213100"/>
            <a:ext cx="2328862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В мире литературы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1700213"/>
            <a:ext cx="8226425" cy="3170237"/>
          </a:xfrm>
        </p:spPr>
        <p:txBody>
          <a:bodyPr/>
          <a:lstStyle/>
          <a:p>
            <a:pPr marL="87313" indent="20638"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4800" b="1" smtClean="0">
                <a:effectLst/>
              </a:rPr>
              <a:t>С помощью какого продукта разбогател на Луне герой сказки Николая Носова коротышка Пончик? </a:t>
            </a:r>
          </a:p>
          <a:p>
            <a:pPr marL="87313" indent="20638" algn="ctr" eaLnBrk="1" hangingPunct="1">
              <a:buFont typeface="Wingdings" pitchFamily="2" charset="2"/>
              <a:buNone/>
              <a:defRPr/>
            </a:pPr>
            <a:endParaRPr lang="ru-RU" sz="4800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В мире литературы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196975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9600" b="1" smtClean="0"/>
              <a:t>соль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9600" b="1" smtClean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7828" name="Picture 6" descr="screenshot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924175"/>
            <a:ext cx="42894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4800" b="1" i="1" smtClean="0">
                <a:solidFill>
                  <a:srgbClr val="FFFF99"/>
                </a:solidFill>
              </a:rPr>
              <a:t>В мире литературы</a:t>
            </a:r>
            <a:r>
              <a:rPr lang="ru-RU" sz="4800" b="1" smtClean="0">
                <a:solidFill>
                  <a:srgbClr val="FFFF99"/>
                </a:solidFill>
              </a:rPr>
              <a:t>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188" y="1484313"/>
            <a:ext cx="8226425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  <a:r>
              <a:rPr lang="ru-RU" sz="4000" b="1" dirty="0" smtClean="0"/>
              <a:t>Назовите сказку, в которой пенсионер нашел оригинальный способ улучшения финансового положения своей супруги, но ее жадность привела к плачевным результатам.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4800" b="1" i="1" smtClean="0">
                <a:solidFill>
                  <a:srgbClr val="FFFF99"/>
                </a:solidFill>
              </a:rPr>
              <a:t>В мире литературы</a:t>
            </a:r>
            <a:r>
              <a:rPr lang="ru-RU" sz="4800" b="1" smtClean="0">
                <a:solidFill>
                  <a:srgbClr val="FFFF99"/>
                </a:solidFill>
              </a:rPr>
              <a:t>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412875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5400" b="1" smtClean="0"/>
              <a:t>«Сказка о рыбаке и рыбке»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5400" b="1" smtClean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9876" name="Picture 6" descr="4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500438"/>
            <a:ext cx="5040313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268413"/>
            <a:ext cx="8226425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i="1" smtClean="0">
                <a:effectLst/>
              </a:rPr>
              <a:t>« Жила-была монетка; она только что вышла из чеканки, чистенькая, светленькая, покатилась и зазвенела: «Ура! Теперь пойду гулять по белу-свету!»  …»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smtClean="0"/>
              <a:t>Назовите автора сказки.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400" b="1" smtClean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23850" y="260350"/>
            <a:ext cx="8372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мире литературы</a:t>
            </a:r>
            <a:r>
              <a:rPr lang="ru-RU" sz="54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4800" b="1" i="1" smtClean="0">
                <a:solidFill>
                  <a:srgbClr val="FFFF99"/>
                </a:solidFill>
              </a:rPr>
              <a:t>В мире литературы</a:t>
            </a:r>
            <a:r>
              <a:rPr lang="ru-RU" sz="4800" b="1" smtClean="0">
                <a:solidFill>
                  <a:srgbClr val="FFFF99"/>
                </a:solidFill>
              </a:rPr>
              <a:t>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5400" b="1" smtClean="0"/>
              <a:t>Ганс Христиан Андерсен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smtClean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81924" name="Picture 8" descr="andersen_31-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565400"/>
            <a:ext cx="29924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FFC000"/>
                </a:solidFill>
              </a:rPr>
              <a:t>Финал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7732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b="1" smtClean="0"/>
              <a:t>ГРОШ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19460" name="Picture 6" descr="18tD4MS5l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284538"/>
            <a:ext cx="57531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280954"/>
            <a:ext cx="669674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/>
              <a:t>Историческая страничка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464" y="2490232"/>
            <a:ext cx="6696743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rgbClr val="FFFFFF"/>
                </a:solidFill>
              </a:rPr>
              <a:t>Налоги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585210"/>
            <a:ext cx="669674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rgbClr val="FFFFFF"/>
                </a:solidFill>
              </a:rPr>
              <a:t>Человек и закон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4737338"/>
            <a:ext cx="669674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rgbClr val="FFFFFF"/>
                </a:solidFill>
              </a:rPr>
              <a:t>Семейный бюджет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7812088" y="1268413"/>
            <a:ext cx="936625" cy="720725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>
            <a:off x="7812088" y="2492375"/>
            <a:ext cx="936625" cy="720725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8" name="Штриховая стрелка вправо 7">
            <a:hlinkClick r:id="rId4" action="ppaction://hlinksldjump"/>
          </p:cNvPr>
          <p:cNvSpPr/>
          <p:nvPr/>
        </p:nvSpPr>
        <p:spPr>
          <a:xfrm>
            <a:off x="7885113" y="3644900"/>
            <a:ext cx="935037" cy="720725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9" name="Штриховая стрелка вправо 8">
            <a:hlinkClick r:id="rId5" action="ppaction://hlinksldjump"/>
          </p:cNvPr>
          <p:cNvSpPr/>
          <p:nvPr/>
        </p:nvSpPr>
        <p:spPr>
          <a:xfrm>
            <a:off x="7812088" y="4724400"/>
            <a:ext cx="936625" cy="720725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FF99"/>
                </a:solidFill>
              </a:rPr>
              <a:t>Историческая страничка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844675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  <a:r>
              <a:rPr lang="ru-RU" sz="3600" b="1" dirty="0" smtClean="0"/>
              <a:t>Первыми учреждениями для этих целей были храмы и монастыри. Самое старое действующее здание в мире находится в Италии, а в современной Швейцарии их существует около 400. Назовите эти учреждения.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FF99"/>
                </a:solidFill>
              </a:rPr>
              <a:t>Историческая страничка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24209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smtClean="0"/>
              <a:t> </a:t>
            </a:r>
            <a:r>
              <a:rPr lang="ru-RU" sz="9600" b="1" smtClean="0"/>
              <a:t>Банк</a:t>
            </a:r>
            <a:endParaRPr lang="ru-RU" sz="9600" b="1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FF"/>
                </a:solidFill>
                <a:effectLst/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Налоги</a:t>
            </a:r>
            <a:r>
              <a:rPr lang="ru-RU" b="1" smtClean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11188" y="1341438"/>
            <a:ext cx="813593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При Петре </a:t>
            </a: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ru-RU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такой налог взимался со всех </a:t>
            </a:r>
            <a:r>
              <a:rPr lang="ru-RU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мужчин, </a:t>
            </a:r>
            <a:r>
              <a:rPr lang="ru-RU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кроме представителей духовенства. Что это был за налог?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b="1" smtClean="0">
                <a:solidFill>
                  <a:srgbClr val="FFFFFF"/>
                </a:solidFill>
                <a:effectLst/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Налоги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1628775"/>
            <a:ext cx="8226425" cy="3171825"/>
          </a:xfrm>
        </p:spPr>
        <p:txBody>
          <a:bodyPr/>
          <a:lstStyle/>
          <a:p>
            <a:pPr marL="0" indent="20638" algn="ctr" eaLnBrk="1" hangingPunct="1">
              <a:buFont typeface="Wingdings" pitchFamily="2" charset="2"/>
              <a:buNone/>
              <a:defRPr/>
            </a:pPr>
            <a:r>
              <a:rPr lang="ru-RU" sz="9600" b="1" smtClean="0"/>
              <a:t>Налог на бороды</a:t>
            </a:r>
          </a:p>
          <a:p>
            <a:pPr marL="0" indent="20638" algn="ctr" eaLnBrk="1" hangingPunct="1">
              <a:buFont typeface="Wingdings" pitchFamily="2" charset="2"/>
              <a:buNone/>
              <a:defRPr/>
            </a:pPr>
            <a:endParaRPr lang="ru-RU" sz="9600" b="1" smtClean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99"/>
                </a:solidFill>
              </a:rPr>
              <a:t> </a:t>
            </a:r>
            <a:r>
              <a:rPr lang="ru-RU" sz="5400" b="1" dirty="0" smtClean="0">
                <a:solidFill>
                  <a:srgbClr val="FFFF99"/>
                </a:solidFill>
                <a:effectLst/>
              </a:rPr>
              <a:t>Человек и закон</a:t>
            </a:r>
            <a:br>
              <a:rPr lang="ru-RU" sz="5400" b="1" dirty="0" smtClean="0">
                <a:solidFill>
                  <a:srgbClr val="FFFF99"/>
                </a:solidFill>
                <a:effectLst/>
              </a:rPr>
            </a:br>
            <a:endParaRPr lang="ru-RU" sz="5400" b="1" dirty="0" smtClean="0">
              <a:solidFill>
                <a:srgbClr val="FFFF99"/>
              </a:solidFill>
              <a:effectLst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827088" y="1916113"/>
            <a:ext cx="7704137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Назовите мошенника, который промышляет подделкой, хранением и перевозкой ценных бумаг.</a:t>
            </a:r>
          </a:p>
          <a:p>
            <a:pPr>
              <a:spcBef>
                <a:spcPct val="50000"/>
              </a:spcBef>
              <a:defRPr/>
            </a:pPr>
            <a:endParaRPr lang="ru-RU"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Человек и закон</a:t>
            </a:r>
            <a:br>
              <a:rPr lang="ru-RU" sz="5400" b="1" smtClean="0">
                <a:solidFill>
                  <a:srgbClr val="FFFF99"/>
                </a:solidFill>
                <a:effectLst/>
              </a:rPr>
            </a:br>
            <a:endParaRPr lang="ru-RU" sz="5400" b="1" smtClean="0">
              <a:solidFill>
                <a:srgbClr val="FFFF99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924175"/>
            <a:ext cx="9144000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000" smtClean="0">
                <a:cs typeface="Times New Roman" pitchFamily="18" charset="0"/>
              </a:rPr>
              <a:t> 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23850" y="2276475"/>
            <a:ext cx="86042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6000">
                <a:effectLst>
                  <a:outerShdw blurRad="38100" dist="38100" dir="2700000" algn="tl">
                    <a:srgbClr val="000000"/>
                  </a:outerShdw>
                </a:effectLst>
              </a:rPr>
              <a:t>фальшивомонетчик</a:t>
            </a:r>
          </a:p>
          <a:p>
            <a:pPr>
              <a:spcBef>
                <a:spcPct val="50000"/>
              </a:spcBef>
              <a:defRPr/>
            </a:pPr>
            <a:endParaRPr lang="ru-RU" sz="6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Семейный бюджет</a:t>
            </a:r>
            <a:endParaRPr lang="ru-RU" sz="5400" b="1" smtClean="0">
              <a:solidFill>
                <a:srgbClr val="FFFF99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557338"/>
            <a:ext cx="8226425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/>
              <a:t>Хватит ли семье денег до следующей зарплаты, если зарплата папы - 30 000 рублей, мамы - 12 000 рублей, пенсия бабушки - 6 800 рублей, а затраты были таковы: на продукты - 15 000 рублей, за коммунальные услуги - 5 200 рублей, детский сад - 1 600 рублей, ремонт стиральной машины - 2 200 рублей. </a:t>
            </a:r>
            <a:endParaRPr lang="ru-RU" b="1" smtClean="0"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b="1" smtClean="0">
                <a:solidFill>
                  <a:srgbClr val="FFFFFF"/>
                </a:solidFill>
                <a:effectLst/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Семейный бюджет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1916113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000" smtClean="0">
                <a:solidFill>
                  <a:srgbClr val="FF99FF"/>
                </a:solidFill>
              </a:rPr>
              <a:t> </a:t>
            </a:r>
            <a:r>
              <a:rPr lang="ru-RU" sz="9600" smtClean="0"/>
              <a:t>ХВАТИТ</a:t>
            </a:r>
            <a:endParaRPr lang="ru-RU" sz="9600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4406900"/>
            <a:ext cx="8280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cap="none" smtClean="0">
                <a:solidFill>
                  <a:schemeClr val="hlink"/>
                </a:solidFill>
              </a:rPr>
              <a:t>ПОЗДРАВЛЯЕМ ПОБЕДИТЕЛЯ!</a:t>
            </a:r>
          </a:p>
        </p:txBody>
      </p:sp>
      <p:pic>
        <p:nvPicPr>
          <p:cNvPr id="93186" name="Picture 4" descr="kub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04813"/>
            <a:ext cx="3695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20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700213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 </a:t>
            </a:r>
            <a:r>
              <a:rPr lang="ru-RU" sz="5400" b="1" smtClean="0"/>
              <a:t>Какую форму имеет монета в стране Палау?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3495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cap="none" smtClean="0">
                <a:solidFill>
                  <a:schemeClr val="hlink"/>
                </a:solidFill>
              </a:rPr>
              <a:t>СПАСИБО ЗА ИГРУ!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Источники.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  <a:hlinkClick r:id="rId2"/>
              </a:rPr>
              <a:t>https://fmc.hse.ru</a:t>
            </a:r>
            <a:endParaRPr lang="ru-RU" smtClean="0">
              <a:effectLst/>
            </a:endParaRPr>
          </a:p>
          <a:p>
            <a:r>
              <a:rPr lang="ru-RU" smtClean="0">
                <a:effectLst/>
                <a:hlinkClick r:id="rId3"/>
              </a:rPr>
              <a:t>https://infourok.ru</a:t>
            </a:r>
            <a:endParaRPr lang="ru-RU" smtClean="0">
              <a:effectLst/>
            </a:endParaRPr>
          </a:p>
          <a:p>
            <a:r>
              <a:rPr lang="ru-RU" smtClean="0">
                <a:effectLst/>
                <a:hlinkClick r:id="rId4"/>
              </a:rPr>
              <a:t>http://www.alternativy.ru</a:t>
            </a:r>
            <a:endParaRPr lang="ru-RU" smtClean="0">
              <a:effectLst/>
            </a:endParaRPr>
          </a:p>
          <a:p>
            <a:r>
              <a:rPr lang="ru-RU" smtClean="0">
                <a:effectLst/>
                <a:hlinkClick r:id="rId5"/>
              </a:rPr>
              <a:t>https://videouroki.net</a:t>
            </a:r>
            <a:endParaRPr lang="ru-RU" smtClean="0">
              <a:effectLst/>
            </a:endParaRPr>
          </a:p>
          <a:p>
            <a:r>
              <a:rPr lang="ru-RU" smtClean="0">
                <a:effectLst/>
                <a:hlinkClick r:id="rId6"/>
              </a:rPr>
              <a:t>http://rebus1.com</a:t>
            </a:r>
            <a:endParaRPr lang="ru-RU" smtClean="0">
              <a:effectLst/>
            </a:endParaRPr>
          </a:p>
          <a:p>
            <a:r>
              <a:rPr lang="ru-RU" smtClean="0">
                <a:effectLst/>
                <a:hlinkClick r:id="rId7"/>
              </a:rPr>
              <a:t>http://www.tomovl.ru</a:t>
            </a:r>
            <a:endParaRPr lang="ru-RU" smtClean="0">
              <a:effectLst/>
            </a:endParaRPr>
          </a:p>
          <a:p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chemeClr val="hlink"/>
                </a:solidFill>
              </a:rPr>
              <a:t>Деньги 20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412875"/>
            <a:ext cx="8226425" cy="3171825"/>
          </a:xfrm>
        </p:spPr>
        <p:txBody>
          <a:bodyPr/>
          <a:lstStyle/>
          <a:p>
            <a:pPr marL="0" indent="20638"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endParaRPr lang="ru-RU" sz="5400" b="1" smtClean="0"/>
          </a:p>
          <a:p>
            <a:pPr marL="0" indent="20638" algn="ctr"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r>
              <a:rPr lang="ru-RU" sz="5400" b="1" smtClean="0"/>
              <a:t>Форма листа клевера с четырьмя лепестками</a:t>
            </a:r>
            <a:r>
              <a:rPr lang="ru-RU" sz="11000" b="1" smtClean="0"/>
              <a:t> 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21388"/>
            <a:ext cx="647700" cy="692150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21508" name="Picture 5" descr="1301271530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357563"/>
            <a:ext cx="316706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ка с тенью">
  <a:themeElements>
    <a:clrScheme name="Другая 4">
      <a:dk1>
        <a:srgbClr val="010199"/>
      </a:dk1>
      <a:lt1>
        <a:srgbClr val="FFFFFF"/>
      </a:lt1>
      <a:dk2>
        <a:srgbClr val="000099"/>
      </a:dk2>
      <a:lt2>
        <a:srgbClr val="CCFFFF"/>
      </a:lt2>
      <a:accent1>
        <a:srgbClr val="00C600"/>
      </a:accent1>
      <a:accent2>
        <a:srgbClr val="01017D"/>
      </a:accent2>
      <a:accent3>
        <a:srgbClr val="AAAACA"/>
      </a:accent3>
      <a:accent4>
        <a:srgbClr val="DADADA"/>
      </a:accent4>
      <a:accent5>
        <a:srgbClr val="AADFAA"/>
      </a:accent5>
      <a:accent6>
        <a:srgbClr val="010171"/>
      </a:accent6>
      <a:hlink>
        <a:srgbClr val="FFF066"/>
      </a:hlink>
      <a:folHlink>
        <a:srgbClr val="000072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761</TotalTime>
  <Words>1028</Words>
  <Application>Microsoft Office PowerPoint</Application>
  <PresentationFormat>Экран (4:3)</PresentationFormat>
  <Paragraphs>233</Paragraphs>
  <Slides>81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81</vt:i4>
      </vt:variant>
    </vt:vector>
  </HeadingPairs>
  <TitlesOfParts>
    <vt:vector size="87" baseType="lpstr">
      <vt:lpstr>Arial</vt:lpstr>
      <vt:lpstr>Wingdings</vt:lpstr>
      <vt:lpstr>Calibri</vt:lpstr>
      <vt:lpstr>Times New Roman</vt:lpstr>
      <vt:lpstr>Сетка с тенью</vt:lpstr>
      <vt:lpstr>Сетка с тенью</vt:lpstr>
      <vt:lpstr>  Интеллектуальная игра по финансовой грамотности для учащихся 2-3 классов.     Авторы учителя начальных ГБОУ Школа № 2083 г.Москвы          Ухина Татьяна Ивановна, Бирюкова Светлана Валерьевна.</vt:lpstr>
      <vt:lpstr>Слайд 2</vt:lpstr>
      <vt:lpstr>Слайд 3</vt:lpstr>
      <vt:lpstr>Раунд 1</vt:lpstr>
      <vt:lpstr>Слайд 5</vt:lpstr>
      <vt:lpstr>Деньги 10</vt:lpstr>
      <vt:lpstr>Деньги 10</vt:lpstr>
      <vt:lpstr>Деньги 20</vt:lpstr>
      <vt:lpstr>Деньги 20</vt:lpstr>
      <vt:lpstr>Деньги 30</vt:lpstr>
      <vt:lpstr>Деньги 30</vt:lpstr>
      <vt:lpstr>Деньги 40</vt:lpstr>
      <vt:lpstr>Деньги 40</vt:lpstr>
      <vt:lpstr>Деньги 50</vt:lpstr>
      <vt:lpstr> Деньги 50</vt:lpstr>
      <vt:lpstr>Народная мудрость 10</vt:lpstr>
      <vt:lpstr> Народная мудрость 10</vt:lpstr>
      <vt:lpstr>Народная мудрость 20</vt:lpstr>
      <vt:lpstr> Народная мудрость 20</vt:lpstr>
      <vt:lpstr> Народная мудрость 30</vt:lpstr>
      <vt:lpstr> Народная мудрость 30</vt:lpstr>
      <vt:lpstr> Народная мудрость 40</vt:lpstr>
      <vt:lpstr> Народная мудрость 40</vt:lpstr>
      <vt:lpstr>Народная мудрость 50</vt:lpstr>
      <vt:lpstr> Народная мудрость 50</vt:lpstr>
      <vt:lpstr>Черный ящик 10</vt:lpstr>
      <vt:lpstr>Черный ящик 10</vt:lpstr>
      <vt:lpstr>Черный ящик 20</vt:lpstr>
      <vt:lpstr>Черный ящик 20</vt:lpstr>
      <vt:lpstr>Черный ящик 30</vt:lpstr>
      <vt:lpstr>Черный ящик 30</vt:lpstr>
      <vt:lpstr>Черный ящик 40</vt:lpstr>
      <vt:lpstr>Черный ящик 40</vt:lpstr>
      <vt:lpstr>Черный ящик 50</vt:lpstr>
      <vt:lpstr>Черный ящик 50</vt:lpstr>
      <vt:lpstr>Раунд 2</vt:lpstr>
      <vt:lpstr>Слайд 37</vt:lpstr>
      <vt:lpstr>Ребусы 10</vt:lpstr>
      <vt:lpstr>Ребусы  10</vt:lpstr>
      <vt:lpstr>Ребусы  20</vt:lpstr>
      <vt:lpstr>Ребусы  20</vt:lpstr>
      <vt:lpstr>Ребусы  30</vt:lpstr>
      <vt:lpstr>Ребусы  30</vt:lpstr>
      <vt:lpstr>Ребусы  30</vt:lpstr>
      <vt:lpstr>Ребусы  40</vt:lpstr>
      <vt:lpstr>Ребусы 40</vt:lpstr>
      <vt:lpstr> Ребусы 50</vt:lpstr>
      <vt:lpstr> Ребусы 50</vt:lpstr>
      <vt:lpstr>Товары и услуги 10</vt:lpstr>
      <vt:lpstr> Товары и услуги 10</vt:lpstr>
      <vt:lpstr> Товары и услуги 20</vt:lpstr>
      <vt:lpstr> Товары и услуги 20</vt:lpstr>
      <vt:lpstr> Товары и услуги 30</vt:lpstr>
      <vt:lpstr> Товары и услуги 30</vt:lpstr>
      <vt:lpstr> Товары и услуги 40</vt:lpstr>
      <vt:lpstr>Товары и услуги 40</vt:lpstr>
      <vt:lpstr> Товары и услуги 50</vt:lpstr>
      <vt:lpstr> Товары и услуги 50</vt:lpstr>
      <vt:lpstr>  В мире литературы 10</vt:lpstr>
      <vt:lpstr> В мире литературы 10</vt:lpstr>
      <vt:lpstr>  В мире литературы 20 </vt:lpstr>
      <vt:lpstr> В мире литературы 20</vt:lpstr>
      <vt:lpstr> В мире литературы 30</vt:lpstr>
      <vt:lpstr> В мире литературы 30</vt:lpstr>
      <vt:lpstr> В мире литературы 40</vt:lpstr>
      <vt:lpstr> В мире литературы 40</vt:lpstr>
      <vt:lpstr>Слайд 67</vt:lpstr>
      <vt:lpstr> В мире литературы 50</vt:lpstr>
      <vt:lpstr>Финал</vt:lpstr>
      <vt:lpstr>Слайд 70</vt:lpstr>
      <vt:lpstr>Историческая страничка</vt:lpstr>
      <vt:lpstr>Историческая страничка</vt:lpstr>
      <vt:lpstr> Налоги </vt:lpstr>
      <vt:lpstr>  Налоги</vt:lpstr>
      <vt:lpstr> Человек и закон </vt:lpstr>
      <vt:lpstr> Человек и закон </vt:lpstr>
      <vt:lpstr> Семейный бюджет</vt:lpstr>
      <vt:lpstr>  Семейный бюджет</vt:lpstr>
      <vt:lpstr>ПОЗДРАВЛЯЕМ ПОБЕДИТЕЛЯ!</vt:lpstr>
      <vt:lpstr>СПАСИБО ЗА ИГРУ!</vt:lpstr>
      <vt:lpstr>Источники.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Admin</cp:lastModifiedBy>
  <cp:revision>73</cp:revision>
  <dcterms:created xsi:type="dcterms:W3CDTF">2012-04-10T06:58:49Z</dcterms:created>
  <dcterms:modified xsi:type="dcterms:W3CDTF">2017-06-20T19:34:59Z</dcterms:modified>
</cp:coreProperties>
</file>