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81" r:id="rId2"/>
    <p:sldId id="303" r:id="rId3"/>
    <p:sldId id="282" r:id="rId4"/>
    <p:sldId id="284" r:id="rId5"/>
    <p:sldId id="257" r:id="rId6"/>
    <p:sldId id="261" r:id="rId7"/>
    <p:sldId id="262" r:id="rId8"/>
    <p:sldId id="260" r:id="rId9"/>
    <p:sldId id="285" r:id="rId10"/>
    <p:sldId id="292" r:id="rId11"/>
    <p:sldId id="293" r:id="rId12"/>
    <p:sldId id="294" r:id="rId13"/>
    <p:sldId id="287" r:id="rId14"/>
    <p:sldId id="286" r:id="rId15"/>
    <p:sldId id="288" r:id="rId16"/>
    <p:sldId id="301" r:id="rId17"/>
    <p:sldId id="302" r:id="rId18"/>
    <p:sldId id="289" r:id="rId19"/>
    <p:sldId id="290" r:id="rId20"/>
    <p:sldId id="291" r:id="rId21"/>
    <p:sldId id="295" r:id="rId22"/>
    <p:sldId id="296" r:id="rId23"/>
    <p:sldId id="297" r:id="rId24"/>
    <p:sldId id="259" r:id="rId25"/>
    <p:sldId id="300" r:id="rId26"/>
    <p:sldId id="263" r:id="rId27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2B041AF0-21F7-4518-B907-0A24C362D11B}">
          <p14:sldIdLst>
            <p14:sldId id="281"/>
            <p14:sldId id="303"/>
            <p14:sldId id="282"/>
            <p14:sldId id="284"/>
            <p14:sldId id="257"/>
            <p14:sldId id="261"/>
            <p14:sldId id="262"/>
            <p14:sldId id="260"/>
            <p14:sldId id="285"/>
            <p14:sldId id="292"/>
            <p14:sldId id="293"/>
            <p14:sldId id="294"/>
            <p14:sldId id="287"/>
            <p14:sldId id="286"/>
            <p14:sldId id="288"/>
            <p14:sldId id="301"/>
            <p14:sldId id="302"/>
            <p14:sldId id="289"/>
            <p14:sldId id="290"/>
            <p14:sldId id="291"/>
            <p14:sldId id="295"/>
            <p14:sldId id="296"/>
            <p14:sldId id="297"/>
            <p14:sldId id="259"/>
            <p14:sldId id="300"/>
            <p14:sldId id="26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4" autoAdjust="0"/>
    <p:restoredTop sz="94660"/>
  </p:normalViewPr>
  <p:slideViewPr>
    <p:cSldViewPr>
      <p:cViewPr>
        <p:scale>
          <a:sx n="70" d="100"/>
          <a:sy n="70" d="100"/>
        </p:scale>
        <p:origin x="-1308" y="-5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33E4A8-9EF7-47A7-AC6A-C01380C6EF60}" type="doc">
      <dgm:prSet loTypeId="urn:microsoft.com/office/officeart/2005/8/layout/cycle2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F1504976-E986-4850-BC6F-8FBE58992EE3}">
      <dgm:prSet phldrT="[Текст]"/>
      <dgm:spPr/>
      <dgm:t>
        <a:bodyPr/>
        <a:lstStyle/>
        <a:p>
          <a:r>
            <a:rPr lang="ru-RU" dirty="0" smtClean="0"/>
            <a:t>?</a:t>
          </a:r>
          <a:endParaRPr lang="ru-RU" dirty="0"/>
        </a:p>
      </dgm:t>
    </dgm:pt>
    <dgm:pt modelId="{65A43F3D-3E76-4D76-9CF7-FA9F53DC7425}" type="parTrans" cxnId="{30C59DE9-9684-4618-9488-BD789ECCFE8D}">
      <dgm:prSet/>
      <dgm:spPr/>
      <dgm:t>
        <a:bodyPr/>
        <a:lstStyle/>
        <a:p>
          <a:endParaRPr lang="ru-RU"/>
        </a:p>
      </dgm:t>
    </dgm:pt>
    <dgm:pt modelId="{0C1A0172-C2FE-4CC6-AC25-DB9FACE3786B}" type="sibTrans" cxnId="{30C59DE9-9684-4618-9488-BD789ECCFE8D}">
      <dgm:prSet/>
      <dgm:spPr/>
      <dgm:t>
        <a:bodyPr/>
        <a:lstStyle/>
        <a:p>
          <a:endParaRPr lang="ru-RU"/>
        </a:p>
      </dgm:t>
    </dgm:pt>
    <dgm:pt modelId="{A86ED9BB-CE5B-4A64-9357-7B426FC6D9E5}">
      <dgm:prSet phldrT="[Текст]"/>
      <dgm:spPr/>
      <dgm:t>
        <a:bodyPr/>
        <a:lstStyle/>
        <a:p>
          <a:r>
            <a:rPr lang="ru-RU" dirty="0" smtClean="0"/>
            <a:t>?</a:t>
          </a:r>
          <a:endParaRPr lang="ru-RU" dirty="0"/>
        </a:p>
      </dgm:t>
    </dgm:pt>
    <dgm:pt modelId="{ADAD22D7-DEDD-4307-955E-D51381E32AF1}" type="parTrans" cxnId="{F3843E65-D8A0-48AF-BEE6-E563ABF4DD1E}">
      <dgm:prSet/>
      <dgm:spPr/>
      <dgm:t>
        <a:bodyPr/>
        <a:lstStyle/>
        <a:p>
          <a:endParaRPr lang="ru-RU"/>
        </a:p>
      </dgm:t>
    </dgm:pt>
    <dgm:pt modelId="{985032FB-0096-4640-8395-0E593FC5B60D}" type="sibTrans" cxnId="{F3843E65-D8A0-48AF-BEE6-E563ABF4DD1E}">
      <dgm:prSet/>
      <dgm:spPr/>
      <dgm:t>
        <a:bodyPr/>
        <a:lstStyle/>
        <a:p>
          <a:endParaRPr lang="ru-RU"/>
        </a:p>
      </dgm:t>
    </dgm:pt>
    <dgm:pt modelId="{0727C388-7613-4BD7-B1E3-115D14CCFCA3}">
      <dgm:prSet phldrT="[Текст]"/>
      <dgm:spPr/>
      <dgm:t>
        <a:bodyPr/>
        <a:lstStyle/>
        <a:p>
          <a:r>
            <a:rPr lang="ru-RU" dirty="0" smtClean="0"/>
            <a:t>?</a:t>
          </a:r>
          <a:endParaRPr lang="ru-RU" dirty="0"/>
        </a:p>
      </dgm:t>
    </dgm:pt>
    <dgm:pt modelId="{77DFBDD1-BD56-4BA2-ABDB-B3D4E32F5252}" type="parTrans" cxnId="{F52AF369-13D4-4AB9-9FA5-F2A00F939587}">
      <dgm:prSet/>
      <dgm:spPr/>
      <dgm:t>
        <a:bodyPr/>
        <a:lstStyle/>
        <a:p>
          <a:endParaRPr lang="ru-RU"/>
        </a:p>
      </dgm:t>
    </dgm:pt>
    <dgm:pt modelId="{4CDF992F-CC42-4F7E-8CF4-A1F53886C3AE}" type="sibTrans" cxnId="{F52AF369-13D4-4AB9-9FA5-F2A00F939587}">
      <dgm:prSet/>
      <dgm:spPr/>
      <dgm:t>
        <a:bodyPr/>
        <a:lstStyle/>
        <a:p>
          <a:endParaRPr lang="ru-RU"/>
        </a:p>
      </dgm:t>
    </dgm:pt>
    <dgm:pt modelId="{78D75997-CDB7-48C0-9861-D192909B078B}">
      <dgm:prSet phldrT="[Текст]"/>
      <dgm:spPr/>
      <dgm:t>
        <a:bodyPr/>
        <a:lstStyle/>
        <a:p>
          <a:r>
            <a:rPr lang="ru-RU" dirty="0" smtClean="0"/>
            <a:t>?</a:t>
          </a:r>
          <a:endParaRPr lang="ru-RU" dirty="0"/>
        </a:p>
      </dgm:t>
    </dgm:pt>
    <dgm:pt modelId="{75E8E856-4A5A-4B59-96E7-4A1DDBD44112}" type="sibTrans" cxnId="{01415C36-EFF2-401E-A2C5-7D1C638418F6}">
      <dgm:prSet/>
      <dgm:spPr/>
      <dgm:t>
        <a:bodyPr/>
        <a:lstStyle/>
        <a:p>
          <a:endParaRPr lang="ru-RU"/>
        </a:p>
      </dgm:t>
    </dgm:pt>
    <dgm:pt modelId="{568C2CD6-4897-4A17-B12D-FB36EC99CE4A}" type="parTrans" cxnId="{01415C36-EFF2-401E-A2C5-7D1C638418F6}">
      <dgm:prSet/>
      <dgm:spPr/>
      <dgm:t>
        <a:bodyPr/>
        <a:lstStyle/>
        <a:p>
          <a:endParaRPr lang="ru-RU"/>
        </a:p>
      </dgm:t>
    </dgm:pt>
    <dgm:pt modelId="{0A956610-8FF1-4EDD-A087-688CCD3321E5}">
      <dgm:prSet phldrT="[Текст]"/>
      <dgm:spPr/>
      <dgm:t>
        <a:bodyPr/>
        <a:lstStyle/>
        <a:p>
          <a:r>
            <a:rPr lang="ru-RU" dirty="0" smtClean="0"/>
            <a:t>?</a:t>
          </a:r>
          <a:endParaRPr lang="ru-RU" dirty="0"/>
        </a:p>
      </dgm:t>
    </dgm:pt>
    <dgm:pt modelId="{65EC94EE-0A49-482A-93ED-6848B832F699}" type="sibTrans" cxnId="{872BD269-3CA2-4155-A332-FBA2CF1515B5}">
      <dgm:prSet/>
      <dgm:spPr/>
      <dgm:t>
        <a:bodyPr/>
        <a:lstStyle/>
        <a:p>
          <a:endParaRPr lang="ru-RU"/>
        </a:p>
      </dgm:t>
    </dgm:pt>
    <dgm:pt modelId="{9F496231-BB66-4639-ADF5-CB180F0EEA4A}" type="parTrans" cxnId="{872BD269-3CA2-4155-A332-FBA2CF1515B5}">
      <dgm:prSet/>
      <dgm:spPr/>
      <dgm:t>
        <a:bodyPr/>
        <a:lstStyle/>
        <a:p>
          <a:endParaRPr lang="ru-RU"/>
        </a:p>
      </dgm:t>
    </dgm:pt>
    <dgm:pt modelId="{124FB57C-BFA8-4018-8D9C-1B5B886295A0}">
      <dgm:prSet phldrT="[Текст]"/>
      <dgm:spPr/>
      <dgm:t>
        <a:bodyPr/>
        <a:lstStyle/>
        <a:p>
          <a:r>
            <a:rPr lang="ru-RU" smtClean="0"/>
            <a:t>?</a:t>
          </a:r>
          <a:endParaRPr lang="ru-RU" dirty="0"/>
        </a:p>
      </dgm:t>
    </dgm:pt>
    <dgm:pt modelId="{7D9B9AA4-A938-4A5E-BF57-F5AE5DD8C1FE}" type="sibTrans" cxnId="{4A191173-D482-4B82-B716-7ED4577CC557}">
      <dgm:prSet/>
      <dgm:spPr/>
      <dgm:t>
        <a:bodyPr/>
        <a:lstStyle/>
        <a:p>
          <a:endParaRPr lang="ru-RU"/>
        </a:p>
      </dgm:t>
    </dgm:pt>
    <dgm:pt modelId="{33BD1116-1DA9-4A3A-80AD-80596DDDED42}" type="parTrans" cxnId="{4A191173-D482-4B82-B716-7ED4577CC557}">
      <dgm:prSet/>
      <dgm:spPr/>
      <dgm:t>
        <a:bodyPr/>
        <a:lstStyle/>
        <a:p>
          <a:endParaRPr lang="ru-RU"/>
        </a:p>
      </dgm:t>
    </dgm:pt>
    <dgm:pt modelId="{C63CDEF0-9D44-4BF5-B7C7-C3A4570DECC7}" type="pres">
      <dgm:prSet presAssocID="{3233E4A8-9EF7-47A7-AC6A-C01380C6EF6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75967F-06E4-4A5B-9952-535D92136AC9}" type="pres">
      <dgm:prSet presAssocID="{F1504976-E986-4850-BC6F-8FBE58992EE3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6D637C-95DE-4D9C-AD60-09CE9AE1A454}" type="pres">
      <dgm:prSet presAssocID="{0C1A0172-C2FE-4CC6-AC25-DB9FACE3786B}" presName="sibTrans" presStyleLbl="sibTrans2D1" presStyleIdx="0" presStyleCnt="6"/>
      <dgm:spPr/>
      <dgm:t>
        <a:bodyPr/>
        <a:lstStyle/>
        <a:p>
          <a:endParaRPr lang="ru-RU"/>
        </a:p>
      </dgm:t>
    </dgm:pt>
    <dgm:pt modelId="{1D4ED945-7907-4F7D-AE4E-A824D8426EEF}" type="pres">
      <dgm:prSet presAssocID="{0C1A0172-C2FE-4CC6-AC25-DB9FACE3786B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4FC72676-ED18-4E76-8A72-E4A623C9BD50}" type="pres">
      <dgm:prSet presAssocID="{0727C388-7613-4BD7-B1E3-115D14CCFCA3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D35D36-2138-43AE-9A46-9B4F5B27D10D}" type="pres">
      <dgm:prSet presAssocID="{4CDF992F-CC42-4F7E-8CF4-A1F53886C3AE}" presName="sibTrans" presStyleLbl="sibTrans2D1" presStyleIdx="1" presStyleCnt="6"/>
      <dgm:spPr/>
      <dgm:t>
        <a:bodyPr/>
        <a:lstStyle/>
        <a:p>
          <a:endParaRPr lang="ru-RU"/>
        </a:p>
      </dgm:t>
    </dgm:pt>
    <dgm:pt modelId="{0A628923-D4CC-44B4-85F8-1CF75726D042}" type="pres">
      <dgm:prSet presAssocID="{4CDF992F-CC42-4F7E-8CF4-A1F53886C3AE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C72AC05D-F25F-4E68-99C8-063D4998A131}" type="pres">
      <dgm:prSet presAssocID="{A86ED9BB-CE5B-4A64-9357-7B426FC6D9E5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3E05ED-5496-4A6C-A765-E44CF8403874}" type="pres">
      <dgm:prSet presAssocID="{985032FB-0096-4640-8395-0E593FC5B60D}" presName="sibTrans" presStyleLbl="sibTrans2D1" presStyleIdx="2" presStyleCnt="6"/>
      <dgm:spPr/>
      <dgm:t>
        <a:bodyPr/>
        <a:lstStyle/>
        <a:p>
          <a:endParaRPr lang="ru-RU"/>
        </a:p>
      </dgm:t>
    </dgm:pt>
    <dgm:pt modelId="{BC1E2B2A-8EF6-445E-AD1A-4D1BD8A4FC6C}" type="pres">
      <dgm:prSet presAssocID="{985032FB-0096-4640-8395-0E593FC5B60D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7C080AA9-3651-4972-A324-10F25E2AC7BC}" type="pres">
      <dgm:prSet presAssocID="{78D75997-CDB7-48C0-9861-D192909B078B}" presName="node" presStyleLbl="node1" presStyleIdx="3" presStyleCnt="6" custRadScaleRad="102969" custRadScaleInc="-68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02B96F-2F64-4CEB-A96F-F9CB680154D2}" type="pres">
      <dgm:prSet presAssocID="{75E8E856-4A5A-4B59-96E7-4A1DDBD44112}" presName="sibTrans" presStyleLbl="sibTrans2D1" presStyleIdx="3" presStyleCnt="6"/>
      <dgm:spPr/>
      <dgm:t>
        <a:bodyPr/>
        <a:lstStyle/>
        <a:p>
          <a:endParaRPr lang="ru-RU"/>
        </a:p>
      </dgm:t>
    </dgm:pt>
    <dgm:pt modelId="{A084BD39-325D-4FC2-BF36-C56EC896124F}" type="pres">
      <dgm:prSet presAssocID="{75E8E856-4A5A-4B59-96E7-4A1DDBD44112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9C1ABB48-40F0-4B58-8A0F-20AD8B701FD6}" type="pres">
      <dgm:prSet presAssocID="{124FB57C-BFA8-4018-8D9C-1B5B886295A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531235-7267-478A-B3DC-0298BC618E1B}" type="pres">
      <dgm:prSet presAssocID="{7D9B9AA4-A938-4A5E-BF57-F5AE5DD8C1FE}" presName="sibTrans" presStyleLbl="sibTrans2D1" presStyleIdx="4" presStyleCnt="6"/>
      <dgm:spPr/>
      <dgm:t>
        <a:bodyPr/>
        <a:lstStyle/>
        <a:p>
          <a:endParaRPr lang="ru-RU"/>
        </a:p>
      </dgm:t>
    </dgm:pt>
    <dgm:pt modelId="{C79CE5BD-5B68-41BB-A5FF-F29BC199B63F}" type="pres">
      <dgm:prSet presAssocID="{7D9B9AA4-A938-4A5E-BF57-F5AE5DD8C1FE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EDB88BE3-9518-4FD1-BA44-793C70CE4A1C}" type="pres">
      <dgm:prSet presAssocID="{0A956610-8FF1-4EDD-A087-688CCD3321E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C372A0-9F2D-406F-9318-29FB526E9306}" type="pres">
      <dgm:prSet presAssocID="{65EC94EE-0A49-482A-93ED-6848B832F699}" presName="sibTrans" presStyleLbl="sibTrans2D1" presStyleIdx="5" presStyleCnt="6"/>
      <dgm:spPr/>
      <dgm:t>
        <a:bodyPr/>
        <a:lstStyle/>
        <a:p>
          <a:endParaRPr lang="ru-RU"/>
        </a:p>
      </dgm:t>
    </dgm:pt>
    <dgm:pt modelId="{C7E0A772-8931-4E8C-96B8-B06CE15DBFC7}" type="pres">
      <dgm:prSet presAssocID="{65EC94EE-0A49-482A-93ED-6848B832F699}" presName="connectorText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FF3ABA44-2A99-496A-88E1-0FDB5527E386}" type="presOf" srcId="{0C1A0172-C2FE-4CC6-AC25-DB9FACE3786B}" destId="{1D4ED945-7907-4F7D-AE4E-A824D8426EEF}" srcOrd="1" destOrd="0" presId="urn:microsoft.com/office/officeart/2005/8/layout/cycle2"/>
    <dgm:cxn modelId="{A2086AB6-5CE4-41F3-BF20-BEA3C00BD7D7}" type="presOf" srcId="{0727C388-7613-4BD7-B1E3-115D14CCFCA3}" destId="{4FC72676-ED18-4E76-8A72-E4A623C9BD50}" srcOrd="0" destOrd="0" presId="urn:microsoft.com/office/officeart/2005/8/layout/cycle2"/>
    <dgm:cxn modelId="{DDFFB308-8317-420D-A4DC-8C8588EE0C04}" type="presOf" srcId="{65EC94EE-0A49-482A-93ED-6848B832F699}" destId="{C7E0A772-8931-4E8C-96B8-B06CE15DBFC7}" srcOrd="1" destOrd="0" presId="urn:microsoft.com/office/officeart/2005/8/layout/cycle2"/>
    <dgm:cxn modelId="{9B0501FD-D78F-4070-A601-E634B14C88F6}" type="presOf" srcId="{0A956610-8FF1-4EDD-A087-688CCD3321E5}" destId="{EDB88BE3-9518-4FD1-BA44-793C70CE4A1C}" srcOrd="0" destOrd="0" presId="urn:microsoft.com/office/officeart/2005/8/layout/cycle2"/>
    <dgm:cxn modelId="{589AF5B4-93D5-4255-B601-4EFD2F7573B5}" type="presOf" srcId="{4CDF992F-CC42-4F7E-8CF4-A1F53886C3AE}" destId="{81D35D36-2138-43AE-9A46-9B4F5B27D10D}" srcOrd="0" destOrd="0" presId="urn:microsoft.com/office/officeart/2005/8/layout/cycle2"/>
    <dgm:cxn modelId="{D4D652B6-3CEA-44F1-B557-C0642C42EE87}" type="presOf" srcId="{A86ED9BB-CE5B-4A64-9357-7B426FC6D9E5}" destId="{C72AC05D-F25F-4E68-99C8-063D4998A131}" srcOrd="0" destOrd="0" presId="urn:microsoft.com/office/officeart/2005/8/layout/cycle2"/>
    <dgm:cxn modelId="{30C59DE9-9684-4618-9488-BD789ECCFE8D}" srcId="{3233E4A8-9EF7-47A7-AC6A-C01380C6EF60}" destId="{F1504976-E986-4850-BC6F-8FBE58992EE3}" srcOrd="0" destOrd="0" parTransId="{65A43F3D-3E76-4D76-9CF7-FA9F53DC7425}" sibTransId="{0C1A0172-C2FE-4CC6-AC25-DB9FACE3786B}"/>
    <dgm:cxn modelId="{872BD269-3CA2-4155-A332-FBA2CF1515B5}" srcId="{3233E4A8-9EF7-47A7-AC6A-C01380C6EF60}" destId="{0A956610-8FF1-4EDD-A087-688CCD3321E5}" srcOrd="5" destOrd="0" parTransId="{9F496231-BB66-4639-ADF5-CB180F0EEA4A}" sibTransId="{65EC94EE-0A49-482A-93ED-6848B832F699}"/>
    <dgm:cxn modelId="{2223764F-545F-4406-B3FC-E6B4934EFDAD}" type="presOf" srcId="{78D75997-CDB7-48C0-9861-D192909B078B}" destId="{7C080AA9-3651-4972-A324-10F25E2AC7BC}" srcOrd="0" destOrd="0" presId="urn:microsoft.com/office/officeart/2005/8/layout/cycle2"/>
    <dgm:cxn modelId="{F3843E65-D8A0-48AF-BEE6-E563ABF4DD1E}" srcId="{3233E4A8-9EF7-47A7-AC6A-C01380C6EF60}" destId="{A86ED9BB-CE5B-4A64-9357-7B426FC6D9E5}" srcOrd="2" destOrd="0" parTransId="{ADAD22D7-DEDD-4307-955E-D51381E32AF1}" sibTransId="{985032FB-0096-4640-8395-0E593FC5B60D}"/>
    <dgm:cxn modelId="{6E49198A-52ED-435E-BF0D-B7030EA00244}" type="presOf" srcId="{65EC94EE-0A49-482A-93ED-6848B832F699}" destId="{08C372A0-9F2D-406F-9318-29FB526E9306}" srcOrd="0" destOrd="0" presId="urn:microsoft.com/office/officeart/2005/8/layout/cycle2"/>
    <dgm:cxn modelId="{A2D86D75-F21C-42CA-A2F3-59299788FDA7}" type="presOf" srcId="{4CDF992F-CC42-4F7E-8CF4-A1F53886C3AE}" destId="{0A628923-D4CC-44B4-85F8-1CF75726D042}" srcOrd="1" destOrd="0" presId="urn:microsoft.com/office/officeart/2005/8/layout/cycle2"/>
    <dgm:cxn modelId="{65335A49-2178-4983-B4C5-FC1930215026}" type="presOf" srcId="{75E8E856-4A5A-4B59-96E7-4A1DDBD44112}" destId="{BD02B96F-2F64-4CEB-A96F-F9CB680154D2}" srcOrd="0" destOrd="0" presId="urn:microsoft.com/office/officeart/2005/8/layout/cycle2"/>
    <dgm:cxn modelId="{ED1B7DED-12B6-4FF0-9573-611B60AC796E}" type="presOf" srcId="{7D9B9AA4-A938-4A5E-BF57-F5AE5DD8C1FE}" destId="{C0531235-7267-478A-B3DC-0298BC618E1B}" srcOrd="0" destOrd="0" presId="urn:microsoft.com/office/officeart/2005/8/layout/cycle2"/>
    <dgm:cxn modelId="{4706B1FA-DA9D-48F7-A762-28B7F8CF0AC1}" type="presOf" srcId="{3233E4A8-9EF7-47A7-AC6A-C01380C6EF60}" destId="{C63CDEF0-9D44-4BF5-B7C7-C3A4570DECC7}" srcOrd="0" destOrd="0" presId="urn:microsoft.com/office/officeart/2005/8/layout/cycle2"/>
    <dgm:cxn modelId="{53A33800-E708-4EBD-95A6-D4E0646F0CFC}" type="presOf" srcId="{F1504976-E986-4850-BC6F-8FBE58992EE3}" destId="{0975967F-06E4-4A5B-9952-535D92136AC9}" srcOrd="0" destOrd="0" presId="urn:microsoft.com/office/officeart/2005/8/layout/cycle2"/>
    <dgm:cxn modelId="{2B757CD7-9D2B-4B23-81E7-BBAE034AA7DF}" type="presOf" srcId="{0C1A0172-C2FE-4CC6-AC25-DB9FACE3786B}" destId="{256D637C-95DE-4D9C-AD60-09CE9AE1A454}" srcOrd="0" destOrd="0" presId="urn:microsoft.com/office/officeart/2005/8/layout/cycle2"/>
    <dgm:cxn modelId="{95B5F535-C57C-45D8-BA10-9F215FB0ED72}" type="presOf" srcId="{985032FB-0096-4640-8395-0E593FC5B60D}" destId="{BC1E2B2A-8EF6-445E-AD1A-4D1BD8A4FC6C}" srcOrd="1" destOrd="0" presId="urn:microsoft.com/office/officeart/2005/8/layout/cycle2"/>
    <dgm:cxn modelId="{DAFB5F09-1F9F-4120-81CC-7EA003C618F0}" type="presOf" srcId="{985032FB-0096-4640-8395-0E593FC5B60D}" destId="{AF3E05ED-5496-4A6C-A765-E44CF8403874}" srcOrd="0" destOrd="0" presId="urn:microsoft.com/office/officeart/2005/8/layout/cycle2"/>
    <dgm:cxn modelId="{01415C36-EFF2-401E-A2C5-7D1C638418F6}" srcId="{3233E4A8-9EF7-47A7-AC6A-C01380C6EF60}" destId="{78D75997-CDB7-48C0-9861-D192909B078B}" srcOrd="3" destOrd="0" parTransId="{568C2CD6-4897-4A17-B12D-FB36EC99CE4A}" sibTransId="{75E8E856-4A5A-4B59-96E7-4A1DDBD44112}"/>
    <dgm:cxn modelId="{E45FD154-F191-44C3-BEA1-93EC2F31379F}" type="presOf" srcId="{124FB57C-BFA8-4018-8D9C-1B5B886295A0}" destId="{9C1ABB48-40F0-4B58-8A0F-20AD8B701FD6}" srcOrd="0" destOrd="0" presId="urn:microsoft.com/office/officeart/2005/8/layout/cycle2"/>
    <dgm:cxn modelId="{697A06EA-FA76-4C11-994A-BB15437BB47F}" type="presOf" srcId="{75E8E856-4A5A-4B59-96E7-4A1DDBD44112}" destId="{A084BD39-325D-4FC2-BF36-C56EC896124F}" srcOrd="1" destOrd="0" presId="urn:microsoft.com/office/officeart/2005/8/layout/cycle2"/>
    <dgm:cxn modelId="{4A191173-D482-4B82-B716-7ED4577CC557}" srcId="{3233E4A8-9EF7-47A7-AC6A-C01380C6EF60}" destId="{124FB57C-BFA8-4018-8D9C-1B5B886295A0}" srcOrd="4" destOrd="0" parTransId="{33BD1116-1DA9-4A3A-80AD-80596DDDED42}" sibTransId="{7D9B9AA4-A938-4A5E-BF57-F5AE5DD8C1FE}"/>
    <dgm:cxn modelId="{F52AF369-13D4-4AB9-9FA5-F2A00F939587}" srcId="{3233E4A8-9EF7-47A7-AC6A-C01380C6EF60}" destId="{0727C388-7613-4BD7-B1E3-115D14CCFCA3}" srcOrd="1" destOrd="0" parTransId="{77DFBDD1-BD56-4BA2-ABDB-B3D4E32F5252}" sibTransId="{4CDF992F-CC42-4F7E-8CF4-A1F53886C3AE}"/>
    <dgm:cxn modelId="{1A253260-EE06-4068-8FD0-2C62A7C538D1}" type="presOf" srcId="{7D9B9AA4-A938-4A5E-BF57-F5AE5DD8C1FE}" destId="{C79CE5BD-5B68-41BB-A5FF-F29BC199B63F}" srcOrd="1" destOrd="0" presId="urn:microsoft.com/office/officeart/2005/8/layout/cycle2"/>
    <dgm:cxn modelId="{7253E48C-4FFC-47EB-A5FC-5110C23F860E}" type="presParOf" srcId="{C63CDEF0-9D44-4BF5-B7C7-C3A4570DECC7}" destId="{0975967F-06E4-4A5B-9952-535D92136AC9}" srcOrd="0" destOrd="0" presId="urn:microsoft.com/office/officeart/2005/8/layout/cycle2"/>
    <dgm:cxn modelId="{92F4EF4C-81CC-4083-B86C-800B2DFA97A6}" type="presParOf" srcId="{C63CDEF0-9D44-4BF5-B7C7-C3A4570DECC7}" destId="{256D637C-95DE-4D9C-AD60-09CE9AE1A454}" srcOrd="1" destOrd="0" presId="urn:microsoft.com/office/officeart/2005/8/layout/cycle2"/>
    <dgm:cxn modelId="{4D4D3ADD-9C83-43CE-932F-A5E9AF31FA54}" type="presParOf" srcId="{256D637C-95DE-4D9C-AD60-09CE9AE1A454}" destId="{1D4ED945-7907-4F7D-AE4E-A824D8426EEF}" srcOrd="0" destOrd="0" presId="urn:microsoft.com/office/officeart/2005/8/layout/cycle2"/>
    <dgm:cxn modelId="{49478B6B-29A0-4FDA-B1DC-E4BA825A81CF}" type="presParOf" srcId="{C63CDEF0-9D44-4BF5-B7C7-C3A4570DECC7}" destId="{4FC72676-ED18-4E76-8A72-E4A623C9BD50}" srcOrd="2" destOrd="0" presId="urn:microsoft.com/office/officeart/2005/8/layout/cycle2"/>
    <dgm:cxn modelId="{BEDB4BEC-9D6C-4062-B63B-9D6D82EEED44}" type="presParOf" srcId="{C63CDEF0-9D44-4BF5-B7C7-C3A4570DECC7}" destId="{81D35D36-2138-43AE-9A46-9B4F5B27D10D}" srcOrd="3" destOrd="0" presId="urn:microsoft.com/office/officeart/2005/8/layout/cycle2"/>
    <dgm:cxn modelId="{BC298142-DDCE-41FE-B765-D9E62E9522ED}" type="presParOf" srcId="{81D35D36-2138-43AE-9A46-9B4F5B27D10D}" destId="{0A628923-D4CC-44B4-85F8-1CF75726D042}" srcOrd="0" destOrd="0" presId="urn:microsoft.com/office/officeart/2005/8/layout/cycle2"/>
    <dgm:cxn modelId="{89ED7B94-C717-41B9-911F-C883C0BE34E6}" type="presParOf" srcId="{C63CDEF0-9D44-4BF5-B7C7-C3A4570DECC7}" destId="{C72AC05D-F25F-4E68-99C8-063D4998A131}" srcOrd="4" destOrd="0" presId="urn:microsoft.com/office/officeart/2005/8/layout/cycle2"/>
    <dgm:cxn modelId="{A826F3C4-6F64-484A-A890-226FE890336B}" type="presParOf" srcId="{C63CDEF0-9D44-4BF5-B7C7-C3A4570DECC7}" destId="{AF3E05ED-5496-4A6C-A765-E44CF8403874}" srcOrd="5" destOrd="0" presId="urn:microsoft.com/office/officeart/2005/8/layout/cycle2"/>
    <dgm:cxn modelId="{07C55846-BF99-43E8-88EB-0F04A587BB06}" type="presParOf" srcId="{AF3E05ED-5496-4A6C-A765-E44CF8403874}" destId="{BC1E2B2A-8EF6-445E-AD1A-4D1BD8A4FC6C}" srcOrd="0" destOrd="0" presId="urn:microsoft.com/office/officeart/2005/8/layout/cycle2"/>
    <dgm:cxn modelId="{5D483D6E-BEF5-4482-83C0-284E88DF5137}" type="presParOf" srcId="{C63CDEF0-9D44-4BF5-B7C7-C3A4570DECC7}" destId="{7C080AA9-3651-4972-A324-10F25E2AC7BC}" srcOrd="6" destOrd="0" presId="urn:microsoft.com/office/officeart/2005/8/layout/cycle2"/>
    <dgm:cxn modelId="{4055B8C2-711D-4785-8D36-D23638634E37}" type="presParOf" srcId="{C63CDEF0-9D44-4BF5-B7C7-C3A4570DECC7}" destId="{BD02B96F-2F64-4CEB-A96F-F9CB680154D2}" srcOrd="7" destOrd="0" presId="urn:microsoft.com/office/officeart/2005/8/layout/cycle2"/>
    <dgm:cxn modelId="{4F157CB3-1E8B-498B-BF9D-A5E5FE05D9A3}" type="presParOf" srcId="{BD02B96F-2F64-4CEB-A96F-F9CB680154D2}" destId="{A084BD39-325D-4FC2-BF36-C56EC896124F}" srcOrd="0" destOrd="0" presId="urn:microsoft.com/office/officeart/2005/8/layout/cycle2"/>
    <dgm:cxn modelId="{DD44CE13-98B1-492A-8878-4069E092A306}" type="presParOf" srcId="{C63CDEF0-9D44-4BF5-B7C7-C3A4570DECC7}" destId="{9C1ABB48-40F0-4B58-8A0F-20AD8B701FD6}" srcOrd="8" destOrd="0" presId="urn:microsoft.com/office/officeart/2005/8/layout/cycle2"/>
    <dgm:cxn modelId="{A6597043-21E7-4978-A14B-1053B805407C}" type="presParOf" srcId="{C63CDEF0-9D44-4BF5-B7C7-C3A4570DECC7}" destId="{C0531235-7267-478A-B3DC-0298BC618E1B}" srcOrd="9" destOrd="0" presId="urn:microsoft.com/office/officeart/2005/8/layout/cycle2"/>
    <dgm:cxn modelId="{816A8620-696E-45B7-BACA-C9784A68A444}" type="presParOf" srcId="{C0531235-7267-478A-B3DC-0298BC618E1B}" destId="{C79CE5BD-5B68-41BB-A5FF-F29BC199B63F}" srcOrd="0" destOrd="0" presId="urn:microsoft.com/office/officeart/2005/8/layout/cycle2"/>
    <dgm:cxn modelId="{240E3442-D1F9-4FA1-9823-FBEB6BF238F9}" type="presParOf" srcId="{C63CDEF0-9D44-4BF5-B7C7-C3A4570DECC7}" destId="{EDB88BE3-9518-4FD1-BA44-793C70CE4A1C}" srcOrd="10" destOrd="0" presId="urn:microsoft.com/office/officeart/2005/8/layout/cycle2"/>
    <dgm:cxn modelId="{D677485B-211B-48F6-AB17-CF6F8BBE365D}" type="presParOf" srcId="{C63CDEF0-9D44-4BF5-B7C7-C3A4570DECC7}" destId="{08C372A0-9F2D-406F-9318-29FB526E9306}" srcOrd="11" destOrd="0" presId="urn:microsoft.com/office/officeart/2005/8/layout/cycle2"/>
    <dgm:cxn modelId="{D9373ACD-B1E6-4BCE-B992-203C4D5A866C}" type="presParOf" srcId="{08C372A0-9F2D-406F-9318-29FB526E9306}" destId="{C7E0A772-8931-4E8C-96B8-B06CE15DBFC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975967F-06E4-4A5B-9952-535D92136AC9}">
      <dsp:nvSpPr>
        <dsp:cNvPr id="0" name=""/>
        <dsp:cNvSpPr/>
      </dsp:nvSpPr>
      <dsp:spPr>
        <a:xfrm>
          <a:off x="2540496" y="474"/>
          <a:ext cx="1015007" cy="101500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dirty="0" smtClean="0"/>
            <a:t>?</a:t>
          </a:r>
          <a:endParaRPr lang="ru-RU" sz="4500" kern="1200" dirty="0"/>
        </a:p>
      </dsp:txBody>
      <dsp:txXfrm>
        <a:off x="2540496" y="474"/>
        <a:ext cx="1015007" cy="1015007"/>
      </dsp:txXfrm>
    </dsp:sp>
    <dsp:sp modelId="{256D637C-95DE-4D9C-AD60-09CE9AE1A454}">
      <dsp:nvSpPr>
        <dsp:cNvPr id="0" name=""/>
        <dsp:cNvSpPr/>
      </dsp:nvSpPr>
      <dsp:spPr>
        <a:xfrm rot="1800000">
          <a:off x="3566419" y="713883"/>
          <a:ext cx="269777" cy="342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800000">
        <a:off x="3566419" y="713883"/>
        <a:ext cx="269777" cy="342565"/>
      </dsp:txXfrm>
    </dsp:sp>
    <dsp:sp modelId="{4FC72676-ED18-4E76-8A72-E4A623C9BD50}">
      <dsp:nvSpPr>
        <dsp:cNvPr id="0" name=""/>
        <dsp:cNvSpPr/>
      </dsp:nvSpPr>
      <dsp:spPr>
        <a:xfrm>
          <a:off x="3860337" y="762485"/>
          <a:ext cx="1015007" cy="101500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dirty="0" smtClean="0"/>
            <a:t>?</a:t>
          </a:r>
          <a:endParaRPr lang="ru-RU" sz="4500" kern="1200" dirty="0"/>
        </a:p>
      </dsp:txBody>
      <dsp:txXfrm>
        <a:off x="3860337" y="762485"/>
        <a:ext cx="1015007" cy="1015007"/>
      </dsp:txXfrm>
    </dsp:sp>
    <dsp:sp modelId="{81D35D36-2138-43AE-9A46-9B4F5B27D10D}">
      <dsp:nvSpPr>
        <dsp:cNvPr id="0" name=""/>
        <dsp:cNvSpPr/>
      </dsp:nvSpPr>
      <dsp:spPr>
        <a:xfrm rot="5400000">
          <a:off x="4232953" y="1853082"/>
          <a:ext cx="269777" cy="342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5400000">
        <a:off x="4232953" y="1853082"/>
        <a:ext cx="269777" cy="342565"/>
      </dsp:txXfrm>
    </dsp:sp>
    <dsp:sp modelId="{C72AC05D-F25F-4E68-99C8-063D4998A131}">
      <dsp:nvSpPr>
        <dsp:cNvPr id="0" name=""/>
        <dsp:cNvSpPr/>
      </dsp:nvSpPr>
      <dsp:spPr>
        <a:xfrm>
          <a:off x="3860337" y="2286507"/>
          <a:ext cx="1015007" cy="101500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dirty="0" smtClean="0"/>
            <a:t>?</a:t>
          </a:r>
          <a:endParaRPr lang="ru-RU" sz="4500" kern="1200" dirty="0"/>
        </a:p>
      </dsp:txBody>
      <dsp:txXfrm>
        <a:off x="3860337" y="2286507"/>
        <a:ext cx="1015007" cy="1015007"/>
      </dsp:txXfrm>
    </dsp:sp>
    <dsp:sp modelId="{AF3E05ED-5496-4A6C-A765-E44CF8403874}">
      <dsp:nvSpPr>
        <dsp:cNvPr id="0" name=""/>
        <dsp:cNvSpPr/>
      </dsp:nvSpPr>
      <dsp:spPr>
        <a:xfrm rot="8933973">
          <a:off x="3619582" y="3000398"/>
          <a:ext cx="244399" cy="342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8933973">
        <a:off x="3619582" y="3000398"/>
        <a:ext cx="244399" cy="342565"/>
      </dsp:txXfrm>
    </dsp:sp>
    <dsp:sp modelId="{7C080AA9-3651-4972-A324-10F25E2AC7BC}">
      <dsp:nvSpPr>
        <dsp:cNvPr id="0" name=""/>
        <dsp:cNvSpPr/>
      </dsp:nvSpPr>
      <dsp:spPr>
        <a:xfrm>
          <a:off x="2596374" y="3048992"/>
          <a:ext cx="1015007" cy="101500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dirty="0" smtClean="0"/>
            <a:t>?</a:t>
          </a:r>
          <a:endParaRPr lang="ru-RU" sz="4500" kern="1200" dirty="0"/>
        </a:p>
      </dsp:txBody>
      <dsp:txXfrm>
        <a:off x="2596374" y="3048992"/>
        <a:ext cx="1015007" cy="1015007"/>
      </dsp:txXfrm>
    </dsp:sp>
    <dsp:sp modelId="{BD02B96F-2F64-4CEB-A96F-F9CB680154D2}">
      <dsp:nvSpPr>
        <dsp:cNvPr id="0" name=""/>
        <dsp:cNvSpPr/>
      </dsp:nvSpPr>
      <dsp:spPr>
        <a:xfrm rot="12539830">
          <a:off x="2275498" y="3008027"/>
          <a:ext cx="295678" cy="342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2539830">
        <a:off x="2275498" y="3008027"/>
        <a:ext cx="295678" cy="342565"/>
      </dsp:txXfrm>
    </dsp:sp>
    <dsp:sp modelId="{9C1ABB48-40F0-4B58-8A0F-20AD8B701FD6}">
      <dsp:nvSpPr>
        <dsp:cNvPr id="0" name=""/>
        <dsp:cNvSpPr/>
      </dsp:nvSpPr>
      <dsp:spPr>
        <a:xfrm>
          <a:off x="1220654" y="2286507"/>
          <a:ext cx="1015007" cy="101500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smtClean="0"/>
            <a:t>?</a:t>
          </a:r>
          <a:endParaRPr lang="ru-RU" sz="4500" kern="1200" dirty="0"/>
        </a:p>
      </dsp:txBody>
      <dsp:txXfrm>
        <a:off x="1220654" y="2286507"/>
        <a:ext cx="1015007" cy="1015007"/>
      </dsp:txXfrm>
    </dsp:sp>
    <dsp:sp modelId="{C0531235-7267-478A-B3DC-0298BC618E1B}">
      <dsp:nvSpPr>
        <dsp:cNvPr id="0" name=""/>
        <dsp:cNvSpPr/>
      </dsp:nvSpPr>
      <dsp:spPr>
        <a:xfrm rot="16200000">
          <a:off x="1593269" y="1868352"/>
          <a:ext cx="269777" cy="342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6200000">
        <a:off x="1593269" y="1868352"/>
        <a:ext cx="269777" cy="342565"/>
      </dsp:txXfrm>
    </dsp:sp>
    <dsp:sp modelId="{EDB88BE3-9518-4FD1-BA44-793C70CE4A1C}">
      <dsp:nvSpPr>
        <dsp:cNvPr id="0" name=""/>
        <dsp:cNvSpPr/>
      </dsp:nvSpPr>
      <dsp:spPr>
        <a:xfrm>
          <a:off x="1220654" y="762485"/>
          <a:ext cx="1015007" cy="101500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dirty="0" smtClean="0"/>
            <a:t>?</a:t>
          </a:r>
          <a:endParaRPr lang="ru-RU" sz="4500" kern="1200" dirty="0"/>
        </a:p>
      </dsp:txBody>
      <dsp:txXfrm>
        <a:off x="1220654" y="762485"/>
        <a:ext cx="1015007" cy="1015007"/>
      </dsp:txXfrm>
    </dsp:sp>
    <dsp:sp modelId="{08C372A0-9F2D-406F-9318-29FB526E9306}">
      <dsp:nvSpPr>
        <dsp:cNvPr id="0" name=""/>
        <dsp:cNvSpPr/>
      </dsp:nvSpPr>
      <dsp:spPr>
        <a:xfrm rot="19800000">
          <a:off x="2246578" y="721518"/>
          <a:ext cx="269777" cy="342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9800000">
        <a:off x="2246578" y="721518"/>
        <a:ext cx="269777" cy="3425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372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C9F6C8-7044-4E39-858C-BE1D76C1F2B5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218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372" y="6456218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0E5D3-8B3D-44DC-B2B1-D2A73270C0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66312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7CB28-4EAB-4BF9-8FE1-9026801544E6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CCED8-77E5-46B8-B41B-812463986B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0243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CED8-77E5-46B8-B41B-812463986B01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91928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CED8-77E5-46B8-B41B-812463986B01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67584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CED8-77E5-46B8-B41B-812463986B01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6696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CED8-77E5-46B8-B41B-812463986B01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91928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CED8-77E5-46B8-B41B-812463986B01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6696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CED8-77E5-46B8-B41B-812463986B01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27543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CED8-77E5-46B8-B41B-812463986B01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19785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CED8-77E5-46B8-B41B-812463986B0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37773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CED8-77E5-46B8-B41B-812463986B0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10387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CED8-77E5-46B8-B41B-812463986B01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38258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ru-RU"/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F3A2FA05-A64E-4F20-AD82-A170FDF87DD9}" type="slidenum">
              <a:rPr/>
              <a:pPr lvl="0" algn="l" hangingPunct="1"/>
              <a:t>16</a:t>
            </a:fld>
            <a:endParaRPr lang="ru-RU" sz="18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CED8-77E5-46B8-B41B-812463986B01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6696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CED8-77E5-46B8-B41B-812463986B01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6696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7377C8-A8F2-4547-B4ED-05F57F68A994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403C1B-EDF5-45CE-AA66-AB3EA336E3F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77C8-A8F2-4547-B4ED-05F57F68A994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3C1B-EDF5-45CE-AA66-AB3EA336E3F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77C8-A8F2-4547-B4ED-05F57F68A994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3C1B-EDF5-45CE-AA66-AB3EA336E3F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77C8-A8F2-4547-B4ED-05F57F68A994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3C1B-EDF5-45CE-AA66-AB3EA336E3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77C8-A8F2-4547-B4ED-05F57F68A994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3C1B-EDF5-45CE-AA66-AB3EA336E3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77C8-A8F2-4547-B4ED-05F57F68A994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3C1B-EDF5-45CE-AA66-AB3EA336E3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77C8-A8F2-4547-B4ED-05F57F68A994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3C1B-EDF5-45CE-AA66-AB3EA336E3F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77C8-A8F2-4547-B4ED-05F57F68A994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3C1B-EDF5-45CE-AA66-AB3EA336E3F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77C8-A8F2-4547-B4ED-05F57F68A994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3C1B-EDF5-45CE-AA66-AB3EA336E3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77C8-A8F2-4547-B4ED-05F57F68A994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3C1B-EDF5-45CE-AA66-AB3EA336E3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77C8-A8F2-4547-B4ED-05F57F68A994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3C1B-EDF5-45CE-AA66-AB3EA336E3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83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C7377C8-A8F2-4547-B4ED-05F57F68A994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1403C1B-EDF5-45CE-AA66-AB3EA336E3F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6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5.jpeg"/><Relationship Id="rId5" Type="http://schemas.openxmlformats.org/officeDocument/2006/relationships/image" Target="../media/image70.jpeg"/><Relationship Id="rId10" Type="http://schemas.openxmlformats.org/officeDocument/2006/relationships/image" Target="../media/image74.png"/><Relationship Id="rId4" Type="http://schemas.openxmlformats.org/officeDocument/2006/relationships/image" Target="../media/image69.jpeg"/><Relationship Id="rId9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5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5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7.jpe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0.png"/><Relationship Id="rId20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6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9.png"/><Relationship Id="rId10" Type="http://schemas.openxmlformats.org/officeDocument/2006/relationships/image" Target="../media/image15.jpeg"/><Relationship Id="rId19" Type="http://schemas.openxmlformats.org/officeDocument/2006/relationships/image" Target="../media/image21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jpeg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8569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C00000"/>
                </a:solidFill>
                <a:effectLst/>
                <a:latin typeface="Arial"/>
              </a:rPr>
              <a:t>Внеклассное </a:t>
            </a:r>
          </a:p>
          <a:p>
            <a:pPr algn="ctr"/>
            <a:r>
              <a:rPr lang="ru-RU" sz="4800" b="1" i="1" dirty="0" smtClean="0">
                <a:solidFill>
                  <a:srgbClr val="C00000"/>
                </a:solidFill>
                <a:effectLst/>
                <a:latin typeface="Arial"/>
              </a:rPr>
              <a:t>мероприятие- </a:t>
            </a:r>
            <a:r>
              <a:rPr lang="ru-RU" sz="4800" b="1" i="1" dirty="0" err="1" smtClean="0">
                <a:solidFill>
                  <a:srgbClr val="C00000"/>
                </a:solidFill>
                <a:effectLst/>
                <a:latin typeface="Arial"/>
              </a:rPr>
              <a:t>квест</a:t>
            </a:r>
            <a:endParaRPr lang="ru-RU" sz="4800" b="1" i="1" dirty="0" smtClean="0">
              <a:solidFill>
                <a:srgbClr val="C00000"/>
              </a:solidFill>
              <a:effectLst/>
              <a:latin typeface="Arial"/>
            </a:endParaRPr>
          </a:p>
          <a:p>
            <a:pPr algn="ctr"/>
            <a:r>
              <a:rPr lang="ru-RU" sz="4800" b="1" i="1" dirty="0" smtClean="0">
                <a:solidFill>
                  <a:srgbClr val="C00000"/>
                </a:solidFill>
                <a:effectLst/>
                <a:latin typeface="Arial"/>
              </a:rPr>
              <a:t>«Путешествие </a:t>
            </a:r>
            <a:r>
              <a:rPr lang="ru-RU" sz="4800" b="1" i="1" dirty="0" smtClean="0">
                <a:solidFill>
                  <a:srgbClr val="C00000"/>
                </a:solidFill>
                <a:latin typeface="Arial"/>
              </a:rPr>
              <a:t>с </a:t>
            </a:r>
            <a:r>
              <a:rPr lang="ru-RU" sz="4800" b="1" i="1" dirty="0" err="1" smtClean="0">
                <a:solidFill>
                  <a:srgbClr val="C00000"/>
                </a:solidFill>
                <a:latin typeface="Arial"/>
              </a:rPr>
              <a:t>Пином</a:t>
            </a:r>
            <a:r>
              <a:rPr lang="ru-RU" sz="4800" b="1" i="1" dirty="0" smtClean="0">
                <a:solidFill>
                  <a:srgbClr val="C00000"/>
                </a:solidFill>
                <a:effectLst/>
                <a:latin typeface="Arial"/>
              </a:rPr>
              <a:t>»</a:t>
            </a:r>
          </a:p>
          <a:p>
            <a:pPr algn="ctr"/>
            <a:r>
              <a:rPr lang="ru-RU" sz="4800" b="1" i="1" dirty="0" smtClean="0">
                <a:solidFill>
                  <a:srgbClr val="C00000"/>
                </a:solidFill>
                <a:latin typeface="Arial"/>
              </a:rPr>
              <a:t>3 класс</a:t>
            </a:r>
            <a:endParaRPr lang="ru-RU" sz="4800" b="1" i="1" dirty="0">
              <a:solidFill>
                <a:srgbClr val="C00000"/>
              </a:solidFill>
              <a:effectLst/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274838"/>
            <a:ext cx="871296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Подготовили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учителя начальных классов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ГБОУ Школа №843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/>
              <a:t>Абу </a:t>
            </a:r>
            <a:r>
              <a:rPr lang="ru-RU" sz="2800" b="1" kern="0" dirty="0" err="1" smtClean="0"/>
              <a:t>Хадер</a:t>
            </a:r>
            <a:r>
              <a:rPr lang="ru-RU" sz="2800" b="1" kern="0" dirty="0" smtClean="0"/>
              <a:t> Е.В, </a:t>
            </a:r>
            <a:r>
              <a:rPr lang="ru-RU" sz="2800" b="1" kern="0" dirty="0" err="1" smtClean="0"/>
              <a:t>Асаульченко</a:t>
            </a:r>
            <a:r>
              <a:rPr lang="ru-RU" sz="2800" b="1" kern="0" dirty="0" smtClean="0"/>
              <a:t> Т.В, </a:t>
            </a:r>
            <a:r>
              <a:rPr lang="ru-RU" sz="2800" b="1" kern="0" dirty="0" err="1" smtClean="0"/>
              <a:t>БолотинаЕ.С,Бочарова</a:t>
            </a:r>
            <a:r>
              <a:rPr lang="ru-RU" sz="2800" b="1" kern="0" dirty="0" smtClean="0"/>
              <a:t> М.А,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err="1" smtClean="0"/>
              <a:t>Гуськова</a:t>
            </a:r>
            <a:r>
              <a:rPr lang="ru-RU" sz="2800" b="1" kern="0" dirty="0" smtClean="0"/>
              <a:t> О.Д, Дворак О.В, Кириллова Е.В,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/>
              <a:t>Короткова М.Ю, Петухова Т.В, </a:t>
            </a:r>
            <a:r>
              <a:rPr lang="ru-RU" sz="2800" b="1" kern="0" dirty="0" err="1" smtClean="0"/>
              <a:t>Семёнова</a:t>
            </a:r>
            <a:r>
              <a:rPr lang="ru-RU" sz="2800" b="1" kern="0" dirty="0" smtClean="0"/>
              <a:t> А.Г</a:t>
            </a:r>
            <a:r>
              <a:rPr lang="ru-RU" sz="3600" b="1" kern="0" dirty="0"/>
              <a:t>.</a:t>
            </a:r>
            <a:r>
              <a:rPr lang="ru-RU" sz="3600" b="1" kern="0" dirty="0" smtClean="0"/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Москва 2017г</a:t>
            </a:r>
          </a:p>
        </p:txBody>
      </p:sp>
    </p:spTree>
    <p:extLst>
      <p:ext uri="{BB962C8B-B14F-4D97-AF65-F5344CB8AC3E}">
        <p14:creationId xmlns="" xmlns:p14="http://schemas.microsoft.com/office/powerpoint/2010/main" val="294631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332656"/>
            <a:ext cx="7756263" cy="1054250"/>
          </a:xfrm>
        </p:spPr>
        <p:txBody>
          <a:bodyPr/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ФРАНЦИЯ</a:t>
            </a:r>
            <a:endParaRPr lang="ru-RU" sz="6600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http://img0.liveinternet.ru/images/attach/b/4/104/368/104368478_large_F.pn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298104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image.galacentre.ru/size/400/41R5RA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7880" y="1664804"/>
            <a:ext cx="216024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argut.net/i/goods/A-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638062"/>
            <a:ext cx="208823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symbols.com/gi.php?type=1&amp;id=277&amp;i=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7916" y="1782827"/>
            <a:ext cx="700056" cy="844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www.symbols.com/gi.php?type=1&amp;id=277&amp;i=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9073" y="1628799"/>
            <a:ext cx="34001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www.symbols.com/gi.php?type=1&amp;id=277&amp;i=1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0315" y="1664803"/>
            <a:ext cx="268008" cy="54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444" y="5005923"/>
            <a:ext cx="14382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783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56263" cy="1054250"/>
          </a:xfrm>
        </p:spPr>
        <p:txBody>
          <a:bodyPr/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>ФРАНЦИЯ </a:t>
            </a:r>
            <a:endParaRPr lang="ru-RU" sz="7200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http://zoommediapak.com/wp-content/uploads/2017/04/paris-attractions-xlarge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2527993" cy="1829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keytour.com.ua/wp-content/uploads/2016/05/%D0%B4%D0%B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1412776"/>
            <a:ext cx="237626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pr-agentstvo.com/assets/images/Novosti-rinkaPR/2012/12/10/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340768"/>
            <a:ext cx="273630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profinances24.ru/img/240/egipetskie-piramidi-heopsa72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365104"/>
            <a:ext cx="2808312" cy="1818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hotel-r.net/im/hotel/it/opera-house-1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4365104"/>
            <a:ext cx="2843808" cy="177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hdwallpapersbuzz.com/wp-content/uploads/2016/11/Tower-Bridge-in-London-UK-HD-Photo-1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5013176"/>
            <a:ext cx="2736304" cy="159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 descr="http://brandtt.ru/ckfinder/userfiles/images/90675_800_6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1880" y="3140968"/>
            <a:ext cx="2376264" cy="17821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4224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597 -0.18363 C -0.35972 -0.13252 -0.4033 -0.08118 -0.45486 -0.07054 C -0.50643 -0.06013 -0.56858 -0.16305 -0.6257 -0.12073 C -0.68282 -0.07817 -0.78872 0.1228 -0.79792 0.18316 C -0.80712 0.24329 -0.70139 0.23011 -0.68125 0.24051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" y="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521 0.18171 L 0.65521 0.1817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Маша и Петя решили посетить  парк развлечений и отдыха  Диснейленд. Детский билет стоит 10 евро. Хватит ли  1000 российских рублей Маше и Пете, чтобы посетить парк развлечений и отдыха?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(1 евро – 65 рублей)</a:t>
            </a:r>
          </a:p>
          <a:p>
            <a:pPr>
              <a:buNone/>
            </a:pPr>
            <a:r>
              <a:rPr lang="ru-RU" b="1" dirty="0" smtClean="0">
                <a:solidFill>
                  <a:schemeClr val="tx1"/>
                </a:solidFill>
              </a:rPr>
              <a:t>Ответ: нет, не хватит, (1 билет стоит 650 рублей)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Задача</a:t>
            </a:r>
            <a:r>
              <a:rPr lang="ru-RU" sz="6600" b="1" dirty="0" smtClean="0"/>
              <a:t> </a:t>
            </a:r>
            <a:endParaRPr lang="ru-RU" sz="6600" b="1" dirty="0"/>
          </a:p>
        </p:txBody>
      </p:sp>
      <p:pic>
        <p:nvPicPr>
          <p:cNvPr id="4" name="Рисунок 3" descr="http://wallpaper-gallery.net/images/disneyland-wallpaper/disneyland-wallpaper-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1962100" cy="1239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melastardu13.m.e.pic.centerblog.net/o/74c312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332656"/>
            <a:ext cx="2500755" cy="165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7708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316464"/>
            <a:ext cx="3295162" cy="229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954" y="3284984"/>
            <a:ext cx="1438746" cy="1776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177702"/>
            <a:ext cx="435583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Индия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89" y="777867"/>
            <a:ext cx="2697143" cy="324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0372">
            <a:off x="4822687" y="1294410"/>
            <a:ext cx="4062801" cy="22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9508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292315" y="885538"/>
            <a:ext cx="2642592" cy="18002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rot="21094266">
            <a:off x="138090" y="1219205"/>
            <a:ext cx="29347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Слон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Капля 4"/>
          <p:cNvSpPr/>
          <p:nvPr/>
        </p:nvSpPr>
        <p:spPr>
          <a:xfrm>
            <a:off x="6808567" y="174710"/>
            <a:ext cx="2292796" cy="2511028"/>
          </a:xfrm>
          <a:prstGeom prst="teardrop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дисплей 5"/>
          <p:cNvSpPr/>
          <p:nvPr/>
        </p:nvSpPr>
        <p:spPr>
          <a:xfrm>
            <a:off x="2771800" y="4036800"/>
            <a:ext cx="2520280" cy="1188712"/>
          </a:xfrm>
          <a:prstGeom prst="flowChartDispla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шашка</a:t>
            </a: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08566" y="713319"/>
            <a:ext cx="251596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пешка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8" name="Овал 7"/>
          <p:cNvSpPr/>
          <p:nvPr/>
        </p:nvSpPr>
        <p:spPr>
          <a:xfrm rot="3114171">
            <a:off x="6892319" y="2505648"/>
            <a:ext cx="1092966" cy="318615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с вырезом 8"/>
          <p:cNvSpPr/>
          <p:nvPr/>
        </p:nvSpPr>
        <p:spPr>
          <a:xfrm rot="18728091">
            <a:off x="50908" y="2773953"/>
            <a:ext cx="3175210" cy="2315386"/>
          </a:xfrm>
          <a:prstGeom prst="notched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дамка</a:t>
            </a: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9405104">
            <a:off x="5684964" y="3618208"/>
            <a:ext cx="2943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сторож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Улыбающееся лицо 10"/>
          <p:cNvSpPr/>
          <p:nvPr/>
        </p:nvSpPr>
        <p:spPr>
          <a:xfrm>
            <a:off x="3045672" y="1290418"/>
            <a:ext cx="4111155" cy="2606576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654006">
            <a:off x="3657351" y="2293221"/>
            <a:ext cx="34256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крокодил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326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21070120">
            <a:off x="126823" y="-218925"/>
            <a:ext cx="460578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Задача</a:t>
            </a:r>
            <a:endParaRPr lang="ru-RU" sz="8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268760"/>
            <a:ext cx="914400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3600" b="1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Подарочные шахматы в </a:t>
            </a:r>
            <a:r>
              <a:rPr lang="ru-RU" sz="3600" b="1" cap="none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Индии стоят 160 </a:t>
            </a:r>
            <a:r>
              <a:rPr lang="ru-RU" sz="3600" b="1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рупий, </a:t>
            </a:r>
            <a:r>
              <a:rPr lang="ru-RU" sz="3600" b="1" cap="none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в </a:t>
            </a:r>
            <a:r>
              <a:rPr lang="ru-RU" sz="36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И</a:t>
            </a:r>
            <a:r>
              <a:rPr lang="ru-RU" sz="3600" b="1" cap="none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талии такой же набор шахмат стоит 2 евро. В какой стране можно купить шахматы дешевле?</a:t>
            </a:r>
          </a:p>
          <a:p>
            <a:pPr algn="ctr"/>
            <a:r>
              <a:rPr lang="ru-RU" sz="3600" b="1" cap="none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ru-RU" sz="3600" b="1" cap="none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3789040"/>
            <a:ext cx="763284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65 рублей - 1евро</a:t>
            </a:r>
          </a:p>
          <a:p>
            <a:pPr algn="ctr"/>
            <a:r>
              <a:rPr lang="ru-RU" sz="44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1рубль - 2 рупии</a:t>
            </a:r>
            <a:endParaRPr lang="ru-RU" sz="4400" b="1" cap="none" spc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67744" y="5373216"/>
            <a:ext cx="669674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Ответ : шахматы стоят </a:t>
            </a:r>
          </a:p>
          <a:p>
            <a:pPr algn="ctr"/>
            <a: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</a:t>
            </a:r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ешевле в Индии (80 </a:t>
            </a:r>
            <a:r>
              <a:rPr lang="ru-RU" sz="32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руб</a:t>
            </a:r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).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0" name="Picture 2" descr="C:\Users\Елена\Desktop\ИНД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3872">
            <a:off x="128921" y="4214944"/>
            <a:ext cx="3156110" cy="1446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esktop\10-euro-2014-e-slovakia_74_94395447eb4fecb27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6632"/>
            <a:ext cx="3024336" cy="1152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6566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7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80000" y="297720"/>
            <a:ext cx="4155839" cy="63622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/>
          <p:cNvSpPr/>
          <p:nvPr/>
        </p:nvSpPr>
        <p:spPr>
          <a:xfrm>
            <a:off x="155520" y="-144360"/>
            <a:ext cx="304560" cy="304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Прямая соединительная линия 11"/>
          <p:cNvSpPr/>
          <p:nvPr/>
        </p:nvSpPr>
        <p:spPr>
          <a:xfrm>
            <a:off x="71640" y="1800000"/>
            <a:ext cx="4248000" cy="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801" fill="none">
                <a:moveTo>
                  <a:pt x="0" y="0"/>
                </a:moveTo>
                <a:lnTo>
                  <a:pt x="11801" y="0"/>
                </a:lnTo>
              </a:path>
            </a:pathLst>
          </a:custGeom>
          <a:noFill/>
          <a:ln w="50760">
            <a:solidFill>
              <a:srgbClr val="732E1F"/>
            </a:solidFill>
            <a:prstDash val="solid"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Прямая соединительная линия 14"/>
          <p:cNvSpPr/>
          <p:nvPr/>
        </p:nvSpPr>
        <p:spPr>
          <a:xfrm>
            <a:off x="125640" y="3524759"/>
            <a:ext cx="4176000" cy="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601" fill="none">
                <a:moveTo>
                  <a:pt x="0" y="0"/>
                </a:moveTo>
                <a:lnTo>
                  <a:pt x="11601" y="0"/>
                </a:lnTo>
              </a:path>
            </a:pathLst>
          </a:custGeom>
          <a:noFill/>
          <a:ln w="50760">
            <a:solidFill>
              <a:srgbClr val="732E1F"/>
            </a:solidFill>
            <a:prstDash val="solid"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" name="Прямая соединительная линия 16"/>
          <p:cNvSpPr/>
          <p:nvPr/>
        </p:nvSpPr>
        <p:spPr>
          <a:xfrm>
            <a:off x="1548000" y="251640"/>
            <a:ext cx="71640" cy="64080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00" h="17801" fill="none">
                <a:moveTo>
                  <a:pt x="0" y="0"/>
                </a:moveTo>
                <a:lnTo>
                  <a:pt x="200" y="17801"/>
                </a:lnTo>
              </a:path>
            </a:pathLst>
          </a:custGeom>
          <a:noFill/>
          <a:ln w="50760">
            <a:solidFill>
              <a:srgbClr val="732E1F"/>
            </a:solidFill>
            <a:prstDash val="solid"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" name="Прямая соединительная линия 18"/>
          <p:cNvSpPr/>
          <p:nvPr/>
        </p:nvSpPr>
        <p:spPr>
          <a:xfrm>
            <a:off x="2988000" y="323280"/>
            <a:ext cx="71640" cy="63363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00" h="17602" fill="none">
                <a:moveTo>
                  <a:pt x="0" y="0"/>
                </a:moveTo>
                <a:lnTo>
                  <a:pt x="200" y="17602"/>
                </a:lnTo>
              </a:path>
            </a:pathLst>
          </a:custGeom>
          <a:noFill/>
          <a:ln w="50760">
            <a:solidFill>
              <a:srgbClr val="732E1F"/>
            </a:solidFill>
            <a:prstDash val="solid"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" name="Прямая соединительная линия 20"/>
          <p:cNvSpPr/>
          <p:nvPr/>
        </p:nvSpPr>
        <p:spPr>
          <a:xfrm>
            <a:off x="143640" y="5400000"/>
            <a:ext cx="4176000" cy="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601" fill="none">
                <a:moveTo>
                  <a:pt x="0" y="0"/>
                </a:moveTo>
                <a:lnTo>
                  <a:pt x="11601" y="0"/>
                </a:lnTo>
              </a:path>
            </a:pathLst>
          </a:custGeom>
          <a:noFill/>
          <a:ln w="50760">
            <a:solidFill>
              <a:srgbClr val="732E1F"/>
            </a:solidFill>
            <a:prstDash val="solid"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4860000" y="360000"/>
            <a:ext cx="4010039" cy="267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4860000" y="3420000"/>
            <a:ext cx="3960000" cy="30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lum/>
            <a:alphaModFix/>
          </a:blip>
          <a:srcRect/>
          <a:stretch>
            <a:fillRect/>
          </a:stretch>
        </p:blipFill>
        <p:spPr>
          <a:xfrm>
            <a:off x="180000" y="237600"/>
            <a:ext cx="8702280" cy="6422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5325421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accel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accel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accel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accel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accel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603000" y="2340000"/>
            <a:ext cx="6777000" cy="1731599"/>
          </a:xfrm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l"/>
            <a:endParaRPr lang="ru-RU" sz="1800"/>
          </a:p>
        </p:txBody>
      </p:sp>
      <p:sp>
        <p:nvSpPr>
          <p:cNvPr id="3" name="Прямая соединительная линия 2"/>
          <p:cNvSpPr/>
          <p:nvPr/>
        </p:nvSpPr>
        <p:spPr>
          <a:xfrm>
            <a:off x="1620000" y="1080000"/>
            <a:ext cx="5040000" cy="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Прямая соединительная линия 3"/>
          <p:cNvSpPr/>
          <p:nvPr/>
        </p:nvSpPr>
        <p:spPr>
          <a:xfrm>
            <a:off x="1620000" y="2160000"/>
            <a:ext cx="5040000" cy="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Прямая соединительная линия 4"/>
          <p:cNvSpPr/>
          <p:nvPr/>
        </p:nvSpPr>
        <p:spPr>
          <a:xfrm>
            <a:off x="1620000" y="1080000"/>
            <a:ext cx="0" cy="108000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" name="Прямая соединительная линия 5"/>
          <p:cNvSpPr/>
          <p:nvPr/>
        </p:nvSpPr>
        <p:spPr>
          <a:xfrm>
            <a:off x="2520000" y="1080000"/>
            <a:ext cx="0" cy="108000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" name="Прямая соединительная линия 6"/>
          <p:cNvSpPr/>
          <p:nvPr/>
        </p:nvSpPr>
        <p:spPr>
          <a:xfrm>
            <a:off x="3420000" y="1080000"/>
            <a:ext cx="0" cy="108000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" name="Прямая соединительная линия 7"/>
          <p:cNvSpPr/>
          <p:nvPr/>
        </p:nvSpPr>
        <p:spPr>
          <a:xfrm>
            <a:off x="4320000" y="1080000"/>
            <a:ext cx="0" cy="108000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" name="Прямая соединительная линия 8"/>
          <p:cNvSpPr/>
          <p:nvPr/>
        </p:nvSpPr>
        <p:spPr>
          <a:xfrm>
            <a:off x="5220000" y="1080000"/>
            <a:ext cx="0" cy="108000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" name="Прямая соединительная линия 9"/>
          <p:cNvSpPr/>
          <p:nvPr/>
        </p:nvSpPr>
        <p:spPr>
          <a:xfrm>
            <a:off x="6120000" y="1080000"/>
            <a:ext cx="0" cy="108000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1" name="Прямая соединительная линия 10"/>
          <p:cNvSpPr/>
          <p:nvPr/>
        </p:nvSpPr>
        <p:spPr>
          <a:xfrm>
            <a:off x="6660000" y="1080000"/>
            <a:ext cx="180000" cy="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Прямая соединительная линия 11"/>
          <p:cNvSpPr/>
          <p:nvPr/>
        </p:nvSpPr>
        <p:spPr>
          <a:xfrm>
            <a:off x="6660000" y="2160000"/>
            <a:ext cx="180000" cy="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Прямая соединительная линия 12"/>
          <p:cNvSpPr/>
          <p:nvPr/>
        </p:nvSpPr>
        <p:spPr>
          <a:xfrm>
            <a:off x="6840000" y="1080000"/>
            <a:ext cx="180000" cy="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4" name="Прямая соединительная линия 13"/>
          <p:cNvSpPr/>
          <p:nvPr/>
        </p:nvSpPr>
        <p:spPr>
          <a:xfrm>
            <a:off x="6840000" y="2160000"/>
            <a:ext cx="180000" cy="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5" name="Прямая соединительная линия 14"/>
          <p:cNvSpPr/>
          <p:nvPr/>
        </p:nvSpPr>
        <p:spPr>
          <a:xfrm>
            <a:off x="7020000" y="1080000"/>
            <a:ext cx="0" cy="108000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6" name="Прямая соединительная линия 15"/>
          <p:cNvSpPr/>
          <p:nvPr/>
        </p:nvSpPr>
        <p:spPr>
          <a:xfrm>
            <a:off x="900000" y="2160000"/>
            <a:ext cx="720000" cy="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7" name="Прямая соединительная линия 16"/>
          <p:cNvSpPr/>
          <p:nvPr/>
        </p:nvSpPr>
        <p:spPr>
          <a:xfrm>
            <a:off x="900000" y="3240000"/>
            <a:ext cx="3420000" cy="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8" name="Прямая соединительная линия 17"/>
          <p:cNvSpPr/>
          <p:nvPr/>
        </p:nvSpPr>
        <p:spPr>
          <a:xfrm>
            <a:off x="900000" y="2160000"/>
            <a:ext cx="0" cy="108000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9" name="Прямая соединительная линия 18"/>
          <p:cNvSpPr/>
          <p:nvPr/>
        </p:nvSpPr>
        <p:spPr>
          <a:xfrm>
            <a:off x="1620000" y="2160000"/>
            <a:ext cx="0" cy="108000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0" name="Прямая соединительная линия 19"/>
          <p:cNvSpPr/>
          <p:nvPr/>
        </p:nvSpPr>
        <p:spPr>
          <a:xfrm>
            <a:off x="2520000" y="2160000"/>
            <a:ext cx="0" cy="108000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1" name="Прямая соединительная линия 20"/>
          <p:cNvSpPr/>
          <p:nvPr/>
        </p:nvSpPr>
        <p:spPr>
          <a:xfrm>
            <a:off x="3420000" y="1980000"/>
            <a:ext cx="0" cy="126000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2" name="Прямая соединительная линия 21"/>
          <p:cNvSpPr/>
          <p:nvPr/>
        </p:nvSpPr>
        <p:spPr>
          <a:xfrm>
            <a:off x="4320000" y="2160000"/>
            <a:ext cx="0" cy="108000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3" name="Прямая соединительная линия 22"/>
          <p:cNvSpPr/>
          <p:nvPr/>
        </p:nvSpPr>
        <p:spPr>
          <a:xfrm>
            <a:off x="900000" y="3240000"/>
            <a:ext cx="0" cy="126000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4" name="Прямая соединительная линия 23"/>
          <p:cNvSpPr/>
          <p:nvPr/>
        </p:nvSpPr>
        <p:spPr>
          <a:xfrm>
            <a:off x="900000" y="4500000"/>
            <a:ext cx="5040000" cy="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5" name="Прямая соединительная линия 24"/>
          <p:cNvSpPr/>
          <p:nvPr/>
        </p:nvSpPr>
        <p:spPr>
          <a:xfrm>
            <a:off x="1620000" y="3240000"/>
            <a:ext cx="0" cy="126000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6" name="Прямая соединительная линия 25"/>
          <p:cNvSpPr/>
          <p:nvPr/>
        </p:nvSpPr>
        <p:spPr>
          <a:xfrm>
            <a:off x="2520000" y="3240000"/>
            <a:ext cx="0" cy="126000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7" name="Прямая соединительная линия 26"/>
          <p:cNvSpPr/>
          <p:nvPr/>
        </p:nvSpPr>
        <p:spPr>
          <a:xfrm>
            <a:off x="3420000" y="3240000"/>
            <a:ext cx="0" cy="126000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8" name="Прямая соединительная линия 27"/>
          <p:cNvSpPr/>
          <p:nvPr/>
        </p:nvSpPr>
        <p:spPr>
          <a:xfrm>
            <a:off x="4320000" y="3240000"/>
            <a:ext cx="0" cy="126000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9" name="Прямая соединительная линия 28"/>
          <p:cNvSpPr/>
          <p:nvPr/>
        </p:nvSpPr>
        <p:spPr>
          <a:xfrm>
            <a:off x="4140000" y="3240000"/>
            <a:ext cx="1440000" cy="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0" name="Прямая соединительная линия 29"/>
          <p:cNvSpPr/>
          <p:nvPr/>
        </p:nvSpPr>
        <p:spPr>
          <a:xfrm>
            <a:off x="5580000" y="3240000"/>
            <a:ext cx="360000" cy="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1" name="Прямая соединительная линия 30"/>
          <p:cNvSpPr/>
          <p:nvPr/>
        </p:nvSpPr>
        <p:spPr>
          <a:xfrm>
            <a:off x="5760000" y="4500000"/>
            <a:ext cx="180000" cy="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2" name="Прямая соединительная линия 31"/>
          <p:cNvSpPr/>
          <p:nvPr/>
        </p:nvSpPr>
        <p:spPr>
          <a:xfrm>
            <a:off x="5940000" y="3240000"/>
            <a:ext cx="0" cy="126000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3" name="Прямая соединительная линия 32"/>
          <p:cNvSpPr/>
          <p:nvPr/>
        </p:nvSpPr>
        <p:spPr>
          <a:xfrm>
            <a:off x="5220000" y="3240000"/>
            <a:ext cx="0" cy="126000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4" name="Прямая соединительная линия 33"/>
          <p:cNvSpPr/>
          <p:nvPr/>
        </p:nvSpPr>
        <p:spPr>
          <a:xfrm>
            <a:off x="2520000" y="5580000"/>
            <a:ext cx="3600000" cy="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5" name="Прямая соединительная линия 34"/>
          <p:cNvSpPr/>
          <p:nvPr/>
        </p:nvSpPr>
        <p:spPr>
          <a:xfrm>
            <a:off x="2520000" y="4320000"/>
            <a:ext cx="0" cy="126000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6" name="Прямая соединительная линия 35"/>
          <p:cNvSpPr/>
          <p:nvPr/>
        </p:nvSpPr>
        <p:spPr>
          <a:xfrm>
            <a:off x="3420000" y="4500000"/>
            <a:ext cx="0" cy="108000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7" name="Прямая соединительная линия 36"/>
          <p:cNvSpPr/>
          <p:nvPr/>
        </p:nvSpPr>
        <p:spPr>
          <a:xfrm>
            <a:off x="4320000" y="4500000"/>
            <a:ext cx="0" cy="108000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8" name="Прямая соединительная линия 37"/>
          <p:cNvSpPr/>
          <p:nvPr/>
        </p:nvSpPr>
        <p:spPr>
          <a:xfrm>
            <a:off x="5220000" y="4500000"/>
            <a:ext cx="0" cy="108000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9" name="Прямая соединительная линия 38"/>
          <p:cNvSpPr/>
          <p:nvPr/>
        </p:nvSpPr>
        <p:spPr>
          <a:xfrm>
            <a:off x="5940000" y="4500000"/>
            <a:ext cx="0" cy="108000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00000" y="4945679"/>
            <a:ext cx="288720" cy="710280"/>
          </a:xfrm>
          <a:prstGeom prst="rect">
            <a:avLst/>
          </a:prstGeom>
          <a:noFill/>
          <a:ln>
            <a:noFill/>
          </a:ln>
        </p:spPr>
        <p:txBody>
          <a:bodyPr vert="horz" lIns="144000" tIns="99000" rIns="144000" bIns="99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1" name="Прямая соединительная линия 40"/>
          <p:cNvSpPr/>
          <p:nvPr/>
        </p:nvSpPr>
        <p:spPr>
          <a:xfrm>
            <a:off x="5940000" y="4500000"/>
            <a:ext cx="900000" cy="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2" name="Прямая соединительная линия 41"/>
          <p:cNvSpPr/>
          <p:nvPr/>
        </p:nvSpPr>
        <p:spPr>
          <a:xfrm>
            <a:off x="6120000" y="5580000"/>
            <a:ext cx="720000" cy="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3" name="Прямая соединительная линия 42"/>
          <p:cNvSpPr/>
          <p:nvPr/>
        </p:nvSpPr>
        <p:spPr>
          <a:xfrm>
            <a:off x="6840000" y="4500000"/>
            <a:ext cx="0" cy="1080000"/>
          </a:xfrm>
          <a:prstGeom prst="line">
            <a:avLst/>
          </a:prstGeom>
          <a:noFill/>
          <a:ln w="108000">
            <a:solidFill>
              <a:srgbClr val="000000"/>
            </a:solidFill>
            <a:custDash>
              <a:ds d="17000" sp="17000"/>
              <a:ds d="17000" sp="17000"/>
            </a:custDash>
            <a:bevel/>
          </a:ln>
        </p:spPr>
        <p:txBody>
          <a:bodyPr vert="horz" lIns="144000" tIns="99000" rIns="144000" bIns="99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20000" y="2204639"/>
            <a:ext cx="720000" cy="887187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5400"/>
            </a:pPr>
            <a:r>
              <a:rPr lang="ru-RU" sz="54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Arial Unicode MS" pitchFamily="2"/>
                <a:cs typeface="Arial Unicode MS" pitchFamily="2"/>
              </a:rPr>
              <a:t>В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700000" y="1124640"/>
            <a:ext cx="540000" cy="887187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5400"/>
            </a:pPr>
            <a:r>
              <a:rPr lang="ru-RU" sz="54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Arial Unicode MS" pitchFamily="2"/>
                <a:cs typeface="Arial Unicode MS" pitchFamily="2"/>
              </a:rPr>
              <a:t>Е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300000" y="1124640"/>
            <a:ext cx="540000" cy="85535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5400"/>
            </a:pPr>
            <a:r>
              <a:rPr lang="ru-RU" sz="54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Л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400000" y="1124640"/>
            <a:ext cx="540000" cy="85535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5400"/>
            </a:pPr>
            <a:r>
              <a:rPr lang="ru-RU" sz="54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К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500000" y="1124640"/>
            <a:ext cx="540000" cy="85535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5400"/>
            </a:pPr>
            <a:r>
              <a:rPr lang="ru-RU" sz="54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А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600000" y="1124640"/>
            <a:ext cx="540000" cy="85535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5400"/>
            </a:pPr>
            <a:r>
              <a:rPr lang="ru-RU" sz="54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Р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00000" y="2204639"/>
            <a:ext cx="540000" cy="85535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5400"/>
            </a:pPr>
            <a:r>
              <a:rPr lang="ru-RU" sz="54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Л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800000" y="2204639"/>
            <a:ext cx="540000" cy="85535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5400"/>
            </a:pPr>
            <a:r>
              <a:rPr lang="ru-RU" sz="54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А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600000" y="2204639"/>
            <a:ext cx="540000" cy="85535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5400"/>
            </a:pPr>
            <a:r>
              <a:rPr lang="ru-RU" sz="54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Р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800000" y="1124640"/>
            <a:ext cx="540000" cy="85535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5400"/>
            </a:pPr>
            <a:r>
              <a:rPr lang="ru-RU" sz="54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Г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220000" y="4544640"/>
            <a:ext cx="540000" cy="85535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5400"/>
            </a:pPr>
            <a:r>
              <a:rPr lang="ru-RU" sz="54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500000" y="4544640"/>
            <a:ext cx="540000" cy="85535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5400"/>
            </a:pPr>
            <a:r>
              <a:rPr lang="ru-RU" sz="54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О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600000" y="4544640"/>
            <a:ext cx="540000" cy="85535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5400"/>
            </a:pPr>
            <a:r>
              <a:rPr lang="ru-RU" sz="5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Г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700000" y="4544640"/>
            <a:ext cx="540000" cy="887187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5400"/>
            </a:pPr>
            <a:r>
              <a:rPr lang="ru-RU" sz="54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Arial Unicode MS" pitchFamily="2"/>
                <a:cs typeface="Arial Unicode MS" pitchFamily="2"/>
              </a:rPr>
              <a:t>О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400000" y="3420000"/>
            <a:ext cx="540000" cy="85535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5400"/>
            </a:pPr>
            <a:r>
              <a:rPr lang="ru-RU" sz="54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А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500000" y="3420000"/>
            <a:ext cx="540000" cy="85535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5400"/>
            </a:pPr>
            <a:r>
              <a:rPr lang="ru-RU" sz="54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Б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600000" y="3464639"/>
            <a:ext cx="540000" cy="85535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5400"/>
            </a:pPr>
            <a:r>
              <a:rPr lang="ru-RU" sz="54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Ь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634480" y="3464639"/>
            <a:ext cx="540000" cy="887187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5400"/>
            </a:pPr>
            <a:r>
              <a:rPr lang="ru-RU" sz="54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Arial Unicode MS" pitchFamily="2"/>
                <a:cs typeface="Arial Unicode MS" pitchFamily="2"/>
              </a:rPr>
              <a:t>Р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00000" y="3420000"/>
            <a:ext cx="540000" cy="85535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5400"/>
            </a:pPr>
            <a:r>
              <a:rPr lang="ru-RU" sz="54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О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080000" y="3420000"/>
            <a:ext cx="540000" cy="85535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5400"/>
            </a:pPr>
            <a:r>
              <a:rPr lang="ru-RU" sz="54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Б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120000" y="4544640"/>
            <a:ext cx="540000" cy="85535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5400"/>
            </a:pPr>
            <a:r>
              <a:rPr lang="ru-RU" sz="54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Ь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080000" y="720000"/>
            <a:ext cx="360000" cy="48672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/>
            </a:pPr>
            <a:r>
              <a:rPr lang="ru-RU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1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41719" y="2143440"/>
            <a:ext cx="378720" cy="48672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/>
            </a:pPr>
            <a:r>
              <a:rPr lang="ru-RU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08960" y="3256560"/>
            <a:ext cx="378720" cy="48672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/>
            </a:pPr>
            <a:r>
              <a:rPr lang="ru-RU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012760" y="4600079"/>
            <a:ext cx="378720" cy="48672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/>
            </a:pPr>
            <a:r>
              <a:rPr lang="ru-RU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4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150680" y="1161360"/>
            <a:ext cx="1944000" cy="858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Сын Зевса, совершивший 12 подвигов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020000" y="4680000"/>
            <a:ext cx="1944000" cy="858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Символ Олимпийских игр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020000" y="3420000"/>
            <a:ext cx="1944000" cy="858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Контактный вид спорта - единоборство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660000" y="2340000"/>
            <a:ext cx="2336760" cy="117972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Вечнозеленый символ победы</a:t>
            </a:r>
          </a:p>
        </p:txBody>
      </p:sp>
    </p:spTree>
    <p:extLst>
      <p:ext uri="{BB962C8B-B14F-4D97-AF65-F5344CB8AC3E}">
        <p14:creationId xmlns="" xmlns:p14="http://schemas.microsoft.com/office/powerpoint/2010/main" val="14862624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2" grpId="0"/>
      <p:bldP spid="63" grpId="0"/>
      <p:bldP spid="6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87624" y="188640"/>
            <a:ext cx="734481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Италия</a:t>
            </a:r>
            <a:endParaRPr lang="ru-RU" sz="7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3794" name="AutoShape 2" descr="http://www.pd4pic.com/images/italy-map-country-geography-sicilia-sardegna-boo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80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412776"/>
            <a:ext cx="5112568" cy="517527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69" y="4725144"/>
            <a:ext cx="2269899" cy="2061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6" y="3501008"/>
            <a:ext cx="1096355" cy="148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060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87624" y="188640"/>
            <a:ext cx="734481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Италия</a:t>
            </a:r>
            <a:endParaRPr lang="ru-RU" sz="7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3794" name="AutoShape 2" descr="http://www.pd4pic.com/images/italy-map-country-geography-sicilia-sardegna-boo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80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2304256" cy="23325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https://static1.car.ru/uploaded/2015/2/18/2313/a8eca0b4cc7a6a94acb43545e2596946_d2572d7c5efe71a82482b5b5bbf0e3f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340768"/>
            <a:ext cx="201622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im0-tub-ru.yandex.net/i?id=34061014ea06dfce668e5a566cdee388&amp;n=33&amp;h=215&amp;w=32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1412776"/>
            <a:ext cx="216024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sepimages.ru/uploads/images/n/a/z/nazvanija_i_foto_sushi_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3068960"/>
            <a:ext cx="2232248" cy="146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allswalls.com/images/pizza-cheese-dough-fungi-food-wallpaper-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4725144"/>
            <a:ext cx="230425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images.lifesambrosia.com/food/large/spaghetti-carbonara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4077072"/>
            <a:ext cx="223224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animal64.ru/prefix/plov-s-rassipchatim-risom-retsept-s-foto-4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0192" y="4797152"/>
            <a:ext cx="2592288" cy="1547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1491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33  E" pathEditMode="relative" ptsTypes="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9 -0.03935 L 0.2559 -0.3726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99247" y="332657"/>
            <a:ext cx="7745505" cy="579350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800" b="1" u="sng" dirty="0" smtClean="0">
                <a:solidFill>
                  <a:srgbClr val="FF0000"/>
                </a:solidFill>
              </a:rPr>
              <a:t>Цель:</a:t>
            </a:r>
            <a:r>
              <a:rPr lang="ru-RU" sz="2800" b="1" u="sng" dirty="0" smtClean="0"/>
              <a:t> </a:t>
            </a:r>
          </a:p>
          <a:p>
            <a:pPr>
              <a:buNone/>
            </a:pPr>
            <a:r>
              <a:rPr lang="ru-RU" sz="2800" b="1" dirty="0" smtClean="0"/>
              <a:t>Формирование представлений детей об экономических понятиях, таких как:  валюта, цена, товар через знакомство с достопримечательностями страны и ее культурой.</a:t>
            </a:r>
          </a:p>
          <a:p>
            <a:pPr>
              <a:buNone/>
            </a:pPr>
            <a:r>
              <a:rPr lang="ru-RU" sz="2800" b="1" u="sng" dirty="0" smtClean="0">
                <a:solidFill>
                  <a:srgbClr val="FF0000"/>
                </a:solidFill>
              </a:rPr>
              <a:t>Задачи:</a:t>
            </a:r>
          </a:p>
          <a:p>
            <a:pPr lvl="0"/>
            <a:r>
              <a:rPr lang="ru-RU" sz="2800" b="1" dirty="0" smtClean="0"/>
              <a:t>Способствовать формированию умения работать командой, сопереживать, находить коллективный ответ путем обсуждения. </a:t>
            </a:r>
          </a:p>
          <a:p>
            <a:pPr lvl="0"/>
            <a:r>
              <a:rPr lang="ru-RU" sz="2800" b="1" dirty="0" smtClean="0"/>
              <a:t>Способствовать развитию логического мышления у детей через решения экономических задач.</a:t>
            </a:r>
          </a:p>
          <a:p>
            <a:pPr lvl="0"/>
            <a:r>
              <a:rPr lang="ru-RU" sz="2800" b="1" dirty="0" smtClean="0"/>
              <a:t>Вызвать желание доводить начатое дело до конца.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flipV="1">
            <a:off x="688490" y="1624405"/>
            <a:ext cx="7756263" cy="45719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9930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99247" y="1268761"/>
            <a:ext cx="7745505" cy="4857402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Для приготовления  пиццы необходимо:</a:t>
            </a:r>
          </a:p>
          <a:p>
            <a:pPr>
              <a:buNone/>
            </a:pPr>
            <a:r>
              <a:rPr lang="ru-RU" sz="2800" dirty="0" smtClean="0"/>
              <a:t>- Мука – 1 кг </a:t>
            </a:r>
            <a:r>
              <a:rPr lang="ru-RU" sz="2800" b="1" dirty="0" smtClean="0">
                <a:solidFill>
                  <a:srgbClr val="FF0000"/>
                </a:solidFill>
              </a:rPr>
              <a:t>(1 евро)</a:t>
            </a:r>
          </a:p>
          <a:p>
            <a:pPr>
              <a:buNone/>
            </a:pPr>
            <a:r>
              <a:rPr lang="ru-RU" sz="2800" dirty="0" smtClean="0"/>
              <a:t>- Сыр – о,5 кг </a:t>
            </a:r>
            <a:r>
              <a:rPr lang="ru-RU" sz="2800" b="1" dirty="0" smtClean="0">
                <a:solidFill>
                  <a:srgbClr val="FF0000"/>
                </a:solidFill>
              </a:rPr>
              <a:t>(3 евро)</a:t>
            </a:r>
          </a:p>
          <a:p>
            <a:pPr>
              <a:buNone/>
            </a:pPr>
            <a:r>
              <a:rPr lang="ru-RU" sz="2800" dirty="0" smtClean="0"/>
              <a:t>- Помидоры  - 1 кг </a:t>
            </a:r>
            <a:r>
              <a:rPr lang="ru-RU" sz="2800" b="1" dirty="0" smtClean="0">
                <a:solidFill>
                  <a:srgbClr val="FF0000"/>
                </a:solidFill>
              </a:rPr>
              <a:t>(2 евро)</a:t>
            </a:r>
          </a:p>
          <a:p>
            <a:pPr>
              <a:buNone/>
            </a:pPr>
            <a:r>
              <a:rPr lang="ru-RU" sz="2800" b="1" u="sng" dirty="0" smtClean="0"/>
              <a:t>Вопрос: </a:t>
            </a:r>
            <a:r>
              <a:rPr lang="ru-RU" sz="3600" b="1" i="1" dirty="0" smtClean="0">
                <a:solidFill>
                  <a:schemeClr val="accent5"/>
                </a:solidFill>
              </a:rPr>
              <a:t>какая сумма будет потрачена в российских рублях на закупку ингредиентов для пиццы</a:t>
            </a:r>
          </a:p>
          <a:p>
            <a:pPr>
              <a:buNone/>
            </a:pPr>
            <a:r>
              <a:rPr lang="ru-RU" sz="2800" dirty="0" smtClean="0"/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(1 евро = 65 </a:t>
            </a:r>
            <a:r>
              <a:rPr lang="ru-RU" sz="2800" b="1" dirty="0" err="1" smtClean="0">
                <a:solidFill>
                  <a:srgbClr val="FF0000"/>
                </a:solidFill>
              </a:rPr>
              <a:t>руб</a:t>
            </a:r>
            <a:r>
              <a:rPr lang="ru-RU" sz="2800" b="1" dirty="0" smtClean="0">
                <a:solidFill>
                  <a:srgbClr val="FF0000"/>
                </a:solidFill>
              </a:rPr>
              <a:t>)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390 рублей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260648"/>
            <a:ext cx="7756263" cy="1080120"/>
          </a:xfrm>
        </p:spPr>
        <p:txBody>
          <a:bodyPr/>
          <a:lstStyle/>
          <a:p>
            <a:r>
              <a:rPr lang="ru-RU" sz="8000" b="1" u="sng" dirty="0" smtClean="0">
                <a:solidFill>
                  <a:srgbClr val="7030A0"/>
                </a:solidFill>
              </a:rPr>
              <a:t>Задача</a:t>
            </a:r>
            <a:endParaRPr lang="ru-RU" sz="8000" b="1" u="sng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http://agroru.net/imgs/board/29/166729-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09455">
            <a:off x="401414" y="320175"/>
            <a:ext cx="1023264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bestintownpizza.com/wp-content/uploads/2014/08/slider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844824"/>
            <a:ext cx="2304797" cy="1440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allswalls.com/images/pizza-cheese-dough-fungi-food-wallpaper-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5157192"/>
            <a:ext cx="2318781" cy="14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3569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183432"/>
            <a:ext cx="4270859" cy="240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386" y="1183433"/>
            <a:ext cx="3843773" cy="240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804" y="1217091"/>
            <a:ext cx="744440" cy="958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08684" y="3585790"/>
            <a:ext cx="41764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КИТАЙ</a:t>
            </a:r>
            <a:endParaRPr lang="ru-RU" sz="54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80" y="4509120"/>
            <a:ext cx="2401887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484836"/>
            <a:ext cx="2805113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8474"/>
            <a:ext cx="14382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3076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32390" y="260648"/>
            <a:ext cx="362887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Китай	</a:t>
            </a:r>
            <a:endParaRPr lang="ru-RU" sz="8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4293096"/>
            <a:ext cx="82089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Денежная единица Китая называется юань (</a:t>
            </a:r>
            <a:r>
              <a:rPr lang="ru-RU" sz="2800" b="1" dirty="0" err="1"/>
              <a:t>Yuan</a:t>
            </a:r>
            <a:r>
              <a:rPr lang="ru-RU" sz="2800" b="1" dirty="0" smtClean="0"/>
              <a:t>). Юань- </a:t>
            </a:r>
            <a:r>
              <a:rPr lang="ru-RU" sz="2800" b="1" dirty="0"/>
              <a:t>это единственная официальная валюта на территории КНР. Сами китайцы называют свои деньги «народные </a:t>
            </a:r>
            <a:r>
              <a:rPr lang="ru-RU" sz="2800" b="1" dirty="0" smtClean="0"/>
              <a:t>деньги». </a:t>
            </a:r>
            <a:endParaRPr lang="ru-RU" sz="28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2736304" cy="268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56792"/>
            <a:ext cx="3732274" cy="17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581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3262">
            <a:off x="3593003" y="717672"/>
            <a:ext cx="5223710" cy="3464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0968"/>
            <a:ext cx="4248472" cy="318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7341" y="271178"/>
            <a:ext cx="81338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Игра « Китайский обед»</a:t>
            </a:r>
            <a:endParaRPr lang="ru-RU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38595" y="2610683"/>
            <a:ext cx="4403416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5400" b="1" cap="none" spc="50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 конфета</a:t>
            </a:r>
            <a:r>
              <a:rPr lang="en-US" sz="5400" b="1" spc="50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=</a:t>
            </a:r>
          </a:p>
          <a:p>
            <a:pPr algn="ctr"/>
            <a:r>
              <a:rPr lang="en-US" sz="5400" b="1" cap="none" spc="50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 </a:t>
            </a:r>
            <a:r>
              <a:rPr lang="ru-RU" sz="5400" b="1" cap="none" spc="50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юань</a:t>
            </a:r>
            <a:r>
              <a:rPr lang="ru-RU" sz="5400" b="1" spc="50" dirty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=</a:t>
            </a:r>
            <a:r>
              <a:rPr lang="en-US" sz="5400" b="1" cap="none" spc="50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cap="none" spc="50" dirty="0" smtClean="0">
              <a:ln w="11430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5400" b="1" cap="none" spc="50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 </a:t>
            </a:r>
            <a:r>
              <a:rPr lang="ru-RU" sz="5400" b="1" cap="none" spc="50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рублей</a:t>
            </a:r>
            <a:endParaRPr lang="ru-RU" sz="5400" b="1" cap="none" spc="50" dirty="0">
              <a:ln w="11430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922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463320" y="404664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	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8" name="Рисунок 7" descr="https://ptzgovorit.ru/sites/default/files/original_nodes/1437396889_dollarphotoclub_65482539-700x406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089" y="4649587"/>
            <a:ext cx="2710063" cy="208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http://desserts.com.ua/images/201308/source_img/4415_G_13775278889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642" y="3429001"/>
            <a:ext cx="1258430" cy="17381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r-azbuka.ru/img_catalog/preview/14392309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1517">
            <a:off x="266157" y="2851796"/>
            <a:ext cx="1224136" cy="13830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tatic-eu.insales.ru/images/products/1/3805/88157917/large_14074179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90843">
            <a:off x="550675" y="592392"/>
            <a:ext cx="1291114" cy="1551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im0-tub-ru.yandex.net/i?id=b70d1fdc6be1f9c34338c964ace63cde&amp;n=33&amp;h=215&amp;w=2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738" y="368608"/>
            <a:ext cx="1248264" cy="13707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coinsandnotes.ru/wa-data/public/shop/products/50/14/1450/images/1521/1521.97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3331">
            <a:off x="6766535" y="709923"/>
            <a:ext cx="2160240" cy="14768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freelance.ru/img/portfolio/pics/00/13/AB/128912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1921">
            <a:off x="7402294" y="2775803"/>
            <a:ext cx="1373145" cy="16293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://www.playcast.ru/uploads/2016/08/21/1964981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980" y="2082293"/>
            <a:ext cx="5689316" cy="1109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brandtt.ru/ckfinder/userfiles/images/90675_800_60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83768" y="260648"/>
            <a:ext cx="2016224" cy="1512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3995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341"/>
            <a:ext cx="7972287" cy="864096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Островок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http://static.freepik.com/free-photo/palm-tree-island-cartoon-vector_34-5410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836712"/>
            <a:ext cx="3590231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52665194"/>
              </p:ext>
            </p:extLst>
          </p:nvPr>
        </p:nvGraphicFramePr>
        <p:xfrm>
          <a:off x="2483768" y="4005064"/>
          <a:ext cx="3888432" cy="25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408"/>
                <a:gridCol w="216024"/>
              </a:tblGrid>
              <a:tr h="23042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ED13E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Задание: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 Вы попали на необитаемый остров. Вам предстоит здесь прожить некоторое время. Но у острова нет своего названия. Назовите эту землю и  создайте её денежную единицу.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  <a:p>
                      <a:endParaRPr lang="ru-RU" sz="2000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74251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59" y="223474"/>
            <a:ext cx="1739121" cy="256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19279" y="260647"/>
            <a:ext cx="5893081" cy="2209331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участие, удачи и       новых открытий !</a:t>
            </a:r>
            <a:endParaRPr lang="ru-RU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8583" y="2967335"/>
            <a:ext cx="88068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Поместите здесь ваш текст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60" y="2564904"/>
            <a:ext cx="741617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233" y="4797152"/>
            <a:ext cx="1656184" cy="190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0809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404664"/>
            <a:ext cx="8280920" cy="56323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Планируемые результаты</a:t>
            </a:r>
          </a:p>
          <a:p>
            <a:r>
              <a:rPr lang="ru-RU" u="sng" dirty="0" smtClean="0">
                <a:solidFill>
                  <a:schemeClr val="accent5"/>
                </a:solidFill>
              </a:rPr>
              <a:t>Предметные</a:t>
            </a:r>
            <a:r>
              <a:rPr lang="ru-RU" u="sng" dirty="0">
                <a:solidFill>
                  <a:schemeClr val="accent5"/>
                </a:solidFill>
              </a:rPr>
              <a:t>: </a:t>
            </a:r>
          </a:p>
          <a:p>
            <a:r>
              <a:rPr lang="ru-RU" dirty="0"/>
              <a:t>- обосновывать выполненные задания;</a:t>
            </a:r>
          </a:p>
          <a:p>
            <a:r>
              <a:rPr lang="ru-RU" dirty="0"/>
              <a:t>- конструировать последовательность шагов;</a:t>
            </a:r>
          </a:p>
          <a:p>
            <a:r>
              <a:rPr lang="ru-RU" dirty="0"/>
              <a:t>- составлять фигуры из частей, определять место заданной детали в конструкции.</a:t>
            </a:r>
          </a:p>
          <a:p>
            <a:r>
              <a:rPr lang="ru-RU" u="sng" dirty="0" err="1" smtClean="0">
                <a:solidFill>
                  <a:schemeClr val="accent5"/>
                </a:solidFill>
              </a:rPr>
              <a:t>Метапредметные</a:t>
            </a:r>
            <a:r>
              <a:rPr lang="ru-RU" u="sng" dirty="0">
                <a:solidFill>
                  <a:schemeClr val="accent5"/>
                </a:solidFill>
              </a:rPr>
              <a:t>:</a:t>
            </a:r>
          </a:p>
          <a:p>
            <a:r>
              <a:rPr lang="ru-RU" dirty="0" smtClean="0"/>
              <a:t>-анализировать </a:t>
            </a:r>
            <a:r>
              <a:rPr lang="ru-RU" dirty="0"/>
              <a:t>правила игры, действовать в соответствии с заданными правилами</a:t>
            </a:r>
            <a:r>
              <a:rPr lang="ru-RU" dirty="0" smtClean="0"/>
              <a:t>;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- </a:t>
            </a:r>
            <a:r>
              <a:rPr lang="ru-RU" dirty="0"/>
              <a:t>включаться в групповую работу, участвовать в обсуждении проблемных вопросов, высказывать собственное мнение, учитывать разные мнения;</a:t>
            </a:r>
          </a:p>
          <a:p>
            <a:r>
              <a:rPr lang="ru-RU" dirty="0" smtClean="0"/>
              <a:t>- освоение </a:t>
            </a:r>
            <a:r>
              <a:rPr lang="ru-RU" dirty="0"/>
              <a:t>начальных форм познавательной и личностной рефлексии                                                                  </a:t>
            </a:r>
          </a:p>
          <a:p>
            <a:r>
              <a:rPr lang="ru-RU" dirty="0" smtClean="0"/>
              <a:t>- активное </a:t>
            </a:r>
            <a:r>
              <a:rPr lang="ru-RU" dirty="0"/>
              <a:t>использование речевых средств для решения коммуникативных и познавательных задач.</a:t>
            </a:r>
          </a:p>
          <a:p>
            <a:r>
              <a:rPr lang="ru-RU" u="sng" dirty="0" smtClean="0">
                <a:solidFill>
                  <a:schemeClr val="accent5"/>
                </a:solidFill>
              </a:rPr>
              <a:t>Личностные:</a:t>
            </a:r>
          </a:p>
          <a:p>
            <a:r>
              <a:rPr lang="ru-RU" dirty="0" smtClean="0"/>
              <a:t>- повышение уровня развития интеллектуальных и творческих способностей учащихся;</a:t>
            </a:r>
          </a:p>
          <a:p>
            <a:r>
              <a:rPr lang="ru-RU" dirty="0" smtClean="0"/>
              <a:t>- развитие коммуникативной компетентности детей.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5199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568952" cy="618630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/>
                </a:solidFill>
              </a:rPr>
              <a:t>Познавательные УУД:</a:t>
            </a:r>
          </a:p>
          <a:p>
            <a:r>
              <a:rPr lang="ru-RU" dirty="0" err="1"/>
              <a:t>Общеучебные</a:t>
            </a:r>
            <a:r>
              <a:rPr lang="ru-RU" dirty="0"/>
              <a:t>:</a:t>
            </a:r>
          </a:p>
          <a:p>
            <a:r>
              <a:rPr lang="ru-RU" dirty="0"/>
              <a:t>- контролировать и оценивать процесс и результат деятельности;</a:t>
            </a:r>
          </a:p>
          <a:p>
            <a:r>
              <a:rPr lang="ru-RU" dirty="0"/>
              <a:t>-   формулировать и решать проблемы;</a:t>
            </a:r>
          </a:p>
          <a:p>
            <a:r>
              <a:rPr lang="ru-RU" dirty="0"/>
              <a:t>-  осознанно  строить высказывания в устной  форме;</a:t>
            </a:r>
          </a:p>
          <a:p>
            <a:r>
              <a:rPr lang="ru-RU" dirty="0"/>
              <a:t>Логические:</a:t>
            </a:r>
          </a:p>
          <a:p>
            <a:r>
              <a:rPr lang="ru-RU" dirty="0"/>
              <a:t>- анализ признаков с целью составления объектов;</a:t>
            </a:r>
          </a:p>
          <a:p>
            <a:r>
              <a:rPr lang="ru-RU" dirty="0"/>
              <a:t>- составление целого из частей;</a:t>
            </a:r>
          </a:p>
          <a:p>
            <a:r>
              <a:rPr lang="ru-RU" dirty="0" smtClean="0"/>
              <a:t>построение </a:t>
            </a:r>
            <a:r>
              <a:rPr lang="ru-RU" dirty="0"/>
              <a:t>рассуждения; обобщение</a:t>
            </a:r>
            <a:r>
              <a:rPr lang="ru-RU" dirty="0" smtClean="0"/>
              <a:t>.</a:t>
            </a:r>
            <a:r>
              <a:rPr lang="ru-RU" u="sng" dirty="0">
                <a:solidFill>
                  <a:srgbClr val="000000"/>
                </a:solidFill>
              </a:rPr>
              <a:t> </a:t>
            </a:r>
            <a:endParaRPr lang="ru-RU" u="sng" dirty="0" smtClean="0">
              <a:solidFill>
                <a:srgbClr val="000000"/>
              </a:solidFill>
            </a:endParaRPr>
          </a:p>
          <a:p>
            <a:r>
              <a:rPr lang="ru-RU" u="sng" dirty="0" smtClean="0">
                <a:solidFill>
                  <a:schemeClr val="accent5"/>
                </a:solidFill>
              </a:rPr>
              <a:t>Коммуникативные </a:t>
            </a:r>
            <a:r>
              <a:rPr lang="ru-RU" u="sng" dirty="0">
                <a:solidFill>
                  <a:schemeClr val="accent5"/>
                </a:solidFill>
              </a:rPr>
              <a:t>УУД:</a:t>
            </a:r>
            <a:endParaRPr lang="ru-RU" dirty="0">
              <a:solidFill>
                <a:schemeClr val="accent5"/>
              </a:solidFill>
              <a:latin typeface="Arial"/>
            </a:endParaRPr>
          </a:p>
          <a:p>
            <a:pPr marR="664210" algn="just"/>
            <a:r>
              <a:rPr lang="ru-RU" i="1" u="sng" dirty="0">
                <a:solidFill>
                  <a:srgbClr val="000000"/>
                </a:solidFill>
              </a:rPr>
              <a:t>Инициативное сотрудничество:</a:t>
            </a:r>
            <a:endParaRPr lang="ru-RU" dirty="0">
              <a:solidFill>
                <a:srgbClr val="000000"/>
              </a:solidFill>
              <a:latin typeface="Arial"/>
            </a:endParaRPr>
          </a:p>
          <a:p>
            <a:pPr marR="664210" algn="just"/>
            <a:r>
              <a:rPr lang="ru-RU" dirty="0">
                <a:solidFill>
                  <a:srgbClr val="000000"/>
                </a:solidFill>
              </a:rPr>
              <a:t>- ставить вопросы; обращаться за помощью; формулировать свои затруднения;</a:t>
            </a:r>
            <a:endParaRPr lang="ru-RU" dirty="0">
              <a:solidFill>
                <a:srgbClr val="000000"/>
              </a:solidFill>
              <a:latin typeface="Arial"/>
            </a:endParaRPr>
          </a:p>
          <a:p>
            <a:pPr marR="664210" algn="just"/>
            <a:r>
              <a:rPr lang="ru-RU" dirty="0">
                <a:solidFill>
                  <a:srgbClr val="000000"/>
                </a:solidFill>
              </a:rPr>
              <a:t>- предлагать помощь и сотрудничество;</a:t>
            </a:r>
            <a:r>
              <a:rPr lang="ru-RU" i="1" dirty="0">
                <a:solidFill>
                  <a:srgbClr val="000000"/>
                </a:solidFill>
              </a:rPr>
              <a:t> </a:t>
            </a:r>
            <a:endParaRPr lang="ru-RU" dirty="0">
              <a:solidFill>
                <a:srgbClr val="000000"/>
              </a:solidFill>
              <a:latin typeface="Arial"/>
            </a:endParaRPr>
          </a:p>
          <a:p>
            <a:pPr marR="664210" algn="just"/>
            <a:r>
              <a:rPr lang="ru-RU" i="1" u="sng" dirty="0">
                <a:solidFill>
                  <a:srgbClr val="000000"/>
                </a:solidFill>
              </a:rPr>
              <a:t>Планирование  сотрудничества:</a:t>
            </a:r>
            <a:endParaRPr lang="ru-RU" dirty="0">
              <a:solidFill>
                <a:srgbClr val="000000"/>
              </a:solidFill>
              <a:latin typeface="Arial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</a:rPr>
              <a:t>- договариваться о распределении функций и ролей в совместной деятельности.</a:t>
            </a:r>
            <a:endParaRPr lang="ru-RU" dirty="0">
              <a:solidFill>
                <a:srgbClr val="000000"/>
              </a:solidFill>
              <a:latin typeface="Arial"/>
            </a:endParaRPr>
          </a:p>
          <a:p>
            <a:pPr marR="664210" algn="just"/>
            <a:r>
              <a:rPr lang="ru-RU" i="1" u="sng" dirty="0">
                <a:solidFill>
                  <a:srgbClr val="000000"/>
                </a:solidFill>
              </a:rPr>
              <a:t>Взаимодействие:</a:t>
            </a:r>
            <a:endParaRPr lang="ru-RU" dirty="0">
              <a:solidFill>
                <a:srgbClr val="000000"/>
              </a:solidFill>
              <a:latin typeface="Arial"/>
            </a:endParaRPr>
          </a:p>
          <a:p>
            <a:pPr marR="664210" algn="just"/>
            <a:r>
              <a:rPr lang="ru-RU" dirty="0">
                <a:solidFill>
                  <a:srgbClr val="000000"/>
                </a:solidFill>
              </a:rPr>
              <a:t>- формулировать собственное мнение и позицию; задавать вопросы;</a:t>
            </a:r>
            <a:endParaRPr lang="ru-RU" dirty="0">
              <a:solidFill>
                <a:srgbClr val="000000"/>
              </a:solidFill>
              <a:latin typeface="Arial"/>
            </a:endParaRPr>
          </a:p>
          <a:p>
            <a:pPr marR="664210" algn="just"/>
            <a:r>
              <a:rPr lang="ru-RU" dirty="0">
                <a:solidFill>
                  <a:srgbClr val="000000"/>
                </a:solidFill>
              </a:rPr>
              <a:t>- строить понятные для партнёров высказывания;  </a:t>
            </a:r>
            <a:endParaRPr lang="ru-RU" dirty="0">
              <a:solidFill>
                <a:srgbClr val="000000"/>
              </a:solidFill>
              <a:latin typeface="Arial"/>
            </a:endParaRPr>
          </a:p>
          <a:p>
            <a:pPr marR="664210" algn="just"/>
            <a:r>
              <a:rPr lang="ru-RU" dirty="0">
                <a:solidFill>
                  <a:srgbClr val="000000"/>
                </a:solidFill>
              </a:rPr>
              <a:t>- строить </a:t>
            </a:r>
            <a:r>
              <a:rPr lang="ru-RU" dirty="0" err="1">
                <a:solidFill>
                  <a:srgbClr val="000000"/>
                </a:solidFill>
              </a:rPr>
              <a:t>монологичное</a:t>
            </a:r>
            <a:r>
              <a:rPr lang="ru-RU" dirty="0">
                <a:solidFill>
                  <a:srgbClr val="000000"/>
                </a:solidFill>
              </a:rPr>
              <a:t> высказывание;</a:t>
            </a:r>
            <a:endParaRPr lang="ru-RU" dirty="0">
              <a:solidFill>
                <a:srgbClr val="000000"/>
              </a:solidFill>
              <a:latin typeface="Arial"/>
            </a:endParaRPr>
          </a:p>
          <a:p>
            <a:pPr algn="just"/>
            <a:r>
              <a:rPr lang="ru-RU" i="1" dirty="0">
                <a:solidFill>
                  <a:srgbClr val="000000"/>
                </a:solidFill>
              </a:rPr>
              <a:t>- </a:t>
            </a:r>
            <a:r>
              <a:rPr lang="ru-RU" dirty="0">
                <a:solidFill>
                  <a:srgbClr val="000000"/>
                </a:solidFill>
              </a:rPr>
              <a:t>слушать собеседника, вести устный  диалог.</a:t>
            </a:r>
            <a:endParaRPr lang="ru-RU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8366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ШКОЛА\картинки\WorldMapTravel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028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ьная выноска 4"/>
          <p:cNvSpPr/>
          <p:nvPr/>
        </p:nvSpPr>
        <p:spPr>
          <a:xfrm>
            <a:off x="196877" y="316877"/>
            <a:ext cx="5472608" cy="4824536"/>
          </a:xfrm>
          <a:prstGeom prst="wedgeEllipseCallout">
            <a:avLst>
              <a:gd name="adj1" fmla="val 61295"/>
              <a:gd name="adj2" fmla="val -149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Дорогие, ребята!</a:t>
            </a:r>
          </a:p>
          <a:p>
            <a:pPr algn="ctr"/>
            <a:r>
              <a:rPr lang="ru-RU" dirty="0" smtClean="0"/>
              <a:t>Я – неутомимый путешественник </a:t>
            </a:r>
            <a:r>
              <a:rPr lang="ru-RU" dirty="0" err="1" smtClean="0"/>
              <a:t>Пин</a:t>
            </a:r>
            <a:r>
              <a:rPr lang="ru-RU" dirty="0" smtClean="0"/>
              <a:t>.  Из каждой страны я  привозил на память  монету. Моя коллекция уже большая. Ребята, догадайтесь в каких странах я побывал.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160338"/>
            <a:ext cx="43204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Знакомство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" name="Рисунок 12" descr="https://ptzgovorit.ru/sites/default/files/original_nodes/1437396889_dollarphotoclub_65482539-700x406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2387754"/>
            <a:ext cx="4010025" cy="411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2" descr="http://ru.stockfresh.com/thumbs/leftleg/5446726_%D1%82%D1%83%D1%80%D0%B8%D1%81%D1%82%D0%B8%D1%87%D0%B5%D1%81%D0%BA%D0%B8%D1%85-%D0%BF%D0%BE%D0%BB%D0%BE%D0%B6%D0%B8%D1%82%D0%B5%D0%BB%D1%8C%D0%BD%D1%8B%D0%B9-%D1%81%D0%BC%D0%B5%D1%88%D0%BD%D1%8B%D0%B5-%D1%85%D0%B0%D1%80%D0%B0%D0%BA%D1%82%D0%B5%D1%80-%D0%BE%D1%87%D0%B0%D1%80%D0%BE%D0%B2%D0%B0%D1%82%D0%B5%D0%BB%D1%8C%D0%BD%D1%8B%D0%B9-Swee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://desserts.com.ua/images/201308/source_img/4415_G_13775278889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098012"/>
            <a:ext cx="2016224" cy="26033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195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ШКОЛА\картинки\WorldMapTravel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844" y="-18256"/>
            <a:ext cx="926084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ьная выноска 4"/>
          <p:cNvSpPr/>
          <p:nvPr/>
        </p:nvSpPr>
        <p:spPr>
          <a:xfrm>
            <a:off x="339552" y="242392"/>
            <a:ext cx="5472608" cy="3906688"/>
          </a:xfrm>
          <a:prstGeom prst="wedgeEllipseCallout">
            <a:avLst>
              <a:gd name="adj1" fmla="val 61295"/>
              <a:gd name="adj2" fmla="val -149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Для путешествия я выбирал разные виды транспорта: наземный, </a:t>
            </a:r>
            <a:r>
              <a:rPr lang="ru-RU" dirty="0" smtClean="0"/>
              <a:t>воздушный.  </a:t>
            </a:r>
            <a:r>
              <a:rPr lang="ru-RU" dirty="0" smtClean="0"/>
              <a:t>Каждый из вас выберет, каким транспортом начнёт своё путешествие, вынув билет из мешка.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9552" y="296690"/>
            <a:ext cx="660871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Деление на команды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0" y="3501008"/>
            <a:ext cx="1760304" cy="1892747"/>
            <a:chOff x="-78744" y="3746053"/>
            <a:chExt cx="2438400" cy="2438400"/>
          </a:xfrm>
        </p:grpSpPr>
        <p:pic>
          <p:nvPicPr>
            <p:cNvPr id="3074" name="Picture 2" descr="http://www.buehne-frei.ch/inhalt/images/Material/ticke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744" y="3746053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http://l-userpic.livejournal.com/106656282/3038923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6099">
              <a:off x="667920" y="4489003"/>
              <a:ext cx="790575" cy="9525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AutoShape 8" descr="http://stockfresh.com/thumbs/soleilc/1861613_%2525D0%2525B8%2525D0%2525BA%2525D0%2525BE%2525D0%2525BD%2525D0%2525BA%2525D0%2525B0-%2525D1%252587%2525D0%2525B5%2525D1%252580%2525D0%2525BD%2525D1%25258B%2525D0%2525B9-%2525D0%2525B4%2525D0%2525B8%2525D0%2525B7%2525D0%2525B0%2525D0%2525B9%2525D0%2525BD%2525D0%2525B0-%2525D0%2525BF%2525D0%2525BE%2525D0%2525B5%2525D0%2525B7%2525D0%2525B4-%2525D0%2525BF%2525D1%252583%2525D1%252582%2525D0%2525B5%2525D1%252588%2525D0%2525B5%2525D1%252581%2525D1%252582%2525D0%2525B2%2525D0%2525B8%2525D1%25258F-%2525D1%252581%2525D1%252583%2525D0%2525B4%2525D0%2525BD%2525D0%2525B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1043608" y="3933056"/>
            <a:ext cx="1692200" cy="1907505"/>
            <a:chOff x="1681560" y="4041775"/>
            <a:chExt cx="2438400" cy="2438400"/>
          </a:xfrm>
        </p:grpSpPr>
        <p:pic>
          <p:nvPicPr>
            <p:cNvPr id="7" name="Picture 2" descr="http://www.buehne-frei.ch/inhalt/images/Material/ticke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1560" y="4041775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Picture 11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66667" b="72680"/>
            <a:stretch/>
          </p:blipFill>
          <p:spPr bwMode="auto">
            <a:xfrm rot="19443207">
              <a:off x="2391798" y="4834184"/>
              <a:ext cx="1017924" cy="83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AutoShape 13" descr="http://stockfresh.com/thumbs/soleilc/1861613_%2525D0%2525B8%2525D0%2525BA%2525D0%2525BE%2525D0%2525BD%2525D0%2525BA%2525D0%2525B0-%2525D1%252587%2525D0%2525B5%2525D1%252580%2525D0%2525BD%2525D1%25258B%2525D0%2525B9-%2525D0%2525B4%2525D0%2525B8%2525D0%2525B7%2525D0%2525B0%2525D0%2525B9%2525D0%2525BD%2525D0%2525B0-%2525D0%2525BF%2525D0%2525BE%2525D0%2525B5%2525D0%2525B7%2525D0%2525B4-%2525D0%2525BF%2525D1%252583%2525D1%252582%2525D0%2525B5%2525D1%252588%2525D0%2525B5%2525D1%252581%2525D1%252582%2525D0%2525B2%2525D0%2525B8%2525D1%25258F-%2525D1%252581%2525D1%252583%2525D0%2525B4%2525D0%2525BD%2525D0%2525B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1979712" y="4293096"/>
            <a:ext cx="1728192" cy="2110184"/>
            <a:chOff x="5041063" y="2564904"/>
            <a:chExt cx="1728192" cy="2110184"/>
          </a:xfrm>
        </p:grpSpPr>
        <p:pic>
          <p:nvPicPr>
            <p:cNvPr id="11" name="Picture 2" descr="http://www.buehne-frei.ch/inhalt/images/Material/ticke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1063" y="2564904"/>
              <a:ext cx="1728192" cy="211018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Picture 1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4000" b="72680"/>
            <a:stretch/>
          </p:blipFill>
          <p:spPr bwMode="auto">
            <a:xfrm rot="19308675">
              <a:off x="5421240" y="3210278"/>
              <a:ext cx="781838" cy="821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>
            <a:off x="3131840" y="4725144"/>
            <a:ext cx="1615584" cy="1878798"/>
            <a:chOff x="5188664" y="4185592"/>
            <a:chExt cx="2438400" cy="2438400"/>
          </a:xfrm>
        </p:grpSpPr>
        <p:pic>
          <p:nvPicPr>
            <p:cNvPr id="9" name="Picture 2" descr="http://www.buehne-frei.ch/inhalt/images/Material/ticke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8664" y="4185592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8" name="Picture 1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7789" r="68667"/>
            <a:stretch/>
          </p:blipFill>
          <p:spPr bwMode="auto">
            <a:xfrm rot="19394832">
              <a:off x="5810964" y="4945080"/>
              <a:ext cx="1193800" cy="846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AutoShape 18" descr="http://stockfresh.com/thumbs/soleilc/1861613_%2525D0%2525B8%2525D0%2525BA%2525D0%2525BE%2525D0%2525BD%2525D0%2525BA%2525D0%2525B0-%2525D1%252587%2525D0%2525B5%2525D1%252580%2525D0%2525BD%2525D1%25258B%2525D0%2525B9-%2525D0%2525B4%2525D0%2525B8%2525D0%2525B7%2525D0%2525B0%2525D0%2525B9%2525D0%2525BD%2525D0%2525B0-%2525D0%2525BF%2525D0%2525BE%2525D0%2525B5%2525D0%2525B7%2525D0%2525B4-%2525D0%2525BF%2525D1%252583%2525D1%252582%2525D0%2525B5%2525D1%252588%2525D0%2525B5%2525D1%252581%2525D1%252582%2525D0%2525B2%2525D0%2525B8%2525D1%25258F-%2525D1%252581%2525D1%252583%2525D0%2525B4%2525D0%2525BD%2525D0%2525BE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" name="Рисунок 26" descr="https://ptzgovorit.ru/sites/default/files/original_nodes/1437396889_dollarphotoclub_65482539-700x406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181304"/>
            <a:ext cx="3528392" cy="349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http://desserts.com.ua/images/201308/source_img/4415_G_137752788899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19893"/>
            <a:ext cx="2122396" cy="27245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/>
          <p:cNvGrpSpPr/>
          <p:nvPr/>
        </p:nvGrpSpPr>
        <p:grpSpPr>
          <a:xfrm>
            <a:off x="4211960" y="5062145"/>
            <a:ext cx="1543439" cy="1795855"/>
            <a:chOff x="6804248" y="4419600"/>
            <a:chExt cx="2438400" cy="2438400"/>
          </a:xfrm>
        </p:grpSpPr>
        <p:pic>
          <p:nvPicPr>
            <p:cNvPr id="30" name="Picture 2" descr="http://www.buehne-frei.ch/inhalt/images/Material/ticke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4419600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9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1723" t="54333" r="-825" b="22212"/>
            <a:stretch/>
          </p:blipFill>
          <p:spPr bwMode="auto">
            <a:xfrm rot="19451467">
              <a:off x="7320924" y="5191977"/>
              <a:ext cx="1108754" cy="8936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9519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ШКОЛА\картинки\WorldMapTravel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844" y="15874"/>
            <a:ext cx="926084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ьная выноска 4"/>
          <p:cNvSpPr/>
          <p:nvPr/>
        </p:nvSpPr>
        <p:spPr>
          <a:xfrm>
            <a:off x="250535" y="242392"/>
            <a:ext cx="5472608" cy="3906688"/>
          </a:xfrm>
          <a:prstGeom prst="wedgeEllipseCallout">
            <a:avLst>
              <a:gd name="adj1" fmla="val 61295"/>
              <a:gd name="adj2" fmla="val -149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Каждой группе юных путешественников я дам маршрутный лист.  Вместе с ним вы получите первый ключ-подсказку. Маршрутный лист сообщит  в какую страну вы должны отправиться, чтобы встретиться с моими друзьями, пообщаться с ними, выполнить их  задания. Но не забывайте, что в каждой стране у вас будет лишь </a:t>
            </a:r>
            <a:r>
              <a:rPr lang="ru-RU" dirty="0"/>
              <a:t>5</a:t>
            </a:r>
            <a:r>
              <a:rPr lang="ru-RU" dirty="0" smtClean="0"/>
              <a:t> минут.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62080" y="15874"/>
            <a:ext cx="68273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Объяснение маршрута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0" y="3356992"/>
            <a:ext cx="1433360" cy="1812523"/>
            <a:chOff x="-78744" y="3746053"/>
            <a:chExt cx="2438400" cy="2438400"/>
          </a:xfrm>
        </p:grpSpPr>
        <p:pic>
          <p:nvPicPr>
            <p:cNvPr id="3074" name="Picture 2" descr="http://www.buehne-frei.ch/inhalt/images/Material/ticke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744" y="3746053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http://l-userpic.livejournal.com/106656282/3038923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6099">
              <a:off x="667920" y="4489003"/>
              <a:ext cx="790575" cy="9525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AutoShape 8" descr="http://stockfresh.com/thumbs/soleilc/1861613_%2525D0%2525B8%2525D0%2525BA%2525D0%2525BE%2525D0%2525BD%2525D0%2525BA%2525D0%2525B0-%2525D1%252587%2525D0%2525B5%2525D1%252580%2525D0%2525BD%2525D1%25258B%2525D0%2525B9-%2525D0%2525B4%2525D0%2525B8%2525D0%2525B7%2525D0%2525B0%2525D0%2525B9%2525D0%2525BD%2525D0%2525B0-%2525D0%2525BF%2525D0%2525BE%2525D0%2525B5%2525D0%2525B7%2525D0%2525B4-%2525D0%2525BF%2525D1%252583%2525D1%252582%2525D0%2525B5%2525D1%252588%2525D0%2525B5%2525D1%252581%2525D1%252582%2525D0%2525B2%2525D0%2525B8%2525D1%25258F-%2525D1%252581%2525D1%252583%2525D0%2525B4%2525D0%2525BD%2525D0%2525B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801484" y="3962339"/>
            <a:ext cx="1435596" cy="1731801"/>
            <a:chOff x="1724703" y="4095420"/>
            <a:chExt cx="2438400" cy="2438400"/>
          </a:xfrm>
        </p:grpSpPr>
        <p:pic>
          <p:nvPicPr>
            <p:cNvPr id="7" name="Picture 2" descr="http://www.buehne-frei.ch/inhalt/images/Material/ticke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4703" y="4095420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Picture 11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66667" b="72680"/>
            <a:stretch/>
          </p:blipFill>
          <p:spPr bwMode="auto">
            <a:xfrm rot="19443207">
              <a:off x="2391798" y="4834184"/>
              <a:ext cx="1017924" cy="83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AutoShape 13" descr="http://stockfresh.com/thumbs/soleilc/1861613_%2525D0%2525B8%2525D0%2525BA%2525D0%2525BE%2525D0%2525BD%2525D0%2525BA%2525D0%2525B0-%2525D1%252587%2525D0%2525B5%2525D1%252580%2525D0%2525BD%2525D1%25258B%2525D0%2525B9-%2525D0%2525B4%2525D0%2525B8%2525D0%2525B7%2525D0%2525B0%2525D0%2525B9%2525D0%2525BD%2525D0%2525B0-%2525D0%2525BF%2525D0%2525BE%2525D0%2525B5%2525D0%2525B7%2525D0%2525B4-%2525D0%2525BF%2525D1%252583%2525D1%252582%2525D0%2525B5%2525D1%252588%2525D0%2525B5%2525D1%252581%2525D1%252582%2525D0%2525B2%2525D0%2525B8%2525D1%25258F-%2525D1%252581%2525D1%252583%2525D0%2525B4%2525D0%2525BD%2525D0%2525B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1763688" y="4365104"/>
            <a:ext cx="1380241" cy="1996031"/>
            <a:chOff x="5041063" y="2564904"/>
            <a:chExt cx="1728192" cy="2110184"/>
          </a:xfrm>
        </p:grpSpPr>
        <p:pic>
          <p:nvPicPr>
            <p:cNvPr id="11" name="Picture 2" descr="http://www.buehne-frei.ch/inhalt/images/Material/ticke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1063" y="2564904"/>
              <a:ext cx="1728192" cy="211018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Picture 1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4000" b="72680"/>
            <a:stretch/>
          </p:blipFill>
          <p:spPr bwMode="auto">
            <a:xfrm rot="19308675">
              <a:off x="5421240" y="3210278"/>
              <a:ext cx="781838" cy="821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>
            <a:off x="2771800" y="4797152"/>
            <a:ext cx="1422124" cy="1662311"/>
            <a:chOff x="5188664" y="4185592"/>
            <a:chExt cx="2438400" cy="2438400"/>
          </a:xfrm>
        </p:grpSpPr>
        <p:pic>
          <p:nvPicPr>
            <p:cNvPr id="9" name="Picture 2" descr="http://www.buehne-frei.ch/inhalt/images/Material/ticke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8664" y="4185592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8" name="Picture 1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7789" r="68667"/>
            <a:stretch/>
          </p:blipFill>
          <p:spPr bwMode="auto">
            <a:xfrm rot="19394832">
              <a:off x="5810964" y="4945080"/>
              <a:ext cx="1193800" cy="846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AutoShape 18" descr="http://stockfresh.com/thumbs/soleilc/1861613_%2525D0%2525B8%2525D0%2525BA%2525D0%2525BE%2525D0%2525BD%2525D0%2525BA%2525D0%2525B0-%2525D1%252587%2525D0%2525B5%2525D1%252580%2525D0%2525BD%2525D1%25258B%2525D0%2525B9-%2525D0%2525B4%2525D0%2525B8%2525D0%2525B7%2525D0%2525B0%2525D0%2525B9%2525D0%2525BD%2525D0%2525B0-%2525D0%2525BF%2525D0%2525BE%2525D0%2525B5%2525D0%2525B7%2525D0%2525B4-%2525D0%2525BF%2525D1%252583%2525D1%252582%2525D0%2525B5%2525D1%252588%2525D0%2525B5%2525D1%252581%2525D1%252582%2525D0%2525B2%2525D0%2525B8%2525D1%25258F-%2525D1%252581%2525D1%252583%2525D0%2525B4%2525D0%2525BD%2525D0%2525BE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9" name="Группа 18"/>
          <p:cNvGrpSpPr/>
          <p:nvPr/>
        </p:nvGrpSpPr>
        <p:grpSpPr>
          <a:xfrm>
            <a:off x="3923928" y="5013176"/>
            <a:ext cx="1541008" cy="1565474"/>
            <a:chOff x="6804248" y="4419600"/>
            <a:chExt cx="2438400" cy="2438400"/>
          </a:xfrm>
        </p:grpSpPr>
        <p:pic>
          <p:nvPicPr>
            <p:cNvPr id="10" name="Picture 2" descr="http://www.buehne-frei.ch/inhalt/images/Material/ticke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4419600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1" name="Picture 19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1723" t="54333" r="-825" b="22212"/>
            <a:stretch/>
          </p:blipFill>
          <p:spPr bwMode="auto">
            <a:xfrm rot="19451467">
              <a:off x="7320924" y="5191977"/>
              <a:ext cx="1108754" cy="8936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" name="Рисунок 26" descr="https://ptzgovorit.ru/sites/default/files/original_nodes/1437396889_dollarphotoclub_65482539-700x406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176912"/>
            <a:ext cx="3392799" cy="342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http://desserts.com.ua/images/201308/source_img/4415_G_137752788899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39204"/>
            <a:ext cx="2160240" cy="2662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1832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651961436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ая выноска 4"/>
          <p:cNvSpPr/>
          <p:nvPr/>
        </p:nvSpPr>
        <p:spPr>
          <a:xfrm>
            <a:off x="4355976" y="188640"/>
            <a:ext cx="1872208" cy="1008112"/>
          </a:xfrm>
          <a:prstGeom prst="wedgeRectCallout">
            <a:avLst>
              <a:gd name="adj1" fmla="val -28973"/>
              <a:gd name="adj2" fmla="val 67539"/>
            </a:avLst>
          </a:prstGeom>
          <a:blipFill>
            <a:blip r:embed="rId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7020272" y="1988840"/>
            <a:ext cx="1239840" cy="1152128"/>
          </a:xfrm>
          <a:prstGeom prst="wedgeRectCallout">
            <a:avLst>
              <a:gd name="adj1" fmla="val -79170"/>
              <a:gd name="adj2" fmla="val 13369"/>
            </a:avLst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7020272" y="3645024"/>
            <a:ext cx="1239840" cy="1224136"/>
          </a:xfrm>
          <a:prstGeom prst="wedgeRectCallout">
            <a:avLst>
              <a:gd name="adj1" fmla="val -79170"/>
              <a:gd name="adj2" fmla="val 13369"/>
            </a:avLst>
          </a:prstGeom>
          <a:blipFill>
            <a:blip r:embed="rId10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3835028" y="5734980"/>
            <a:ext cx="1440160" cy="1005160"/>
          </a:xfrm>
          <a:prstGeom prst="wedgeRectCallout">
            <a:avLst>
              <a:gd name="adj1" fmla="val -800"/>
              <a:gd name="adj2" fmla="val -76983"/>
            </a:avLst>
          </a:prstGeom>
          <a:blipFill dpi="0" rotWithShape="1">
            <a:blip r:embed="rId11" cstate="print"/>
            <a:srcRect/>
            <a:stretch>
              <a:fillRect t="17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323528" y="3645024"/>
            <a:ext cx="1656184" cy="1224136"/>
          </a:xfrm>
          <a:prstGeom prst="wedgeRectCallout">
            <a:avLst>
              <a:gd name="adj1" fmla="val 101800"/>
              <a:gd name="adj2" fmla="val 6107"/>
            </a:avLst>
          </a:prstGeom>
          <a:blipFill dpi="0" rotWithShape="1">
            <a:blip r:embed="rId12" cstate="print"/>
            <a:srcRect/>
            <a:stretch>
              <a:fillRect r="18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416199" y="776040"/>
            <a:ext cx="1656184" cy="1224136"/>
          </a:xfrm>
          <a:prstGeom prst="wedgeRectCallout">
            <a:avLst>
              <a:gd name="adj1" fmla="val 97199"/>
              <a:gd name="adj2" fmla="val 90142"/>
            </a:avLst>
          </a:prstGeom>
          <a:blipFill dpi="0" rotWithShape="1">
            <a:blip r:embed="rId13" cstate="print"/>
            <a:srcRect/>
            <a:stretch>
              <a:fillRect r="18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2203859" y="-2953"/>
            <a:ext cx="1760304" cy="1892747"/>
            <a:chOff x="-78744" y="3746053"/>
            <a:chExt cx="2438400" cy="2438400"/>
          </a:xfrm>
        </p:grpSpPr>
        <p:pic>
          <p:nvPicPr>
            <p:cNvPr id="12" name="Picture 2" descr="http://www.buehne-frei.ch/inhalt/images/Material/ticket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744" y="3746053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l-userpic.livejournal.com/106656282/3038923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66099">
              <a:off x="667920" y="4489003"/>
              <a:ext cx="790575" cy="9525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Группа 13"/>
          <p:cNvGrpSpPr/>
          <p:nvPr/>
        </p:nvGrpSpPr>
        <p:grpSpPr>
          <a:xfrm rot="2199500">
            <a:off x="442621" y="1764264"/>
            <a:ext cx="1604503" cy="1972774"/>
            <a:chOff x="1681560" y="4041775"/>
            <a:chExt cx="2438400" cy="2438400"/>
          </a:xfrm>
        </p:grpSpPr>
        <p:pic>
          <p:nvPicPr>
            <p:cNvPr id="15" name="Picture 2" descr="http://www.buehne-frei.ch/inhalt/images/Material/ticket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1560" y="4041775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1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66667" b="72680"/>
            <a:stretch/>
          </p:blipFill>
          <p:spPr bwMode="auto">
            <a:xfrm rot="19443207">
              <a:off x="2391798" y="4834184"/>
              <a:ext cx="1017924" cy="83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>
            <a:off x="5868144" y="4747816"/>
            <a:ext cx="1728192" cy="2110184"/>
            <a:chOff x="5041063" y="2564904"/>
            <a:chExt cx="1728192" cy="2110184"/>
          </a:xfrm>
        </p:grpSpPr>
        <p:pic>
          <p:nvPicPr>
            <p:cNvPr id="18" name="Picture 2" descr="http://www.buehne-frei.ch/inhalt/images/Material/ticket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1063" y="2564904"/>
              <a:ext cx="1728192" cy="211018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4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4000" b="72680"/>
            <a:stretch/>
          </p:blipFill>
          <p:spPr bwMode="auto">
            <a:xfrm rot="19308675">
              <a:off x="5421240" y="3210278"/>
              <a:ext cx="781838" cy="821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3" name="Группа 22"/>
          <p:cNvGrpSpPr/>
          <p:nvPr/>
        </p:nvGrpSpPr>
        <p:grpSpPr>
          <a:xfrm>
            <a:off x="1115616" y="4869160"/>
            <a:ext cx="1800200" cy="1988840"/>
            <a:chOff x="5188664" y="4185592"/>
            <a:chExt cx="2438400" cy="2438400"/>
          </a:xfrm>
        </p:grpSpPr>
        <p:pic>
          <p:nvPicPr>
            <p:cNvPr id="24" name="Picture 2" descr="http://www.buehne-frei.ch/inhalt/images/Material/ticket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8664" y="4185592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6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7789" r="68667"/>
            <a:stretch/>
          </p:blipFill>
          <p:spPr bwMode="auto">
            <a:xfrm rot="19394832">
              <a:off x="5810964" y="4945080"/>
              <a:ext cx="1193800" cy="846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398" y="56853"/>
            <a:ext cx="1779587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Рисунок 25" descr="https://sajulisa.files.wordpress.com/2015/08/red-square-by-kenny-mccartney2.jpg"/>
          <p:cNvPicPr/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99" y="756319"/>
            <a:ext cx="1657350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 descr="http://www.cheaptrip.ru/wp-content/uploads/2012/04/246535-svetik.jpg"/>
          <p:cNvPicPr/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33" y="3645024"/>
            <a:ext cx="165735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 descr="https://lechu24.ru/uploads/blog/61821/Eiffel-Tower-Paris-France.jpg"/>
          <p:cNvPicPr/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028" y="5732524"/>
            <a:ext cx="1457052" cy="99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11926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карта евраз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68" y="0"/>
            <a:ext cx="9173468" cy="76955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Прямая со стрелкой 19"/>
          <p:cNvCxnSpPr/>
          <p:nvPr/>
        </p:nvCxnSpPr>
        <p:spPr>
          <a:xfrm>
            <a:off x="4932040" y="4509086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Круговая стрелка 22"/>
          <p:cNvSpPr/>
          <p:nvPr/>
        </p:nvSpPr>
        <p:spPr>
          <a:xfrm rot="4495470">
            <a:off x="4528276" y="3966880"/>
            <a:ext cx="832174" cy="994561"/>
          </a:xfrm>
          <a:prstGeom prst="circularArrow">
            <a:avLst>
              <a:gd name="adj1" fmla="val 9287"/>
              <a:gd name="adj2" fmla="val 1573188"/>
              <a:gd name="adj3" fmla="val 1318072"/>
              <a:gd name="adj4" fmla="val 11510437"/>
              <a:gd name="adj5" fmla="val 165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Выгнутая вправо стрелка 23"/>
          <p:cNvSpPr/>
          <p:nvPr/>
        </p:nvSpPr>
        <p:spPr>
          <a:xfrm rot="5727439">
            <a:off x="2905144" y="4014823"/>
            <a:ext cx="673548" cy="2310913"/>
          </a:xfrm>
          <a:prstGeom prst="curvedLeftArrow">
            <a:avLst>
              <a:gd name="adj1" fmla="val 25000"/>
              <a:gd name="adj2" fmla="val 50000"/>
              <a:gd name="adj3" fmla="val 333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Круговая стрелка 24"/>
          <p:cNvSpPr/>
          <p:nvPr/>
        </p:nvSpPr>
        <p:spPr>
          <a:xfrm>
            <a:off x="611560" y="2276872"/>
            <a:ext cx="4622553" cy="2464601"/>
          </a:xfrm>
          <a:prstGeom prst="circularArrow">
            <a:avLst>
              <a:gd name="adj1" fmla="val 3378"/>
              <a:gd name="adj2" fmla="val 1142319"/>
              <a:gd name="adj3" fmla="val 20816910"/>
              <a:gd name="adj4" fmla="val 11113633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Выгнутая влево стрелка 26"/>
          <p:cNvSpPr/>
          <p:nvPr/>
        </p:nvSpPr>
        <p:spPr>
          <a:xfrm rot="20273988" flipV="1">
            <a:off x="1216620" y="4207942"/>
            <a:ext cx="590081" cy="652161"/>
          </a:xfrm>
          <a:prstGeom prst="curvedRightArrow">
            <a:avLst>
              <a:gd name="adj1" fmla="val 11549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Выгнутая влево стрелка 28"/>
          <p:cNvSpPr/>
          <p:nvPr/>
        </p:nvSpPr>
        <p:spPr>
          <a:xfrm rot="7563840" flipH="1">
            <a:off x="841682" y="3550681"/>
            <a:ext cx="438658" cy="97071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5-конечная звезда 29"/>
          <p:cNvSpPr/>
          <p:nvPr/>
        </p:nvSpPr>
        <p:spPr>
          <a:xfrm>
            <a:off x="338533" y="2060847"/>
            <a:ext cx="693983" cy="71186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21213795">
            <a:off x="157286" y="488779"/>
            <a:ext cx="816909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Маршрутный лист</a:t>
            </a:r>
            <a:endParaRPr lang="ru-RU" sz="4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99592" y="3356992"/>
            <a:ext cx="488302" cy="2664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</a:t>
            </a: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547664" y="3861048"/>
            <a:ext cx="572689" cy="3290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07704" y="4293096"/>
            <a:ext cx="457200" cy="4077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21696" y="3736983"/>
            <a:ext cx="410344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41833" y="4653136"/>
            <a:ext cx="494126" cy="3913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861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761</TotalTime>
  <Words>643</Words>
  <Application>Microsoft Office PowerPoint</Application>
  <PresentationFormat>Экран (4:3)</PresentationFormat>
  <Paragraphs>161</Paragraphs>
  <Slides>26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Твердый переплет</vt:lpstr>
      <vt:lpstr>Слайд 1</vt:lpstr>
      <vt:lpstr>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ФРАНЦИЯ</vt:lpstr>
      <vt:lpstr>ФРАНЦИЯ </vt:lpstr>
      <vt:lpstr>Задача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Задача</vt:lpstr>
      <vt:lpstr>Слайд 21</vt:lpstr>
      <vt:lpstr>Слайд 22</vt:lpstr>
      <vt:lpstr>Слайд 23</vt:lpstr>
      <vt:lpstr>Слайд 24</vt:lpstr>
      <vt:lpstr>Островок </vt:lpstr>
      <vt:lpstr>Спасибо за участие, удачи и       новых открытий 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ХРЮ</dc:creator>
  <cp:lastModifiedBy>Joker™</cp:lastModifiedBy>
  <cp:revision>63</cp:revision>
  <cp:lastPrinted>2016-03-25T20:46:45Z</cp:lastPrinted>
  <dcterms:created xsi:type="dcterms:W3CDTF">2016-03-25T18:22:06Z</dcterms:created>
  <dcterms:modified xsi:type="dcterms:W3CDTF">2017-06-20T20:02:12Z</dcterms:modified>
</cp:coreProperties>
</file>