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0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0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9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7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7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7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9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5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3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BF8A9B-396B-4642-90F4-1506A3D2D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69" y="2773254"/>
            <a:ext cx="5947451" cy="440551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A25F43-5B3A-46A9-BB73-7D42839D895C}"/>
              </a:ext>
            </a:extLst>
          </p:cNvPr>
          <p:cNvSpPr/>
          <p:nvPr/>
        </p:nvSpPr>
        <p:spPr>
          <a:xfrm>
            <a:off x="2663687" y="2077942"/>
            <a:ext cx="6639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СОДЕРЖАНИЕ И МЕТОДИКА ПРЕПОДАВАНИЯ ТЕМ ПО УПРАВЛЕНИЮ ЛИЧНЫМИ ФИНАНСАМИ И ФОРМИРОВАНИЮ СЕМЕЙНОГО 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A0E65F-669D-4665-9D86-8CAB1208A8C4}"/>
              </a:ext>
            </a:extLst>
          </p:cNvPr>
          <p:cNvSpPr/>
          <p:nvPr/>
        </p:nvSpPr>
        <p:spPr>
          <a:xfrm>
            <a:off x="1709532" y="1172816"/>
            <a:ext cx="238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МОДУЛЬ 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D5BB51-8A3C-47F8-9375-D5658EAE9E6F}"/>
              </a:ext>
            </a:extLst>
          </p:cNvPr>
          <p:cNvSpPr/>
          <p:nvPr/>
        </p:nvSpPr>
        <p:spPr>
          <a:xfrm>
            <a:off x="5459895" y="1172816"/>
            <a:ext cx="5221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ГРУППОВОЙ ПРОЕКТ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BCB08E-FBAB-47FD-A000-31F78B2633DF}"/>
              </a:ext>
            </a:extLst>
          </p:cNvPr>
          <p:cNvSpPr/>
          <p:nvPr/>
        </p:nvSpPr>
        <p:spPr>
          <a:xfrm>
            <a:off x="1245705" y="157153"/>
            <a:ext cx="9922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КУРСЫ ПОВЫШЕНИЯ КВАЛИФИКАЦИИ</a:t>
            </a:r>
          </a:p>
          <a:p>
            <a:pPr algn="ctr"/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«СОДЕРЖАНИЕ И МЕТОДИКА ПРЕПОДАВАНИЯ КУРСА ФИНАНСОВОЙ ГРАМОТНОСТИ  РАЗЛИЧНЫМ КАТЕГОРИЯМ ОБУЧАЮЩИХСЯ»</a:t>
            </a:r>
          </a:p>
        </p:txBody>
      </p:sp>
      <p:pic>
        <p:nvPicPr>
          <p:cNvPr id="1026" name="Picture 2" descr="http://gym1541.mskobr.ru/images/(32).jpg">
            <a:extLst>
              <a:ext uri="{FF2B5EF4-FFF2-40B4-BE49-F238E27FC236}">
                <a16:creationId xmlns:a16="http://schemas.microsoft.com/office/drawing/2014/main" id="{BBF66A7A-1B37-4BE2-9E79-6E8D9E40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9" y="190642"/>
            <a:ext cx="1350059" cy="13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D159E5-C67E-462F-B0FB-163CF4F15ECC}"/>
              </a:ext>
            </a:extLst>
          </p:cNvPr>
          <p:cNvSpPr/>
          <p:nvPr/>
        </p:nvSpPr>
        <p:spPr>
          <a:xfrm>
            <a:off x="1477618" y="4775958"/>
            <a:ext cx="2729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30 ИЮНЯ 2017</a:t>
            </a:r>
          </a:p>
        </p:txBody>
      </p:sp>
    </p:spTree>
    <p:extLst>
      <p:ext uri="{BB962C8B-B14F-4D97-AF65-F5344CB8AC3E}">
        <p14:creationId xmlns:p14="http://schemas.microsoft.com/office/powerpoint/2010/main" val="257541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750BD-907F-4E98-91C2-4FCE62326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1"/>
          <a:stretch/>
        </p:blipFill>
        <p:spPr>
          <a:xfrm>
            <a:off x="272159" y="1657978"/>
            <a:ext cx="5273630" cy="398312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-23618" y="1833660"/>
            <a:ext cx="5569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Планируемые 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результаты </a:t>
            </a:r>
          </a:p>
          <a:p>
            <a:pPr algn="ctr"/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ПРЕДМЕТНЫЕ</a:t>
            </a:r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id="{897F464C-6C16-450C-8D43-97F166CCA653}"/>
              </a:ext>
            </a:extLst>
          </p:cNvPr>
          <p:cNvSpPr/>
          <p:nvPr/>
        </p:nvSpPr>
        <p:spPr>
          <a:xfrm>
            <a:off x="6414054" y="566438"/>
            <a:ext cx="5062330" cy="183220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последствий изменения доходов и расходов семьи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9255C6F4-F3AE-4063-A671-2F8A84EEDE44}"/>
              </a:ext>
            </a:extLst>
          </p:cNvPr>
          <p:cNvSpPr/>
          <p:nvPr/>
        </p:nvSpPr>
        <p:spPr>
          <a:xfrm>
            <a:off x="6414054" y="2864711"/>
            <a:ext cx="5062330" cy="125671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роли государства в экономике семьи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id="{1BED2878-C10B-42D5-B8AF-2A42D847906A}"/>
              </a:ext>
            </a:extLst>
          </p:cNvPr>
          <p:cNvSpPr/>
          <p:nvPr/>
        </p:nvSpPr>
        <p:spPr>
          <a:xfrm>
            <a:off x="6414054" y="4587494"/>
            <a:ext cx="5062330" cy="1866036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и правильное использование экономических терминов</a:t>
            </a:r>
          </a:p>
        </p:txBody>
      </p:sp>
    </p:spTree>
    <p:extLst>
      <p:ext uri="{BB962C8B-B14F-4D97-AF65-F5344CB8AC3E}">
        <p14:creationId xmlns:p14="http://schemas.microsoft.com/office/powerpoint/2010/main" val="167729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17DD51-407B-44B0-8AB6-45314CD3F89A}"/>
              </a:ext>
            </a:extLst>
          </p:cNvPr>
          <p:cNvSpPr/>
          <p:nvPr/>
        </p:nvSpPr>
        <p:spPr>
          <a:xfrm>
            <a:off x="848140" y="1636642"/>
            <a:ext cx="3538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Состав группы</a:t>
            </a:r>
          </a:p>
        </p:txBody>
      </p:sp>
      <p:pic>
        <p:nvPicPr>
          <p:cNvPr id="5" name="Рисунок 4" descr="Стрелка-линия: небольшой изгиб">
            <a:extLst>
              <a:ext uri="{FF2B5EF4-FFF2-40B4-BE49-F238E27FC236}">
                <a16:creationId xmlns:a16="http://schemas.microsoft.com/office/drawing/2014/main" id="{56E26BAC-A93E-4960-8898-F73249EBE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8588" y="1207910"/>
            <a:ext cx="2274405" cy="157407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83454C-168F-4284-9822-8D32961F5536}"/>
              </a:ext>
            </a:extLst>
          </p:cNvPr>
          <p:cNvSpPr/>
          <p:nvPr/>
        </p:nvSpPr>
        <p:spPr>
          <a:xfrm>
            <a:off x="649357" y="134225"/>
            <a:ext cx="10694504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АКТИВНЫХ ФОРМ ДЕЯТЕЛЬНОСТИ ПРИ ФОРМИРОВАНИИ ПОНЯТИЙ «УПРАВЛЕНИЕ ЛИЧНЫМИ ФИНАНСАМИ» И «СЕМЕЙНЫЙ БЮДЖЕТ»</a:t>
            </a:r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id="{D1E9B98D-84AD-4F09-AD9B-B5174C4F66CA}"/>
              </a:ext>
            </a:extLst>
          </p:cNvPr>
          <p:cNvSpPr/>
          <p:nvPr/>
        </p:nvSpPr>
        <p:spPr>
          <a:xfrm>
            <a:off x="6944140" y="1026667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ОБОЛЕНСКАЯ Н.А.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«ОТКУДА В СЕМЬЕ ДЕНЬГИ» 2-3 КЛАСС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AB0BDA3A-4EB0-43CF-805A-2613B7E883E8}"/>
              </a:ext>
            </a:extLst>
          </p:cNvPr>
          <p:cNvSpPr/>
          <p:nvPr/>
        </p:nvSpPr>
        <p:spPr>
          <a:xfrm>
            <a:off x="6944140" y="2227719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ГАВРИЛОВА О.В.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«НА ЧТО ТРАТЯТЬСЯ ДЕНЬГИ» 2-3 КЛАСС</a:t>
            </a:r>
          </a:p>
        </p:txBody>
      </p:sp>
      <p:sp>
        <p:nvSpPr>
          <p:cNvPr id="10" name="Блок-схема: ссылка на другую страницу 9">
            <a:extLst>
              <a:ext uri="{FF2B5EF4-FFF2-40B4-BE49-F238E27FC236}">
                <a16:creationId xmlns:a16="http://schemas.microsoft.com/office/drawing/2014/main" id="{86FF0A0D-488B-4C6E-8A94-478DF5B2F5D9}"/>
              </a:ext>
            </a:extLst>
          </p:cNvPr>
          <p:cNvSpPr/>
          <p:nvPr/>
        </p:nvSpPr>
        <p:spPr>
          <a:xfrm>
            <a:off x="6944140" y="3413231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ШИЛЬДКРАВТ Е.В.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«СЕМЕЙНЫЙ БЮДЖЕТ» 5-7 КЛАСС</a:t>
            </a:r>
          </a:p>
        </p:txBody>
      </p:sp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id="{D4B563D1-1064-412F-85C3-2779BA9E2682}"/>
              </a:ext>
            </a:extLst>
          </p:cNvPr>
          <p:cNvSpPr/>
          <p:nvPr/>
        </p:nvSpPr>
        <p:spPr>
          <a:xfrm>
            <a:off x="6970642" y="4598743"/>
            <a:ext cx="5035828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ИВАНОВА Л.Н.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УЧЕБНЫЙ ПРОЕКТ «РАЦИОНАЛЬНОЕ РАСПРЕДЕЛЕНИЕ ДОХОДОВ СЕМЬИ» 7 КЛАСС</a:t>
            </a:r>
          </a:p>
        </p:txBody>
      </p:sp>
      <p:sp>
        <p:nvSpPr>
          <p:cNvPr id="12" name="Блок-схема: ссылка на другую страницу 11">
            <a:extLst>
              <a:ext uri="{FF2B5EF4-FFF2-40B4-BE49-F238E27FC236}">
                <a16:creationId xmlns:a16="http://schemas.microsoft.com/office/drawing/2014/main" id="{3E5BF85A-8621-4B77-9CA7-1C370D2037B3}"/>
              </a:ext>
            </a:extLst>
          </p:cNvPr>
          <p:cNvSpPr/>
          <p:nvPr/>
        </p:nvSpPr>
        <p:spPr>
          <a:xfrm>
            <a:off x="6944140" y="5744497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ШАРОНИНА Н.П.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«ЛИЧНЫЕ ФИНАНСЫ И СЕМЕЙНЫЙ БЮДЖЕТ» 6-7 КЛАСС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A392DA-3799-41E9-A7C6-394670265665}"/>
              </a:ext>
            </a:extLst>
          </p:cNvPr>
          <p:cNvSpPr/>
          <p:nvPr/>
        </p:nvSpPr>
        <p:spPr>
          <a:xfrm>
            <a:off x="848140" y="2227719"/>
            <a:ext cx="36973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2000" b="1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создание дидактических материалов, отражающих преемственность при формировании понятий «управление личными финансами» и «семейный бюджет» </a:t>
            </a:r>
          </a:p>
        </p:txBody>
      </p:sp>
      <p:pic>
        <p:nvPicPr>
          <p:cNvPr id="15" name="Рисунок 14" descr="Изображение выглядит как предме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4156EC5-FB3E-423E-A6CF-EDDACD6A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36" y="4320209"/>
            <a:ext cx="2920457" cy="2371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57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6" y="3004619"/>
            <a:ext cx="3497837" cy="118840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ОТКУДА В СЕМЬЕ ДЕНЬГИ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940906" y="1702903"/>
            <a:ext cx="3538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ОБОЛЕНСКАЯ Н.А.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2-3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981398" y="2148565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МЕТОДИЧЕСКАЯ РАЗРАБОТКА</a:t>
            </a:r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id="{77DD541E-5557-4736-BA17-AB7C0E677B3A}"/>
              </a:ext>
            </a:extLst>
          </p:cNvPr>
          <p:cNvSpPr/>
          <p:nvPr/>
        </p:nvSpPr>
        <p:spPr>
          <a:xfrm>
            <a:off x="6414054" y="649354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занятия: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Урок-игра 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42099A5C-046C-496C-8621-04350EF56EBA}"/>
              </a:ext>
            </a:extLst>
          </p:cNvPr>
          <p:cNvSpPr/>
          <p:nvPr/>
        </p:nvSpPr>
        <p:spPr>
          <a:xfrm>
            <a:off x="6414054" y="3232975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содержание: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Моделируемые ролевые задачи по планированию доходов и расходов семьи </a:t>
            </a:r>
          </a:p>
        </p:txBody>
      </p:sp>
      <p:sp>
        <p:nvSpPr>
          <p:cNvPr id="10" name="Блок-схема: ссылка на другую страницу 9">
            <a:extLst>
              <a:ext uri="{FF2B5EF4-FFF2-40B4-BE49-F238E27FC236}">
                <a16:creationId xmlns:a16="http://schemas.microsoft.com/office/drawing/2014/main" id="{A8BB263C-3492-4222-98D9-648A66BE741C}"/>
              </a:ext>
            </a:extLst>
          </p:cNvPr>
          <p:cNvSpPr/>
          <p:nvPr/>
        </p:nvSpPr>
        <p:spPr>
          <a:xfrm>
            <a:off x="6414054" y="4501437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ситуаций выбора по вопросам экономии семейного бюджета  </a:t>
            </a:r>
          </a:p>
        </p:txBody>
      </p:sp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id="{DF4B6ECB-AB69-4808-8CFF-F7F57809A4CA}"/>
              </a:ext>
            </a:extLst>
          </p:cNvPr>
          <p:cNvSpPr/>
          <p:nvPr/>
        </p:nvSpPr>
        <p:spPr>
          <a:xfrm>
            <a:off x="6414054" y="1964513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работы: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Малые группы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07B7D9-AEC3-4C8F-8D92-9F8BE405D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1399" y="4209624"/>
            <a:ext cx="2781715" cy="2690724"/>
          </a:xfrm>
          <a:prstGeom prst="rect">
            <a:avLst/>
          </a:prstGeom>
        </p:spPr>
      </p:pic>
      <p:pic>
        <p:nvPicPr>
          <p:cNvPr id="1026" name="Picture 2" descr="https://wiki.mininuniver.ru/images/1/1e/%D0%94%D0%B5%D0%BD%D1%8C%D0%B3%D0%B8_%D1%86%D0%B0%D1%80%D0%B5%D0%B2%D0%B0_%D0%B8%D0%BD%D0%B5%D1%81%D1%81%D0%B0_%D1%8D%D1%83.png">
            <a:extLst>
              <a:ext uri="{FF2B5EF4-FFF2-40B4-BE49-F238E27FC236}">
                <a16:creationId xmlns:a16="http://schemas.microsoft.com/office/drawing/2014/main" id="{536E3E9E-1A6C-46CB-8D2C-9862B3C1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83" y="3384019"/>
            <a:ext cx="2795079" cy="29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6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85" y="3004619"/>
            <a:ext cx="3683369" cy="118840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ЧТО ТРАТЯТЬСЯ ДЕНЬГИ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940906" y="1702903"/>
            <a:ext cx="3538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ГАВРИЛОВА О.В.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2-3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981398" y="2148565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МЕТОДИЧЕСКАЯ КОПИЛКА</a:t>
            </a:r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id="{1C6EBFD5-B0E7-4574-8243-BF247C15BF2C}"/>
              </a:ext>
            </a:extLst>
          </p:cNvPr>
          <p:cNvSpPr/>
          <p:nvPr/>
        </p:nvSpPr>
        <p:spPr>
          <a:xfrm>
            <a:off x="6414054" y="417755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занятия: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</a:p>
        </p:txBody>
      </p:sp>
      <p:sp>
        <p:nvSpPr>
          <p:cNvPr id="8" name="Блок-схема: ссылка на другую страницу 7">
            <a:extLst>
              <a:ext uri="{FF2B5EF4-FFF2-40B4-BE49-F238E27FC236}">
                <a16:creationId xmlns:a16="http://schemas.microsoft.com/office/drawing/2014/main" id="{5EED4D78-2FB7-4B83-8D55-12F3717B559C}"/>
              </a:ext>
            </a:extLst>
          </p:cNvPr>
          <p:cNvSpPr/>
          <p:nvPr/>
        </p:nvSpPr>
        <p:spPr>
          <a:xfrm>
            <a:off x="6414054" y="3004619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содержание: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 задачи по теме «Семейный бюджет» 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705A7955-E86A-46A7-BF73-BBF5975357E0}"/>
              </a:ext>
            </a:extLst>
          </p:cNvPr>
          <p:cNvSpPr/>
          <p:nvPr/>
        </p:nvSpPr>
        <p:spPr>
          <a:xfrm>
            <a:off x="6414054" y="4329948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«Подарок»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«100 рублей»</a:t>
            </a:r>
          </a:p>
        </p:txBody>
      </p:sp>
      <p:sp>
        <p:nvSpPr>
          <p:cNvPr id="10" name="Блок-схема: ссылка на другую страницу 9">
            <a:extLst>
              <a:ext uri="{FF2B5EF4-FFF2-40B4-BE49-F238E27FC236}">
                <a16:creationId xmlns:a16="http://schemas.microsoft.com/office/drawing/2014/main" id="{A1F3E543-3C85-4B51-BB5E-12B8AEC8AD3F}"/>
              </a:ext>
            </a:extLst>
          </p:cNvPr>
          <p:cNvSpPr/>
          <p:nvPr/>
        </p:nvSpPr>
        <p:spPr>
          <a:xfrm>
            <a:off x="6414054" y="1742417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работы: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Малые группы </a:t>
            </a:r>
          </a:p>
        </p:txBody>
      </p:sp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id="{DB42CA77-B63D-42C0-AD3C-F0D36D40A8C3}"/>
              </a:ext>
            </a:extLst>
          </p:cNvPr>
          <p:cNvSpPr/>
          <p:nvPr/>
        </p:nvSpPr>
        <p:spPr>
          <a:xfrm>
            <a:off x="6414054" y="5655277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проектов для обучающихся начальной школы</a:t>
            </a:r>
          </a:p>
        </p:txBody>
      </p:sp>
      <p:pic>
        <p:nvPicPr>
          <p:cNvPr id="3074" name="Picture 2" descr="http://akulabiz.ru/images/dengi.png">
            <a:extLst>
              <a:ext uri="{FF2B5EF4-FFF2-40B4-BE49-F238E27FC236}">
                <a16:creationId xmlns:a16="http://schemas.microsoft.com/office/drawing/2014/main" id="{FDE8CDFF-7C32-46A3-9FAA-E8B1C680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71" y="4014692"/>
            <a:ext cx="2415538" cy="27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hadiderse.com/images/resimler/1/0/4/4/104410.png">
            <a:extLst>
              <a:ext uri="{FF2B5EF4-FFF2-40B4-BE49-F238E27FC236}">
                <a16:creationId xmlns:a16="http://schemas.microsoft.com/office/drawing/2014/main" id="{AA25F31F-C185-4447-883C-3DA1129A6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22" y="4206033"/>
            <a:ext cx="2477328" cy="21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6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85" y="3004619"/>
            <a:ext cx="3683369" cy="118840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СЕМЕЙНЫЙ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940906" y="1702903"/>
            <a:ext cx="3538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ШИЛЬДКРАВТ Е.В.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5-7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981398" y="2148565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ДИДАКТИЧЕСКИЙ МАТЕРИАЛ</a:t>
            </a:r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id="{F5C997B2-D5BF-40F1-BC87-757CCC40ADB8}"/>
              </a:ext>
            </a:extLst>
          </p:cNvPr>
          <p:cNvSpPr/>
          <p:nvPr/>
        </p:nvSpPr>
        <p:spPr>
          <a:xfrm>
            <a:off x="6414054" y="678739"/>
            <a:ext cx="5062330" cy="128577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занятия: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актуализации;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обобщения;</a:t>
            </a:r>
          </a:p>
        </p:txBody>
      </p:sp>
      <p:sp>
        <p:nvSpPr>
          <p:cNvPr id="8" name="Блок-схема: ссылка на другую страницу 7">
            <a:extLst>
              <a:ext uri="{FF2B5EF4-FFF2-40B4-BE49-F238E27FC236}">
                <a16:creationId xmlns:a16="http://schemas.microsoft.com/office/drawing/2014/main" id="{CEBFF53D-4B49-4AD6-AAD7-88D270DFCE05}"/>
              </a:ext>
            </a:extLst>
          </p:cNvPr>
          <p:cNvSpPr/>
          <p:nvPr/>
        </p:nvSpPr>
        <p:spPr>
          <a:xfrm>
            <a:off x="6414054" y="4193024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содержание: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ориентированные задачи </a:t>
            </a:r>
          </a:p>
        </p:txBody>
      </p:sp>
      <p:sp>
        <p:nvSpPr>
          <p:cNvPr id="10" name="Блок-схема: ссылка на другую страницу 9">
            <a:extLst>
              <a:ext uri="{FF2B5EF4-FFF2-40B4-BE49-F238E27FC236}">
                <a16:creationId xmlns:a16="http://schemas.microsoft.com/office/drawing/2014/main" id="{5926C9FE-60F7-4E69-A2F3-97A623390FA9}"/>
              </a:ext>
            </a:extLst>
          </p:cNvPr>
          <p:cNvSpPr/>
          <p:nvPr/>
        </p:nvSpPr>
        <p:spPr>
          <a:xfrm>
            <a:off x="6414054" y="2477844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Фронтальная работа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малых группах </a:t>
            </a:r>
          </a:p>
        </p:txBody>
      </p:sp>
      <p:pic>
        <p:nvPicPr>
          <p:cNvPr id="4098" name="Picture 2" descr="https://metodbv.ru/wp-content/uploads/2016/03/3-807x1024.png">
            <a:extLst>
              <a:ext uri="{FF2B5EF4-FFF2-40B4-BE49-F238E27FC236}">
                <a16:creationId xmlns:a16="http://schemas.microsoft.com/office/drawing/2014/main" id="{8DF6D01B-8A54-4B83-9019-D1FC4CD9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40" y="3336970"/>
            <a:ext cx="2504729" cy="31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9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750BD-907F-4E98-91C2-4FCE62326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1"/>
          <a:stretch/>
        </p:blipFill>
        <p:spPr>
          <a:xfrm>
            <a:off x="212769" y="1482126"/>
            <a:ext cx="5273630" cy="398312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-23618" y="1833660"/>
            <a:ext cx="5569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ИВАНОВА Л.Н.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16" y="3183894"/>
            <a:ext cx="4783138" cy="118840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РАЦИОНАЛЬНОЕ РАСПРЕДЕЛЕНИЕ ДОХОДОВ СЕМЬИ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1100666" y="4222492"/>
            <a:ext cx="3497837" cy="798366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529764" y="2246486"/>
            <a:ext cx="4639640" cy="121194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ТЕХНОЛОГИЧЕСКАЯ КАРТА  ПРОЕКТА</a:t>
            </a:r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id="{897F464C-6C16-450C-8D43-97F166CCA653}"/>
              </a:ext>
            </a:extLst>
          </p:cNvPr>
          <p:cNvSpPr/>
          <p:nvPr/>
        </p:nvSpPr>
        <p:spPr>
          <a:xfrm>
            <a:off x="6414054" y="428447"/>
            <a:ext cx="5062330" cy="192843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занятия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Практико-ориентированный;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Групповой;</a:t>
            </a:r>
          </a:p>
        </p:txBody>
      </p:sp>
      <p:sp>
        <p:nvSpPr>
          <p:cNvPr id="8" name="Блок-схема: ссылка на другую страницу 7">
            <a:extLst>
              <a:ext uri="{FF2B5EF4-FFF2-40B4-BE49-F238E27FC236}">
                <a16:creationId xmlns:a16="http://schemas.microsoft.com/office/drawing/2014/main" id="{DD52AC32-22E4-44BE-8646-61718DC27A94}"/>
              </a:ext>
            </a:extLst>
          </p:cNvPr>
          <p:cNvSpPr/>
          <p:nvPr/>
        </p:nvSpPr>
        <p:spPr>
          <a:xfrm>
            <a:off x="6414054" y="2852458"/>
            <a:ext cx="5062330" cy="128910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СОЦИАЛЬНОЙ РЕКЛАМЫ ПО ПРОБЛЕМЕ ДЕФИЦИТА СЕМЕЙНОГО БЮДЖЕТА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9255C6F4-F3AE-4063-A671-2F8A84EEDE44}"/>
              </a:ext>
            </a:extLst>
          </p:cNvPr>
          <p:cNvSpPr/>
          <p:nvPr/>
        </p:nvSpPr>
        <p:spPr>
          <a:xfrm>
            <a:off x="6414054" y="4640841"/>
            <a:ext cx="5062330" cy="105354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продукт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реклама – плакат;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реклама – видеоролик </a:t>
            </a:r>
          </a:p>
        </p:txBody>
      </p:sp>
      <p:pic>
        <p:nvPicPr>
          <p:cNvPr id="5128" name="Picture 8" descr="http://trucksystems.ru/images/site/2014/daf7a58b16d91111111.png">
            <a:extLst>
              <a:ext uri="{FF2B5EF4-FFF2-40B4-BE49-F238E27FC236}">
                <a16:creationId xmlns:a16="http://schemas.microsoft.com/office/drawing/2014/main" id="{D3F25837-670E-48B6-A74D-A70B6949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39" y="4285444"/>
            <a:ext cx="3666712" cy="26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softworld.pk/wp-content/uploads/2017/04/accountsfinance.png">
            <a:extLst>
              <a:ext uri="{FF2B5EF4-FFF2-40B4-BE49-F238E27FC236}">
                <a16:creationId xmlns:a16="http://schemas.microsoft.com/office/drawing/2014/main" id="{F551205B-A4D5-4276-B2C3-C28B1E53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88" y="148880"/>
            <a:ext cx="3230010" cy="21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6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6" y="3072047"/>
            <a:ext cx="3610848" cy="1188405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ЛИЧНЫЕ ФИНАНСЫ И СЕМЕЙНЫЙ БЮДЖЕТ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940906" y="1702903"/>
            <a:ext cx="3538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ШАРОНИНА Н.П.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4046638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6-7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981398" y="2012309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МЕТОДИЧЕСКАЯ РАЗРАБОТКА </a:t>
            </a:r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id="{59099D6D-EC49-4523-A1D4-9420B8523C86}"/>
              </a:ext>
            </a:extLst>
          </p:cNvPr>
          <p:cNvSpPr/>
          <p:nvPr/>
        </p:nvSpPr>
        <p:spPr>
          <a:xfrm>
            <a:off x="6414054" y="418231"/>
            <a:ext cx="5062330" cy="116181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занятия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Урок-игра </a:t>
            </a:r>
          </a:p>
        </p:txBody>
      </p:sp>
      <p:sp>
        <p:nvSpPr>
          <p:cNvPr id="8" name="Блок-схема: ссылка на другую страницу 7">
            <a:extLst>
              <a:ext uri="{FF2B5EF4-FFF2-40B4-BE49-F238E27FC236}">
                <a16:creationId xmlns:a16="http://schemas.microsoft.com/office/drawing/2014/main" id="{DFC263E3-F203-44D0-A12C-61BB5A5B186A}"/>
              </a:ext>
            </a:extLst>
          </p:cNvPr>
          <p:cNvSpPr/>
          <p:nvPr/>
        </p:nvSpPr>
        <p:spPr>
          <a:xfrm>
            <a:off x="6414054" y="1782944"/>
            <a:ext cx="5062330" cy="128910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НАВЫКОВ ФИНАНСОВОЙ ГРАМОТНОСТИ И ЛИЧНОЙ ОТВЕТСТВЕННОСТИ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FB00AEAB-DA80-44F7-9CC2-BF854D297D5F}"/>
              </a:ext>
            </a:extLst>
          </p:cNvPr>
          <p:cNvSpPr/>
          <p:nvPr/>
        </p:nvSpPr>
        <p:spPr>
          <a:xfrm>
            <a:off x="6414054" y="3336383"/>
            <a:ext cx="5062330" cy="1501367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содержание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«Велосипеда-то нет, а хочется»;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экономических задач;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правовых знаний;</a:t>
            </a:r>
          </a:p>
        </p:txBody>
      </p:sp>
      <p:sp>
        <p:nvSpPr>
          <p:cNvPr id="10" name="Блок-схема: ссылка на другую страницу 9">
            <a:extLst>
              <a:ext uri="{FF2B5EF4-FFF2-40B4-BE49-F238E27FC236}">
                <a16:creationId xmlns:a16="http://schemas.microsoft.com/office/drawing/2014/main" id="{2286AC28-5D46-4DD7-82CC-72593418291B}"/>
              </a:ext>
            </a:extLst>
          </p:cNvPr>
          <p:cNvSpPr/>
          <p:nvPr/>
        </p:nvSpPr>
        <p:spPr>
          <a:xfrm>
            <a:off x="6414054" y="5102087"/>
            <a:ext cx="5062330" cy="161876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«ЖЭКА»: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технологий энергосбережения;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знаний о способах платежей жилищно-коммунальных услуг </a:t>
            </a:r>
          </a:p>
        </p:txBody>
      </p:sp>
      <p:pic>
        <p:nvPicPr>
          <p:cNvPr id="2050" name="Picture 2" descr="http://www.zacreditom.ru/_bd/14/38419182.png">
            <a:extLst>
              <a:ext uri="{FF2B5EF4-FFF2-40B4-BE49-F238E27FC236}">
                <a16:creationId xmlns:a16="http://schemas.microsoft.com/office/drawing/2014/main" id="{9C7E7C74-5E50-498B-A85B-85D74D84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641">
            <a:off x="3879747" y="2988866"/>
            <a:ext cx="2664436" cy="37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1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750BD-907F-4E98-91C2-4FCE62326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1"/>
          <a:stretch/>
        </p:blipFill>
        <p:spPr>
          <a:xfrm>
            <a:off x="272159" y="1657978"/>
            <a:ext cx="5273630" cy="398312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-23618" y="1833660"/>
            <a:ext cx="5569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Планируемые 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результаты </a:t>
            </a:r>
          </a:p>
          <a:p>
            <a:pPr algn="ctr"/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ЛИЧНОСТНЫЕ </a:t>
            </a:r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id="{897F464C-6C16-450C-8D43-97F166CCA653}"/>
              </a:ext>
            </a:extLst>
          </p:cNvPr>
          <p:cNvSpPr/>
          <p:nvPr/>
        </p:nvSpPr>
        <p:spPr>
          <a:xfrm>
            <a:off x="6414054" y="566438"/>
            <a:ext cx="5062330" cy="295864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Осознание себя как члена семьи, общества и государства: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экономических проблем семьи и участие в их обсуждении;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финансовых связей семьи и государства;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9255C6F4-F3AE-4063-A671-2F8A84EEDE44}"/>
              </a:ext>
            </a:extLst>
          </p:cNvPr>
          <p:cNvSpPr/>
          <p:nvPr/>
        </p:nvSpPr>
        <p:spPr>
          <a:xfrm>
            <a:off x="6414054" y="3702826"/>
            <a:ext cx="5062330" cy="294198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навыков сотрудничества со взрослыми и сверстниками в разных игровых и реальных экономических ситуациях;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принятии решений о семейном бюджете.</a:t>
            </a:r>
          </a:p>
        </p:txBody>
      </p:sp>
    </p:spTree>
    <p:extLst>
      <p:ext uri="{BB962C8B-B14F-4D97-AF65-F5344CB8AC3E}">
        <p14:creationId xmlns:p14="http://schemas.microsoft.com/office/powerpoint/2010/main" val="108275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750BD-907F-4E98-91C2-4FCE62326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1"/>
          <a:stretch/>
        </p:blipFill>
        <p:spPr>
          <a:xfrm>
            <a:off x="272159" y="1657978"/>
            <a:ext cx="5273630" cy="398312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-23618" y="1833660"/>
            <a:ext cx="5569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Планируемые </a:t>
            </a: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результаты </a:t>
            </a:r>
          </a:p>
          <a:p>
            <a:pPr algn="ctr"/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МЕТАПРЕДМЕТНЫЕ</a:t>
            </a:r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id="{897F464C-6C16-450C-8D43-97F166CCA653}"/>
              </a:ext>
            </a:extLst>
          </p:cNvPr>
          <p:cNvSpPr/>
          <p:nvPr/>
        </p:nvSpPr>
        <p:spPr>
          <a:xfrm>
            <a:off x="6414054" y="566438"/>
            <a:ext cx="5062330" cy="2083997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различных способов поиска, сбора, обработки, анализа, организации, передачи и интерпретации информации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:a16="http://schemas.microsoft.com/office/drawing/2014/main" id="{9255C6F4-F3AE-4063-A671-2F8A84EEDE44}"/>
              </a:ext>
            </a:extLst>
          </p:cNvPr>
          <p:cNvSpPr/>
          <p:nvPr/>
        </p:nvSpPr>
        <p:spPr>
          <a:xfrm>
            <a:off x="6414054" y="2864711"/>
            <a:ext cx="5062330" cy="152175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РЕГУЛЯТИВНЫЕ: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цели своих действий;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действий</a:t>
            </a:r>
          </a:p>
        </p:txBody>
      </p:sp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id="{1BED2878-C10B-42D5-B8AF-2A42D847906A}"/>
              </a:ext>
            </a:extLst>
          </p:cNvPr>
          <p:cNvSpPr/>
          <p:nvPr/>
        </p:nvSpPr>
        <p:spPr>
          <a:xfrm>
            <a:off x="6414054" y="4720294"/>
            <a:ext cx="5062330" cy="1866036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слушать собеседника и вести диалог;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договариваться о совместной деятельности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8879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358</TotalTime>
  <Words>496</Words>
  <Application>Microsoft Office PowerPoint</Application>
  <PresentationFormat>Широкоэкранный</PresentationFormat>
  <Paragraphs>114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Rockwell</vt:lpstr>
      <vt:lpstr>Wingdings</vt:lpstr>
      <vt:lpstr>Atlas</vt:lpstr>
      <vt:lpstr>Презентация PowerPoint</vt:lpstr>
      <vt:lpstr>Презентация PowerPoint</vt:lpstr>
      <vt:lpstr>ОТКУДА В СЕМЬЕ ДЕНЬГИ</vt:lpstr>
      <vt:lpstr>НА ЧТО ТРАТЯТЬСЯ ДЕНЬГИ</vt:lpstr>
      <vt:lpstr>СЕМЕЙНЫЙ БЮДЖЕТ</vt:lpstr>
      <vt:lpstr>РАЦИОНАЛЬНОЕ РАСПРЕДЕЛЕНИЕ ДОХОДОВ СЕМЬИ</vt:lpstr>
      <vt:lpstr>ЛИЧНЫЕ ФИНАНСЫ И СЕМЕЙНЫЙ БЮДЖЕТ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Иванова</dc:creator>
  <cp:lastModifiedBy>Ксения Иванова</cp:lastModifiedBy>
  <cp:revision>19</cp:revision>
  <dcterms:created xsi:type="dcterms:W3CDTF">2017-06-26T18:08:31Z</dcterms:created>
  <dcterms:modified xsi:type="dcterms:W3CDTF">2017-06-29T20:24:15Z</dcterms:modified>
</cp:coreProperties>
</file>