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4" r:id="rId4"/>
    <p:sldId id="265" r:id="rId5"/>
    <p:sldId id="266" r:id="rId6"/>
    <p:sldId id="268" r:id="rId7"/>
    <p:sldId id="267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40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4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10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3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9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7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7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47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294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5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3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4D74-28D5-4C22-A681-2627169A3130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AA67E-F667-41AD-8DA7-EB3C49B70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3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BF8A9B-396B-4642-90F4-1506A3D2D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834" y="3496017"/>
            <a:ext cx="4990479" cy="369665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A0E65F-669D-4665-9D86-8CAB1208A8C4}"/>
              </a:ext>
            </a:extLst>
          </p:cNvPr>
          <p:cNvSpPr/>
          <p:nvPr/>
        </p:nvSpPr>
        <p:spPr>
          <a:xfrm>
            <a:off x="1881292" y="1290977"/>
            <a:ext cx="8428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ТЕХНОЛОГИЧЕСКАЯ КАРТА ПРОЕКТА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2BCB08E-FBAB-47FD-A000-31F78B2633DF}"/>
              </a:ext>
            </a:extLst>
          </p:cNvPr>
          <p:cNvSpPr/>
          <p:nvPr/>
        </p:nvSpPr>
        <p:spPr>
          <a:xfrm>
            <a:off x="1245706" y="157153"/>
            <a:ext cx="96210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B8208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КУРСЫ ПОВЫШЕНИЯ КВАЛИФИКАЦИИ</a:t>
            </a:r>
          </a:p>
          <a:p>
            <a:pPr algn="ctr"/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B8208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«СОДЕРЖАНИЕ И МЕТОДИКА ПРЕПОДАВАНИЯ КУРСА ФИНАНСОВОЙ ГРАМОТНОСТИ  РАЗЛИЧНЫМ КАТЕГОРИЯМ ОБУЧАЮЩИХСЯ»</a:t>
            </a:r>
          </a:p>
        </p:txBody>
      </p:sp>
      <p:pic>
        <p:nvPicPr>
          <p:cNvPr id="1026" name="Picture 2" descr="http://gym1541.mskobr.ru/images/(32).jpg">
            <a:extLst>
              <a:ext uri="{FF2B5EF4-FFF2-40B4-BE49-F238E27FC236}">
                <a16:creationId xmlns:a16="http://schemas.microsoft.com/office/drawing/2014/main" id="{BBF66A7A-1B37-4BE2-9E79-6E8D9E40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9" y="190642"/>
            <a:ext cx="1350059" cy="1305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D159E5-C67E-462F-B0FB-163CF4F15ECC}"/>
              </a:ext>
            </a:extLst>
          </p:cNvPr>
          <p:cNvSpPr/>
          <p:nvPr/>
        </p:nvSpPr>
        <p:spPr>
          <a:xfrm>
            <a:off x="1477618" y="4775958"/>
            <a:ext cx="27299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30 ИЮНЯ 2017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4B209EB-2F37-4AEB-BE50-7C8B5A752527}"/>
              </a:ext>
            </a:extLst>
          </p:cNvPr>
          <p:cNvSpPr/>
          <p:nvPr/>
        </p:nvSpPr>
        <p:spPr>
          <a:xfrm>
            <a:off x="1881292" y="2117128"/>
            <a:ext cx="8428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ТЕМА «РАЦИОНАЛЬНОЕ РАСПРЕДЕЛЕНИЕ ДОХОДОВ СЕМЬИ»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E920B1-1F2E-4F21-81D5-9C56239A817E}"/>
              </a:ext>
            </a:extLst>
          </p:cNvPr>
          <p:cNvSpPr/>
          <p:nvPr/>
        </p:nvSpPr>
        <p:spPr>
          <a:xfrm>
            <a:off x="3125598" y="3218509"/>
            <a:ext cx="6840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АВТОР:</a:t>
            </a:r>
          </a:p>
          <a:p>
            <a:pPr algn="r"/>
            <a:r>
              <a:rPr lang="ru-RU" sz="2400" b="1" spc="5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ИВАНОВА ЛАРИСА НИКОЛАЕВНА</a:t>
            </a:r>
          </a:p>
          <a:p>
            <a:pPr algn="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ГБОУ ШКОЛА № 508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D4A78E-F0CC-481D-AF27-B70BCFDD3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14" r="2791"/>
          <a:stretch/>
        </p:blipFill>
        <p:spPr>
          <a:xfrm>
            <a:off x="10713864" y="190642"/>
            <a:ext cx="1385371" cy="1305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541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E94DB-6AE2-442C-A887-62C85B2F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396" y="2878505"/>
            <a:ext cx="3497837" cy="1188405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РАЦИОНАЛЬНОЕ РАСПРЕДЕЛЕНИЕ ДОХОДОВ СЕМЬИ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DC0DC-51E3-4ECC-9FA7-4E0C11815390}"/>
              </a:ext>
            </a:extLst>
          </p:cNvPr>
          <p:cNvSpPr/>
          <p:nvPr/>
        </p:nvSpPr>
        <p:spPr>
          <a:xfrm>
            <a:off x="596717" y="1698518"/>
            <a:ext cx="40150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ТВОРЧЕСКИЙ ПРОЕКТ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0F109F7-AD7B-49CD-A642-95F6E07D65B7}"/>
              </a:ext>
            </a:extLst>
          </p:cNvPr>
          <p:cNvSpPr txBox="1">
            <a:spLocks/>
          </p:cNvSpPr>
          <p:nvPr/>
        </p:nvSpPr>
        <p:spPr>
          <a:xfrm>
            <a:off x="981398" y="3860673"/>
            <a:ext cx="3497837" cy="118840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КЛАСС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898A64-C7D5-44F5-9F18-59D2A01C6F4D}"/>
              </a:ext>
            </a:extLst>
          </p:cNvPr>
          <p:cNvSpPr txBox="1">
            <a:spLocks/>
          </p:cNvSpPr>
          <p:nvPr/>
        </p:nvSpPr>
        <p:spPr>
          <a:xfrm>
            <a:off x="809119" y="2023497"/>
            <a:ext cx="3842393" cy="119098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СОЦИАЛЬНАЯ РЕКЛАМА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8D4C78-7722-4EBC-9932-9755EC53096D}"/>
              </a:ext>
            </a:extLst>
          </p:cNvPr>
          <p:cNvSpPr/>
          <p:nvPr/>
        </p:nvSpPr>
        <p:spPr>
          <a:xfrm>
            <a:off x="649357" y="134225"/>
            <a:ext cx="10694504" cy="830997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И МЕТОДИКА ПРЕПОДАВАНИЯ ТЕМ ПО УПРАВЛЕНИЮ ЛИЧНЫМИ ФИНАНСАМИ И ФОРМИРОВАНИЮ СЕМЕЙНОГО БЮДЖЕТА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1CEFDF-58B4-426F-A1B9-04971CD99C56}"/>
              </a:ext>
            </a:extLst>
          </p:cNvPr>
          <p:cNvSpPr/>
          <p:nvPr/>
        </p:nvSpPr>
        <p:spPr>
          <a:xfrm>
            <a:off x="4651512" y="1698518"/>
            <a:ext cx="2504660" cy="710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ПРОЕКТА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8D9883-403B-49DA-87BA-2355A4D75B6C}"/>
              </a:ext>
            </a:extLst>
          </p:cNvPr>
          <p:cNvSpPr/>
          <p:nvPr/>
        </p:nvSpPr>
        <p:spPr>
          <a:xfrm>
            <a:off x="7335077" y="1199526"/>
            <a:ext cx="4446106" cy="6425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ТВОРЧЕСКИЙ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F5E6B29-7099-41D9-95E9-2FC7581D5121}"/>
              </a:ext>
            </a:extLst>
          </p:cNvPr>
          <p:cNvSpPr/>
          <p:nvPr/>
        </p:nvSpPr>
        <p:spPr>
          <a:xfrm>
            <a:off x="7335077" y="1966233"/>
            <a:ext cx="4446106" cy="8537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ПРАКТИКО-ОРИЕНТИРОВАННЫЙ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7BC0D62-A5AF-4430-8566-AF1774BD3315}"/>
              </a:ext>
            </a:extLst>
          </p:cNvPr>
          <p:cNvSpPr/>
          <p:nvPr/>
        </p:nvSpPr>
        <p:spPr>
          <a:xfrm>
            <a:off x="7335077" y="2944200"/>
            <a:ext cx="4446106" cy="5273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E03DD1E-F3EE-48D8-A59E-A5F828A2750B}"/>
              </a:ext>
            </a:extLst>
          </p:cNvPr>
          <p:cNvSpPr/>
          <p:nvPr/>
        </p:nvSpPr>
        <p:spPr>
          <a:xfrm>
            <a:off x="7335077" y="3595685"/>
            <a:ext cx="4446106" cy="5273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ГРУППОВОЙ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2EB8F14-EF74-4186-85F1-54E99FD5AFB3}"/>
              </a:ext>
            </a:extLst>
          </p:cNvPr>
          <p:cNvSpPr/>
          <p:nvPr/>
        </p:nvSpPr>
        <p:spPr>
          <a:xfrm>
            <a:off x="4611757" y="4694045"/>
            <a:ext cx="2544415" cy="7100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ACA6E3B-A387-4FCC-8F22-CF3D71B49DEE}"/>
              </a:ext>
            </a:extLst>
          </p:cNvPr>
          <p:cNvSpPr/>
          <p:nvPr/>
        </p:nvSpPr>
        <p:spPr>
          <a:xfrm>
            <a:off x="7335077" y="4694045"/>
            <a:ext cx="4446106" cy="17730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РЕШИТЬ ПРОБЛЕМУ ПРЕВЫШЕНИЯ РАСХОДОВ НАД ДОХОДАМИ В СЕМЕЙНОМ БЮДЖЕТЕ?</a:t>
            </a:r>
          </a:p>
        </p:txBody>
      </p:sp>
      <p:pic>
        <p:nvPicPr>
          <p:cNvPr id="15" name="Picture 6" descr="ag00317_">
            <a:extLst>
              <a:ext uri="{FF2B5EF4-FFF2-40B4-BE49-F238E27FC236}">
                <a16:creationId xmlns:a16="http://schemas.microsoft.com/office/drawing/2014/main" id="{93E727D8-EEC8-4E98-83E2-D7FAFA7C19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368" y="2333695"/>
            <a:ext cx="174942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4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E94DB-6AE2-442C-A887-62C85B2F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396" y="2878505"/>
            <a:ext cx="3497837" cy="1188405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РАЦИОНАЛЬНОЕ РАСПРЕДЕЛЕНИЕ ДОХОДОВ СЕМЬИ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DC0DC-51E3-4ECC-9FA7-4E0C11815390}"/>
              </a:ext>
            </a:extLst>
          </p:cNvPr>
          <p:cNvSpPr/>
          <p:nvPr/>
        </p:nvSpPr>
        <p:spPr>
          <a:xfrm>
            <a:off x="596717" y="1698518"/>
            <a:ext cx="40150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ТВОРЧЕСКИЙ ПРОЕКТ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0F109F7-AD7B-49CD-A642-95F6E07D65B7}"/>
              </a:ext>
            </a:extLst>
          </p:cNvPr>
          <p:cNvSpPr txBox="1">
            <a:spLocks/>
          </p:cNvSpPr>
          <p:nvPr/>
        </p:nvSpPr>
        <p:spPr>
          <a:xfrm>
            <a:off x="981398" y="3860673"/>
            <a:ext cx="3497837" cy="118840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КЛАСС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898A64-C7D5-44F5-9F18-59D2A01C6F4D}"/>
              </a:ext>
            </a:extLst>
          </p:cNvPr>
          <p:cNvSpPr txBox="1">
            <a:spLocks/>
          </p:cNvSpPr>
          <p:nvPr/>
        </p:nvSpPr>
        <p:spPr>
          <a:xfrm>
            <a:off x="809119" y="2023497"/>
            <a:ext cx="3842393" cy="119098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СОЦИАЛЬНАЯ РЕКЛАМА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8D4C78-7722-4EBC-9932-9755EC53096D}"/>
              </a:ext>
            </a:extLst>
          </p:cNvPr>
          <p:cNvSpPr/>
          <p:nvPr/>
        </p:nvSpPr>
        <p:spPr>
          <a:xfrm>
            <a:off x="649357" y="134225"/>
            <a:ext cx="10694504" cy="830997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И МЕТОДИКА ПРЕПОДАВАНИЯ ТЕМ ПО УПРАВЛЕНИЮ ЛИЧНЫМИ ФИНАНСАМИ И ФОРМИРОВАНИЮ СЕМЕЙНОГО БЮДЖЕТА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1CEFDF-58B4-426F-A1B9-04971CD99C56}"/>
              </a:ext>
            </a:extLst>
          </p:cNvPr>
          <p:cNvSpPr/>
          <p:nvPr/>
        </p:nvSpPr>
        <p:spPr>
          <a:xfrm>
            <a:off x="4651512" y="1698518"/>
            <a:ext cx="2504660" cy="7100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8D9883-403B-49DA-87BA-2355A4D75B6C}"/>
              </a:ext>
            </a:extLst>
          </p:cNvPr>
          <p:cNvSpPr/>
          <p:nvPr/>
        </p:nvSpPr>
        <p:spPr>
          <a:xfrm>
            <a:off x="7308568" y="1060630"/>
            <a:ext cx="4784038" cy="14471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СОЦИАЛЬНОЙ РЕКЛАМЫ ПО ПРОБЛЕМЕ ДЕФИЦИТА СЕМЕЙНОГО БЮДЖЕТА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2EB8F14-EF74-4186-85F1-54E99FD5AFB3}"/>
              </a:ext>
            </a:extLst>
          </p:cNvPr>
          <p:cNvSpPr/>
          <p:nvPr/>
        </p:nvSpPr>
        <p:spPr>
          <a:xfrm>
            <a:off x="4611757" y="4999831"/>
            <a:ext cx="2544415" cy="7100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ACA6E3B-A387-4FCC-8F22-CF3D71B49DEE}"/>
              </a:ext>
            </a:extLst>
          </p:cNvPr>
          <p:cNvSpPr/>
          <p:nvPr/>
        </p:nvSpPr>
        <p:spPr>
          <a:xfrm>
            <a:off x="7308568" y="2679542"/>
            <a:ext cx="4784038" cy="10066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ОПИСАТЬ ПОСЛЕДСТВИЯ ПРЕВЫШЕНИ РАСХОДОВ НАД ДОХОДАМИ</a:t>
            </a:r>
          </a:p>
        </p:txBody>
      </p:sp>
      <p:pic>
        <p:nvPicPr>
          <p:cNvPr id="2050" name="Picture 2" descr="http://www.omgups.ru/pictures/news/2015/1-18-02-15.JPG">
            <a:extLst>
              <a:ext uri="{FF2B5EF4-FFF2-40B4-BE49-F238E27FC236}">
                <a16:creationId xmlns:a16="http://schemas.microsoft.com/office/drawing/2014/main" id="{FCBD5656-417F-4A8E-ABCE-86C8EABBF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5" y="2507825"/>
            <a:ext cx="2425147" cy="2086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C9588E7-A393-453E-86F6-5F7C22B82F0E}"/>
              </a:ext>
            </a:extLst>
          </p:cNvPr>
          <p:cNvSpPr/>
          <p:nvPr/>
        </p:nvSpPr>
        <p:spPr>
          <a:xfrm>
            <a:off x="7308568" y="3950736"/>
            <a:ext cx="4784038" cy="104909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СРАВНИТЬ ДОХОДЫ И РАСХОДЫ И СФОРМУЛИРОВАТЬ РЕШЕНИЯ</a:t>
            </a:r>
          </a:p>
        </p:txBody>
      </p:sp>
      <p:pic>
        <p:nvPicPr>
          <p:cNvPr id="17" name="Рисунок 16" descr="Скрепка">
            <a:extLst>
              <a:ext uri="{FF2B5EF4-FFF2-40B4-BE49-F238E27FC236}">
                <a16:creationId xmlns:a16="http://schemas.microsoft.com/office/drawing/2014/main" id="{C10A33B1-866E-463E-B8F3-D62F51BBE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27817" y="2533522"/>
            <a:ext cx="710686" cy="710686"/>
          </a:xfrm>
          <a:prstGeom prst="rect">
            <a:avLst/>
          </a:prstGeom>
        </p:spPr>
      </p:pic>
      <p:pic>
        <p:nvPicPr>
          <p:cNvPr id="19" name="Рисунок 18" descr="Скрепка">
            <a:extLst>
              <a:ext uri="{FF2B5EF4-FFF2-40B4-BE49-F238E27FC236}">
                <a16:creationId xmlns:a16="http://schemas.microsoft.com/office/drawing/2014/main" id="{05A772A3-14CE-41E9-8CCB-A4815D13F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9462" y="3576311"/>
            <a:ext cx="710686" cy="71068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0A7626B-EC93-4BAF-A09F-AB0E77385EE5}"/>
              </a:ext>
            </a:extLst>
          </p:cNvPr>
          <p:cNvSpPr/>
          <p:nvPr/>
        </p:nvSpPr>
        <p:spPr>
          <a:xfrm>
            <a:off x="7288694" y="5168349"/>
            <a:ext cx="4784038" cy="16896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НАЙТИ ИДЕИ ВИЗУАЛЬНОГО ПРЕДСТАВЛЕНИЯ, РАЦИОНАЛЬНОГО РАСПРЕДЕЛЕНИЯ ДОХОДОВ СЕМЬИ </a:t>
            </a:r>
          </a:p>
        </p:txBody>
      </p:sp>
      <p:pic>
        <p:nvPicPr>
          <p:cNvPr id="20" name="Рисунок 19" descr="Скрепка">
            <a:extLst>
              <a:ext uri="{FF2B5EF4-FFF2-40B4-BE49-F238E27FC236}">
                <a16:creationId xmlns:a16="http://schemas.microsoft.com/office/drawing/2014/main" id="{8A55DCA1-58C6-43AD-AA85-1E59729CB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9462" y="4958341"/>
            <a:ext cx="710686" cy="71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0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E94DB-6AE2-442C-A887-62C85B2F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396" y="2878505"/>
            <a:ext cx="3497837" cy="1188405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РАЦИОНАЛЬНОЕ РАСПРЕДЕЛЕНИЕ ДОХОДОВ СЕМЬИ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DC0DC-51E3-4ECC-9FA7-4E0C11815390}"/>
              </a:ext>
            </a:extLst>
          </p:cNvPr>
          <p:cNvSpPr/>
          <p:nvPr/>
        </p:nvSpPr>
        <p:spPr>
          <a:xfrm>
            <a:off x="596717" y="1698518"/>
            <a:ext cx="40150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ТВОРЧЕСКИЙ ПРОЕКТ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0F109F7-AD7B-49CD-A642-95F6E07D65B7}"/>
              </a:ext>
            </a:extLst>
          </p:cNvPr>
          <p:cNvSpPr txBox="1">
            <a:spLocks/>
          </p:cNvSpPr>
          <p:nvPr/>
        </p:nvSpPr>
        <p:spPr>
          <a:xfrm>
            <a:off x="981398" y="3860673"/>
            <a:ext cx="3497837" cy="118840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КЛАСС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898A64-C7D5-44F5-9F18-59D2A01C6F4D}"/>
              </a:ext>
            </a:extLst>
          </p:cNvPr>
          <p:cNvSpPr txBox="1">
            <a:spLocks/>
          </p:cNvSpPr>
          <p:nvPr/>
        </p:nvSpPr>
        <p:spPr>
          <a:xfrm>
            <a:off x="809119" y="2023497"/>
            <a:ext cx="3842393" cy="119098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СОЦИАЛЬНАЯ РЕКЛАМА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8D4C78-7722-4EBC-9932-9755EC53096D}"/>
              </a:ext>
            </a:extLst>
          </p:cNvPr>
          <p:cNvSpPr/>
          <p:nvPr/>
        </p:nvSpPr>
        <p:spPr>
          <a:xfrm>
            <a:off x="649357" y="134225"/>
            <a:ext cx="10694504" cy="830997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И МЕТОДИКА ПРЕПОДАВАНИЯ ТЕМ ПО УПРАВЛЕНИЮ ЛИЧНЫМИ ФИНАНСАМИ И ФОРМИРОВАНИЮ СЕМЕЙНОГО БЮДЖЕТА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1CEFDF-58B4-426F-A1B9-04971CD99C56}"/>
              </a:ext>
            </a:extLst>
          </p:cNvPr>
          <p:cNvSpPr/>
          <p:nvPr/>
        </p:nvSpPr>
        <p:spPr>
          <a:xfrm>
            <a:off x="4651510" y="2358887"/>
            <a:ext cx="2504660" cy="1281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РАБОТЫ НАД ПРОЕКТОМ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8D9883-403B-49DA-87BA-2355A4D75B6C}"/>
              </a:ext>
            </a:extLst>
          </p:cNvPr>
          <p:cNvSpPr/>
          <p:nvPr/>
        </p:nvSpPr>
        <p:spPr>
          <a:xfrm>
            <a:off x="7382926" y="1372428"/>
            <a:ext cx="4446106" cy="12107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ИСТОЧНИКОВ ПО ПРОБЛЕМЕ ДЕФИЦИТА СЕМЕЙНОГО БЮДЖЕТА</a:t>
            </a:r>
          </a:p>
        </p:txBody>
      </p:sp>
      <p:pic>
        <p:nvPicPr>
          <p:cNvPr id="17" name="Рисунок 16" descr="Скрепка">
            <a:extLst>
              <a:ext uri="{FF2B5EF4-FFF2-40B4-BE49-F238E27FC236}">
                <a16:creationId xmlns:a16="http://schemas.microsoft.com/office/drawing/2014/main" id="{C10A33B1-866E-463E-B8F3-D62F51BBE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9976" y="1223495"/>
            <a:ext cx="571538" cy="57153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EA1E1C7-3A98-4B33-A0F6-AC0D6528E2C3}"/>
              </a:ext>
            </a:extLst>
          </p:cNvPr>
          <p:cNvSpPr/>
          <p:nvPr/>
        </p:nvSpPr>
        <p:spPr>
          <a:xfrm>
            <a:off x="7382926" y="2732086"/>
            <a:ext cx="4446106" cy="27808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БЕСЕДА С РОДИТЕЛЯМИ ПО ВОПРОСАМ: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СЕМЬИ;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НЕДОСТАТОК СРЕДСТВ И ПРОБЛЕМЫ, СВЯЗАННЫЕ С НИМ;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ВЛИЯЕТ НА ПРИНЯТИЕ РЕШЕНИЯ О РАСХОДАХ</a:t>
            </a:r>
          </a:p>
        </p:txBody>
      </p:sp>
      <p:pic>
        <p:nvPicPr>
          <p:cNvPr id="26" name="Рисунок 25" descr="Скрепка">
            <a:extLst>
              <a:ext uri="{FF2B5EF4-FFF2-40B4-BE49-F238E27FC236}">
                <a16:creationId xmlns:a16="http://schemas.microsoft.com/office/drawing/2014/main" id="{1F88C967-30C0-47BD-89E2-6A3FB6A3F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9976" y="2581471"/>
            <a:ext cx="571538" cy="571538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14F2154-3BD4-4118-BED3-5C3B7F5ED957}"/>
              </a:ext>
            </a:extLst>
          </p:cNvPr>
          <p:cNvSpPr/>
          <p:nvPr/>
        </p:nvSpPr>
        <p:spPr>
          <a:xfrm>
            <a:off x="7382926" y="5661837"/>
            <a:ext cx="4446106" cy="9607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СОБСТВЕННЫЕ НАБЛЮДЕНИЯ</a:t>
            </a:r>
          </a:p>
        </p:txBody>
      </p:sp>
      <p:pic>
        <p:nvPicPr>
          <p:cNvPr id="28" name="Рисунок 27" descr="Скрепка">
            <a:extLst>
              <a:ext uri="{FF2B5EF4-FFF2-40B4-BE49-F238E27FC236}">
                <a16:creationId xmlns:a16="http://schemas.microsoft.com/office/drawing/2014/main" id="{CB5A54BF-319E-4665-A078-C25ECCE0B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9976" y="5521524"/>
            <a:ext cx="571538" cy="571538"/>
          </a:xfrm>
          <a:prstGeom prst="rect">
            <a:avLst/>
          </a:prstGeom>
        </p:spPr>
      </p:pic>
      <p:pic>
        <p:nvPicPr>
          <p:cNvPr id="4100" name="Picture 4" descr="https://wpuroki.ru/wp-content/uploads/2017/05/Prodvizhenie-sajta-samostojatelno-prosto-o-slozhnom.png">
            <a:extLst>
              <a:ext uri="{FF2B5EF4-FFF2-40B4-BE49-F238E27FC236}">
                <a16:creationId xmlns:a16="http://schemas.microsoft.com/office/drawing/2014/main" id="{5E00F724-253E-4BFC-A4EF-615CB29A2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57" y="3741737"/>
            <a:ext cx="2585245" cy="258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43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E94DB-6AE2-442C-A887-62C85B2F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396" y="2878505"/>
            <a:ext cx="3497837" cy="1188405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РАЦИОНАЛЬНОЕ РАСПРЕДЕЛЕНИЕ ДОХОДОВ СЕМЬИ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DC0DC-51E3-4ECC-9FA7-4E0C11815390}"/>
              </a:ext>
            </a:extLst>
          </p:cNvPr>
          <p:cNvSpPr/>
          <p:nvPr/>
        </p:nvSpPr>
        <p:spPr>
          <a:xfrm>
            <a:off x="596717" y="1698518"/>
            <a:ext cx="40150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ТВОРЧЕСКИЙ ПРОЕКТ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0F109F7-AD7B-49CD-A642-95F6E07D65B7}"/>
              </a:ext>
            </a:extLst>
          </p:cNvPr>
          <p:cNvSpPr txBox="1">
            <a:spLocks/>
          </p:cNvSpPr>
          <p:nvPr/>
        </p:nvSpPr>
        <p:spPr>
          <a:xfrm>
            <a:off x="981398" y="3860673"/>
            <a:ext cx="3497837" cy="118840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КЛАСС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898A64-C7D5-44F5-9F18-59D2A01C6F4D}"/>
              </a:ext>
            </a:extLst>
          </p:cNvPr>
          <p:cNvSpPr txBox="1">
            <a:spLocks/>
          </p:cNvSpPr>
          <p:nvPr/>
        </p:nvSpPr>
        <p:spPr>
          <a:xfrm>
            <a:off x="809119" y="2023497"/>
            <a:ext cx="3842393" cy="119098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СОЦИАЛЬНАЯ РЕКЛАМА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8D4C78-7722-4EBC-9932-9755EC53096D}"/>
              </a:ext>
            </a:extLst>
          </p:cNvPr>
          <p:cNvSpPr/>
          <p:nvPr/>
        </p:nvSpPr>
        <p:spPr>
          <a:xfrm>
            <a:off x="649357" y="134225"/>
            <a:ext cx="10694504" cy="830997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И МЕТОДИКА ПРЕПОДАВАНИЯ ТЕМ ПО УПРАВЛЕНИЮ ЛИЧНЫМИ ФИНАНСАМИ И ФОРМИРОВАНИЮ СЕМЕЙНОГО БЮДЖЕТА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1CEFDF-58B4-426F-A1B9-04971CD99C56}"/>
              </a:ext>
            </a:extLst>
          </p:cNvPr>
          <p:cNvSpPr/>
          <p:nvPr/>
        </p:nvSpPr>
        <p:spPr>
          <a:xfrm>
            <a:off x="4651510" y="2358887"/>
            <a:ext cx="2504660" cy="1281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РАБОТЫ НАД ПРОЕКТОМ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8D9883-403B-49DA-87BA-2355A4D75B6C}"/>
              </a:ext>
            </a:extLst>
          </p:cNvPr>
          <p:cNvSpPr/>
          <p:nvPr/>
        </p:nvSpPr>
        <p:spPr>
          <a:xfrm>
            <a:off x="7382926" y="1372428"/>
            <a:ext cx="4446106" cy="19538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АНКЕТИРОВАНИЕ, НАПРАВЛЕННОЕ НА ВЫЯВЛЕНИЕ ФОРМ РАЦИОНАЛЬНОГО ИСПОЛЬЗОВАНИЯ СЕМЕЙНОГО БЮДЖЕТА</a:t>
            </a:r>
          </a:p>
        </p:txBody>
      </p:sp>
      <p:pic>
        <p:nvPicPr>
          <p:cNvPr id="17" name="Рисунок 16" descr="Скрепка">
            <a:extLst>
              <a:ext uri="{FF2B5EF4-FFF2-40B4-BE49-F238E27FC236}">
                <a16:creationId xmlns:a16="http://schemas.microsoft.com/office/drawing/2014/main" id="{C10A33B1-866E-463E-B8F3-D62F51BBE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9976" y="1223495"/>
            <a:ext cx="571538" cy="571538"/>
          </a:xfrm>
          <a:prstGeom prst="rect">
            <a:avLst/>
          </a:prstGeom>
        </p:spPr>
      </p:pic>
      <p:pic>
        <p:nvPicPr>
          <p:cNvPr id="4100" name="Picture 4" descr="https://wpuroki.ru/wp-content/uploads/2017/05/Prodvizhenie-sajta-samostojatelno-prosto-o-slozhnom.png">
            <a:extLst>
              <a:ext uri="{FF2B5EF4-FFF2-40B4-BE49-F238E27FC236}">
                <a16:creationId xmlns:a16="http://schemas.microsoft.com/office/drawing/2014/main" id="{5E00F724-253E-4BFC-A4EF-615CB29A2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57" y="3741737"/>
            <a:ext cx="2585245" cy="258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57AB1D-DB7E-4D4E-A462-F090B3833799}"/>
              </a:ext>
            </a:extLst>
          </p:cNvPr>
          <p:cNvSpPr/>
          <p:nvPr/>
        </p:nvSpPr>
        <p:spPr>
          <a:xfrm>
            <a:off x="7382926" y="3472707"/>
            <a:ext cx="4446106" cy="7812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ОБОБЩЕНИЕ ПОЛУЧЕННЫХ РЕЗУЛЬТАТОВ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37B597D-214D-4868-9A2B-7140EC2498C0}"/>
              </a:ext>
            </a:extLst>
          </p:cNvPr>
          <p:cNvSpPr/>
          <p:nvPr/>
        </p:nvSpPr>
        <p:spPr>
          <a:xfrm>
            <a:off x="7382926" y="4402504"/>
            <a:ext cx="4446106" cy="7812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 МАКЕТА РЕКЛАМЫ </a:t>
            </a:r>
          </a:p>
        </p:txBody>
      </p:sp>
      <p:pic>
        <p:nvPicPr>
          <p:cNvPr id="18" name="Рисунок 17" descr="Скрепка">
            <a:extLst>
              <a:ext uri="{FF2B5EF4-FFF2-40B4-BE49-F238E27FC236}">
                <a16:creationId xmlns:a16="http://schemas.microsoft.com/office/drawing/2014/main" id="{0BBA8C9E-FA01-4752-A31D-83A819BCD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2094" y="3324151"/>
            <a:ext cx="571538" cy="571538"/>
          </a:xfrm>
          <a:prstGeom prst="rect">
            <a:avLst/>
          </a:prstGeom>
        </p:spPr>
      </p:pic>
      <p:pic>
        <p:nvPicPr>
          <p:cNvPr id="19" name="Рисунок 18" descr="Скрепка">
            <a:extLst>
              <a:ext uri="{FF2B5EF4-FFF2-40B4-BE49-F238E27FC236}">
                <a16:creationId xmlns:a16="http://schemas.microsoft.com/office/drawing/2014/main" id="{F878B257-1F54-4D12-9A28-8CE1BEF0C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4178" y="4283876"/>
            <a:ext cx="571538" cy="5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13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E94DB-6AE2-442C-A887-62C85B2F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396" y="2878505"/>
            <a:ext cx="3497837" cy="1188405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РАЦИОНАЛЬНОЕ РАСПРЕДЕЛЕНИЕ ДОХОДОВ СЕМЬИ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DC0DC-51E3-4ECC-9FA7-4E0C11815390}"/>
              </a:ext>
            </a:extLst>
          </p:cNvPr>
          <p:cNvSpPr/>
          <p:nvPr/>
        </p:nvSpPr>
        <p:spPr>
          <a:xfrm>
            <a:off x="596717" y="1698518"/>
            <a:ext cx="40150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ТВОРЧЕСКИЙ ПРОЕКТ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0F109F7-AD7B-49CD-A642-95F6E07D65B7}"/>
              </a:ext>
            </a:extLst>
          </p:cNvPr>
          <p:cNvSpPr txBox="1">
            <a:spLocks/>
          </p:cNvSpPr>
          <p:nvPr/>
        </p:nvSpPr>
        <p:spPr>
          <a:xfrm>
            <a:off x="981398" y="3860673"/>
            <a:ext cx="3497837" cy="118840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КЛАСС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898A64-C7D5-44F5-9F18-59D2A01C6F4D}"/>
              </a:ext>
            </a:extLst>
          </p:cNvPr>
          <p:cNvSpPr txBox="1">
            <a:spLocks/>
          </p:cNvSpPr>
          <p:nvPr/>
        </p:nvSpPr>
        <p:spPr>
          <a:xfrm>
            <a:off x="809119" y="2023497"/>
            <a:ext cx="3842393" cy="119098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СОЦИАЛЬНАЯ РЕКЛАМА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8D4C78-7722-4EBC-9932-9755EC53096D}"/>
              </a:ext>
            </a:extLst>
          </p:cNvPr>
          <p:cNvSpPr/>
          <p:nvPr/>
        </p:nvSpPr>
        <p:spPr>
          <a:xfrm>
            <a:off x="649357" y="134225"/>
            <a:ext cx="10694504" cy="830997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И МЕТОДИКА ПРЕПОДАВАНИЯ ТЕМ ПО УПРАВЛЕНИЮ ЛИЧНЫМИ ФИНАНСАМИ И ФОРМИРОВАНИЮ СЕМЕЙНОГО БЮДЖЕТА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1CEFDF-58B4-426F-A1B9-04971CD99C56}"/>
              </a:ext>
            </a:extLst>
          </p:cNvPr>
          <p:cNvSpPr/>
          <p:nvPr/>
        </p:nvSpPr>
        <p:spPr>
          <a:xfrm>
            <a:off x="4596845" y="2358887"/>
            <a:ext cx="2786079" cy="12818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 ПРОДУКТ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8D9883-403B-49DA-87BA-2355A4D75B6C}"/>
              </a:ext>
            </a:extLst>
          </p:cNvPr>
          <p:cNvSpPr/>
          <p:nvPr/>
        </p:nvSpPr>
        <p:spPr>
          <a:xfrm>
            <a:off x="7445875" y="2172430"/>
            <a:ext cx="4446106" cy="98645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РЕКЛАМА - ПЛАКАТ</a:t>
            </a:r>
          </a:p>
        </p:txBody>
      </p:sp>
      <p:pic>
        <p:nvPicPr>
          <p:cNvPr id="17" name="Рисунок 16" descr="Скрепка">
            <a:extLst>
              <a:ext uri="{FF2B5EF4-FFF2-40B4-BE49-F238E27FC236}">
                <a16:creationId xmlns:a16="http://schemas.microsoft.com/office/drawing/2014/main" id="{C10A33B1-866E-463E-B8F3-D62F51BBE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2925" y="2023497"/>
            <a:ext cx="571538" cy="571538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57AB1D-DB7E-4D4E-A462-F090B3833799}"/>
              </a:ext>
            </a:extLst>
          </p:cNvPr>
          <p:cNvSpPr/>
          <p:nvPr/>
        </p:nvSpPr>
        <p:spPr>
          <a:xfrm>
            <a:off x="7445875" y="3560299"/>
            <a:ext cx="4446106" cy="7812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РЕКЛАМА - ВИДЕОРОЛИК</a:t>
            </a:r>
          </a:p>
        </p:txBody>
      </p:sp>
      <p:pic>
        <p:nvPicPr>
          <p:cNvPr id="18" name="Рисунок 17" descr="Скрепка">
            <a:extLst>
              <a:ext uri="{FF2B5EF4-FFF2-40B4-BE49-F238E27FC236}">
                <a16:creationId xmlns:a16="http://schemas.microsoft.com/office/drawing/2014/main" id="{0BBA8C9E-FA01-4752-A31D-83A819BCD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9515" y="3303603"/>
            <a:ext cx="571538" cy="571538"/>
          </a:xfrm>
          <a:prstGeom prst="rect">
            <a:avLst/>
          </a:prstGeom>
        </p:spPr>
      </p:pic>
      <p:pic>
        <p:nvPicPr>
          <p:cNvPr id="5122" name="Picture 2" descr="http://www.pacificcrestinsurance.com/wp-content/uploads/2017/01/marketing-people-770x304.jpg">
            <a:extLst>
              <a:ext uri="{FF2B5EF4-FFF2-40B4-BE49-F238E27FC236}">
                <a16:creationId xmlns:a16="http://schemas.microsoft.com/office/drawing/2014/main" id="{1DF02662-26FF-4EB8-92A0-F55475494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6" t="-1259" r="2117" b="1259"/>
          <a:stretch/>
        </p:blipFill>
        <p:spPr bwMode="auto">
          <a:xfrm>
            <a:off x="7854126" y="4454875"/>
            <a:ext cx="3629604" cy="204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humb1.shutterstock.com/thumb_large/290671/189620108/stock-vector-competition-result-concept-189620108.jpg">
            <a:extLst>
              <a:ext uri="{FF2B5EF4-FFF2-40B4-BE49-F238E27FC236}">
                <a16:creationId xmlns:a16="http://schemas.microsoft.com/office/drawing/2014/main" id="{F8933269-DCEF-4D88-AE31-CFD45F4B9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09"/>
          <a:stretch/>
        </p:blipFill>
        <p:spPr bwMode="auto">
          <a:xfrm>
            <a:off x="4948813" y="3808621"/>
            <a:ext cx="1964532" cy="2076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841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E94DB-6AE2-442C-A887-62C85B2F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396" y="2878505"/>
            <a:ext cx="3497837" cy="1188405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РАЦИОНАЛЬНОЕ РАСПРЕДЕЛЕНИЕ ДОХОДОВ СЕМЬИ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DC0DC-51E3-4ECC-9FA7-4E0C11815390}"/>
              </a:ext>
            </a:extLst>
          </p:cNvPr>
          <p:cNvSpPr/>
          <p:nvPr/>
        </p:nvSpPr>
        <p:spPr>
          <a:xfrm>
            <a:off x="596717" y="1698518"/>
            <a:ext cx="40150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ТВОРЧЕСКИЙ ПРОЕКТ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0F109F7-AD7B-49CD-A642-95F6E07D65B7}"/>
              </a:ext>
            </a:extLst>
          </p:cNvPr>
          <p:cNvSpPr txBox="1">
            <a:spLocks/>
          </p:cNvSpPr>
          <p:nvPr/>
        </p:nvSpPr>
        <p:spPr>
          <a:xfrm>
            <a:off x="981398" y="3860673"/>
            <a:ext cx="3497837" cy="118840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КЛАСС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898A64-C7D5-44F5-9F18-59D2A01C6F4D}"/>
              </a:ext>
            </a:extLst>
          </p:cNvPr>
          <p:cNvSpPr txBox="1">
            <a:spLocks/>
          </p:cNvSpPr>
          <p:nvPr/>
        </p:nvSpPr>
        <p:spPr>
          <a:xfrm>
            <a:off x="809119" y="2023497"/>
            <a:ext cx="3842393" cy="119098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СОЦИАЛЬНАЯ РЕКЛАМА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8D4C78-7722-4EBC-9932-9755EC53096D}"/>
              </a:ext>
            </a:extLst>
          </p:cNvPr>
          <p:cNvSpPr/>
          <p:nvPr/>
        </p:nvSpPr>
        <p:spPr>
          <a:xfrm>
            <a:off x="649357" y="134225"/>
            <a:ext cx="10694504" cy="830997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И МЕТОДИКА ПРЕПОДАВАНИЯ ТЕМ ПО УПРАВЛЕНИЮ ЛИЧНЫМИ ФИНАНСАМИ И ФОРМИРОВАНИЮ СЕМЕЙНОГО БЮДЖЕТА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1CEFDF-58B4-426F-A1B9-04971CD99C56}"/>
              </a:ext>
            </a:extLst>
          </p:cNvPr>
          <p:cNvSpPr/>
          <p:nvPr/>
        </p:nvSpPr>
        <p:spPr>
          <a:xfrm>
            <a:off x="4596845" y="2358887"/>
            <a:ext cx="2786079" cy="12818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ПРЕДСТАВЛЕНИЯ РЕФЛЕКСИЯ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8D9883-403B-49DA-87BA-2355A4D75B6C}"/>
              </a:ext>
            </a:extLst>
          </p:cNvPr>
          <p:cNvSpPr/>
          <p:nvPr/>
        </p:nvSpPr>
        <p:spPr>
          <a:xfrm>
            <a:off x="7445875" y="2172429"/>
            <a:ext cx="4446106" cy="16882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ДОСКА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PROJECT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УЧЕНИКИ\УЧИТЕЛЯ\РОДИТЕЛИ ОЦЕНИВАЮТ ПРОЕКТЫ РЕКЛАМЫ</a:t>
            </a:r>
          </a:p>
        </p:txBody>
      </p:sp>
      <p:pic>
        <p:nvPicPr>
          <p:cNvPr id="17" name="Рисунок 16" descr="Скрепка">
            <a:extLst>
              <a:ext uri="{FF2B5EF4-FFF2-40B4-BE49-F238E27FC236}">
                <a16:creationId xmlns:a16="http://schemas.microsoft.com/office/drawing/2014/main" id="{C10A33B1-866E-463E-B8F3-D62F51BBE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2925" y="2023497"/>
            <a:ext cx="571538" cy="571538"/>
          </a:xfrm>
          <a:prstGeom prst="rect">
            <a:avLst/>
          </a:prstGeom>
        </p:spPr>
      </p:pic>
      <p:pic>
        <p:nvPicPr>
          <p:cNvPr id="5128" name="Picture 8" descr="http://colorclipart.ru/wp-content/uploads/2013/05/758.jpg">
            <a:extLst>
              <a:ext uri="{FF2B5EF4-FFF2-40B4-BE49-F238E27FC236}">
                <a16:creationId xmlns:a16="http://schemas.microsoft.com/office/drawing/2014/main" id="{B1DB1AD7-4401-4741-AF98-CB08B89F3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87" b="26103"/>
          <a:stretch/>
        </p:blipFill>
        <p:spPr bwMode="auto">
          <a:xfrm>
            <a:off x="7954463" y="4335485"/>
            <a:ext cx="3429000" cy="142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92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E94DB-6AE2-442C-A887-62C85B2F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396" y="2878505"/>
            <a:ext cx="3497837" cy="1188405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РАЦИОНАЛЬНОЕ РАСПРЕДЕЛЕНИЕ ДОХОДОВ СЕМЬИ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DC0DC-51E3-4ECC-9FA7-4E0C11815390}"/>
              </a:ext>
            </a:extLst>
          </p:cNvPr>
          <p:cNvSpPr/>
          <p:nvPr/>
        </p:nvSpPr>
        <p:spPr>
          <a:xfrm>
            <a:off x="596717" y="1698518"/>
            <a:ext cx="40150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ТВОРЧЕСКИЙ ПРОЕКТ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0F109F7-AD7B-49CD-A642-95F6E07D65B7}"/>
              </a:ext>
            </a:extLst>
          </p:cNvPr>
          <p:cNvSpPr txBox="1">
            <a:spLocks/>
          </p:cNvSpPr>
          <p:nvPr/>
        </p:nvSpPr>
        <p:spPr>
          <a:xfrm>
            <a:off x="981398" y="3860673"/>
            <a:ext cx="3497837" cy="118840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КЛАСС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898A64-C7D5-44F5-9F18-59D2A01C6F4D}"/>
              </a:ext>
            </a:extLst>
          </p:cNvPr>
          <p:cNvSpPr txBox="1">
            <a:spLocks/>
          </p:cNvSpPr>
          <p:nvPr/>
        </p:nvSpPr>
        <p:spPr>
          <a:xfrm>
            <a:off x="809119" y="2023497"/>
            <a:ext cx="3842393" cy="119098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СОЦИАЛЬНАЯ РЕКЛАМА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8D4C78-7722-4EBC-9932-9755EC53096D}"/>
              </a:ext>
            </a:extLst>
          </p:cNvPr>
          <p:cNvSpPr/>
          <p:nvPr/>
        </p:nvSpPr>
        <p:spPr>
          <a:xfrm>
            <a:off x="649357" y="134225"/>
            <a:ext cx="10694504" cy="830997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И МЕТОДИКА ПРЕПОДАВАНИЯ ТЕМ ПО УПРАВЛЕНИЮ ЛИЧНЫМИ ФИНАНСАМИ И ФОРМИРОВАНИЮ СЕМЕЙНОГО БЮДЖЕТА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1CEFDF-58B4-426F-A1B9-04971CD99C56}"/>
              </a:ext>
            </a:extLst>
          </p:cNvPr>
          <p:cNvSpPr/>
          <p:nvPr/>
        </p:nvSpPr>
        <p:spPr>
          <a:xfrm>
            <a:off x="4581933" y="2633530"/>
            <a:ext cx="2786079" cy="10071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УЧИТЕЛЮ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8D9883-403B-49DA-87BA-2355A4D75B6C}"/>
              </a:ext>
            </a:extLst>
          </p:cNvPr>
          <p:cNvSpPr/>
          <p:nvPr/>
        </p:nvSpPr>
        <p:spPr>
          <a:xfrm>
            <a:off x="7500536" y="1190262"/>
            <a:ext cx="4446106" cy="16882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ПОРТАЛЫ: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https://www.minfin.ru/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вашифинансы.рф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7" name="Рисунок 16" descr="Скрепка">
            <a:extLst>
              <a:ext uri="{FF2B5EF4-FFF2-40B4-BE49-F238E27FC236}">
                <a16:creationId xmlns:a16="http://schemas.microsoft.com/office/drawing/2014/main" id="{C10A33B1-866E-463E-B8F3-D62F51BBE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82969" y="1019597"/>
            <a:ext cx="571538" cy="5715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66D2C0-0285-47F5-BFBB-9164745EA6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571" y="3049170"/>
            <a:ext cx="2934145" cy="1628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137A2F3-213B-42E3-94C5-2740AAFBC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2788" y="4847988"/>
            <a:ext cx="3061073" cy="1544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035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E94DB-6AE2-442C-A887-62C85B2F1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396" y="2878505"/>
            <a:ext cx="3497837" cy="1188405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РАЦИОНАЛЬНОЕ РАСПРЕДЕЛЕНИЕ ДОХОДОВ СЕМЬИ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50DC0DC-51E3-4ECC-9FA7-4E0C11815390}"/>
              </a:ext>
            </a:extLst>
          </p:cNvPr>
          <p:cNvSpPr/>
          <p:nvPr/>
        </p:nvSpPr>
        <p:spPr>
          <a:xfrm>
            <a:off x="596717" y="1698518"/>
            <a:ext cx="40150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ТВОРЧЕСКИЙ ПРОЕКТ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0F109F7-AD7B-49CD-A642-95F6E07D65B7}"/>
              </a:ext>
            </a:extLst>
          </p:cNvPr>
          <p:cNvSpPr txBox="1">
            <a:spLocks/>
          </p:cNvSpPr>
          <p:nvPr/>
        </p:nvSpPr>
        <p:spPr>
          <a:xfrm>
            <a:off x="981398" y="3860673"/>
            <a:ext cx="3497837" cy="1188405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 КЛАСС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7898A64-C7D5-44F5-9F18-59D2A01C6F4D}"/>
              </a:ext>
            </a:extLst>
          </p:cNvPr>
          <p:cNvSpPr txBox="1">
            <a:spLocks/>
          </p:cNvSpPr>
          <p:nvPr/>
        </p:nvSpPr>
        <p:spPr>
          <a:xfrm>
            <a:off x="809119" y="2023497"/>
            <a:ext cx="3842393" cy="1190983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СОЦИАЛЬНАЯ РЕКЛАМА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8D4C78-7722-4EBC-9932-9755EC53096D}"/>
              </a:ext>
            </a:extLst>
          </p:cNvPr>
          <p:cNvSpPr/>
          <p:nvPr/>
        </p:nvSpPr>
        <p:spPr>
          <a:xfrm>
            <a:off x="649357" y="134225"/>
            <a:ext cx="10694504" cy="830997"/>
          </a:xfrm>
          <a:prstGeom prst="rect">
            <a:avLst/>
          </a:prstGeom>
          <a:solidFill>
            <a:schemeClr val="accent1">
              <a:lumMod val="20000"/>
              <a:lumOff val="80000"/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И МЕТОДИКА ПРЕПОДАВАНИЯ ТЕМ ПО УПРАВЛЕНИЮ ЛИЧНЫМИ ФИНАНСАМИ И ФОРМИРОВАНИЮ СЕМЕЙНОГО БЮДЖЕТА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1CEFDF-58B4-426F-A1B9-04971CD99C56}"/>
              </a:ext>
            </a:extLst>
          </p:cNvPr>
          <p:cNvSpPr/>
          <p:nvPr/>
        </p:nvSpPr>
        <p:spPr>
          <a:xfrm>
            <a:off x="4581933" y="2633530"/>
            <a:ext cx="2786079" cy="10071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УЧИТЕЛЮ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8D9883-403B-49DA-87BA-2355A4D75B6C}"/>
              </a:ext>
            </a:extLst>
          </p:cNvPr>
          <p:cNvSpPr/>
          <p:nvPr/>
        </p:nvSpPr>
        <p:spPr>
          <a:xfrm>
            <a:off x="7500536" y="1591135"/>
            <a:ext cx="4446106" cy="20495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ПРОГРАММНОЕ ОБЕСПЕЧЕНИЕ ВИДЕО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IMOVIE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КИНОСТУДИЯ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LIVE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SONY VEGAS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PICASA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Рисунок 16" descr="Скрепка">
            <a:extLst>
              <a:ext uri="{FF2B5EF4-FFF2-40B4-BE49-F238E27FC236}">
                <a16:creationId xmlns:a16="http://schemas.microsoft.com/office/drawing/2014/main" id="{C10A33B1-866E-463E-B8F3-D62F51BBE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8012" y="1412749"/>
            <a:ext cx="571538" cy="57153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5B2CBA-19AE-41DF-8509-04CA26DC9AC3}"/>
              </a:ext>
            </a:extLst>
          </p:cNvPr>
          <p:cNvSpPr/>
          <p:nvPr/>
        </p:nvSpPr>
        <p:spPr>
          <a:xfrm>
            <a:off x="7500536" y="4161183"/>
            <a:ext cx="4446106" cy="17074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ПРОГРАММНОЕ ОБЕСПЕЧЕНИЕ ПЛАКАТ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 PHOTOSHOP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PUBLISHER</a:t>
            </a:r>
          </a:p>
        </p:txBody>
      </p:sp>
      <p:pic>
        <p:nvPicPr>
          <p:cNvPr id="8194" name="Picture 2" descr="https://im0-tub-ru.yandex.net/i?id=8038e417da567ad47da395d58435f191&amp;n=33&amp;h=215&amp;w=287">
            <a:extLst>
              <a:ext uri="{FF2B5EF4-FFF2-40B4-BE49-F238E27FC236}">
                <a16:creationId xmlns:a16="http://schemas.microsoft.com/office/drawing/2014/main" id="{330262AD-8CD9-4548-8FC5-4CCF90102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19" y="1041482"/>
            <a:ext cx="2101685" cy="15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4.ggpht.com/9qGc5-maR10Fh1IpRlCuGSmge9Zzm8VQdPMNqjJkhZjtCvAQYX55MRoo4AYnYUdZhj7i">
            <a:extLst>
              <a:ext uri="{FF2B5EF4-FFF2-40B4-BE49-F238E27FC236}">
                <a16:creationId xmlns:a16="http://schemas.microsoft.com/office/drawing/2014/main" id="{40E99A9B-4604-4DF9-B72D-D05C3EC3C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19" y="4026101"/>
            <a:ext cx="1842540" cy="184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790298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329</TotalTime>
  <Words>394</Words>
  <Application>Microsoft Office PowerPoint</Application>
  <PresentationFormat>Широкоэкранный</PresentationFormat>
  <Paragraphs>91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 Light</vt:lpstr>
      <vt:lpstr>Rockwell</vt:lpstr>
      <vt:lpstr>Wingdings</vt:lpstr>
      <vt:lpstr>Atlas</vt:lpstr>
      <vt:lpstr>Презентация PowerPoint</vt:lpstr>
      <vt:lpstr>РАЦИОНАЛЬНОЕ РАСПРЕДЕЛЕНИЕ ДОХОДОВ СЕМЬИ</vt:lpstr>
      <vt:lpstr>РАЦИОНАЛЬНОЕ РАСПРЕДЕЛЕНИЕ ДОХОДОВ СЕМЬИ</vt:lpstr>
      <vt:lpstr>РАЦИОНАЛЬНОЕ РАСПРЕДЕЛЕНИЕ ДОХОДОВ СЕМЬИ</vt:lpstr>
      <vt:lpstr>РАЦИОНАЛЬНОЕ РАСПРЕДЕЛЕНИЕ ДОХОДОВ СЕМЬИ</vt:lpstr>
      <vt:lpstr>РАЦИОНАЛЬНОЕ РАСПРЕДЕЛЕНИЕ ДОХОДОВ СЕМЬИ</vt:lpstr>
      <vt:lpstr>РАЦИОНАЛЬНОЕ РАСПРЕДЕЛЕНИЕ ДОХОДОВ СЕМЬИ</vt:lpstr>
      <vt:lpstr>РАЦИОНАЛЬНОЕ РАСПРЕДЕЛЕНИЕ ДОХОДОВ СЕМЬИ</vt:lpstr>
      <vt:lpstr>РАЦИОНАЛЬНОЕ РАСПРЕДЕЛЕНИЕ ДОХОДОВ СЕМЬИ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Иванова</dc:creator>
  <cp:lastModifiedBy>Ксения Иванова</cp:lastModifiedBy>
  <cp:revision>13</cp:revision>
  <dcterms:created xsi:type="dcterms:W3CDTF">2017-06-26T18:08:31Z</dcterms:created>
  <dcterms:modified xsi:type="dcterms:W3CDTF">2017-06-29T18:38:37Z</dcterms:modified>
</cp:coreProperties>
</file>