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9" r:id="rId4"/>
    <p:sldId id="262" r:id="rId5"/>
    <p:sldId id="263" r:id="rId6"/>
    <p:sldId id="264" r:id="rId7"/>
    <p:sldId id="266" r:id="rId8"/>
    <p:sldId id="267" r:id="rId9"/>
    <p:sldId id="271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C66B2-4DF5-434A-9E79-6E79CAA1B7D0}" type="datetimeFigureOut">
              <a:rPr lang="ru-RU" smtClean="0"/>
              <a:pPr/>
              <a:t>28.06.2017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60272-3B9A-4B43-8732-A0D3F5D8F6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igra-jeka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igra-jeka.ru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1340768"/>
            <a:ext cx="58326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«Велосипеда-то нет! </a:t>
            </a:r>
          </a:p>
          <a:p>
            <a:r>
              <a:rPr lang="ru-RU" sz="4000" dirty="0" smtClean="0"/>
              <a:t>А очень хочется»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2780928"/>
            <a:ext cx="3641211" cy="36412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20688"/>
            <a:ext cx="799288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/>
              <a:t>Список использованных нормативных документов и источников информации</a:t>
            </a:r>
            <a:endParaRPr lang="ru-RU" sz="2000" b="1" dirty="0" smtClean="0"/>
          </a:p>
          <a:p>
            <a:pPr lvl="0"/>
            <a:r>
              <a:rPr lang="ru-RU" sz="2000" dirty="0" smtClean="0"/>
              <a:t>Трудовой кодекс Российской Федерации. [Электронный ресурс]: [от 30.12.2001 N 197-ФЗ (ред. от 03.07.2016 (с </a:t>
            </a:r>
            <a:r>
              <a:rPr lang="ru-RU" sz="2000" dirty="0" err="1" smtClean="0"/>
              <a:t>изм</a:t>
            </a:r>
            <a:r>
              <a:rPr lang="ru-RU" sz="2000" dirty="0" smtClean="0"/>
              <a:t>. и доп., вступ. в силу с 03.10.2016)с - Режим доступа: [Консультант плюс]. - </a:t>
            </a:r>
            <a:r>
              <a:rPr lang="ru-RU" sz="2000" dirty="0" err="1" smtClean="0"/>
              <a:t>Загл</a:t>
            </a:r>
            <a:r>
              <a:rPr lang="ru-RU" sz="2000" dirty="0" smtClean="0"/>
              <a:t>. с экрана.</a:t>
            </a:r>
          </a:p>
          <a:p>
            <a:pPr lvl="0"/>
            <a:endParaRPr lang="ru-RU" sz="2000" dirty="0" smtClean="0"/>
          </a:p>
          <a:p>
            <a:pPr lvl="0"/>
            <a:r>
              <a:rPr lang="ru-RU" sz="2000" dirty="0" smtClean="0"/>
              <a:t>Первая </a:t>
            </a:r>
            <a:r>
              <a:rPr lang="ru-RU" sz="2000" dirty="0" smtClean="0"/>
              <a:t>обучающая игра по ЖКХ: </a:t>
            </a:r>
            <a:r>
              <a:rPr lang="ru-RU" sz="2000" dirty="0" err="1" smtClean="0"/>
              <a:t>Жэка</a:t>
            </a:r>
            <a:r>
              <a:rPr lang="ru-RU" sz="2000" dirty="0" smtClean="0"/>
              <a:t>. [Электронный ресурс] – Режим доступа: </a:t>
            </a:r>
            <a:r>
              <a:rPr lang="ru-RU" sz="2000" u="sng" dirty="0" smtClean="0">
                <a:hlinkClick r:id="rId2"/>
              </a:rPr>
              <a:t>http://igra-jeka.ru/</a:t>
            </a:r>
            <a:r>
              <a:rPr lang="ru-RU" sz="2000" dirty="0" smtClean="0"/>
              <a:t>. </a:t>
            </a:r>
          </a:p>
          <a:p>
            <a:pPr lvl="0"/>
            <a:endParaRPr lang="ru-RU" sz="2000" dirty="0" smtClean="0"/>
          </a:p>
          <a:p>
            <a:pPr lvl="0"/>
            <a:r>
              <a:rPr lang="ru-RU" sz="2000" dirty="0" smtClean="0"/>
              <a:t>Методические </a:t>
            </a:r>
            <a:r>
              <a:rPr lang="ru-RU" sz="2000" dirty="0" smtClean="0"/>
              <a:t>материалы по финансовой грамотности для общеобразовательных организаций/</a:t>
            </a:r>
            <a:r>
              <a:rPr lang="ru-RU" sz="2000" b="1" dirty="0" smtClean="0"/>
              <a:t>/ </a:t>
            </a:r>
            <a:r>
              <a:rPr lang="ru-RU" sz="2000" dirty="0" smtClean="0"/>
              <a:t>Центр «Федеральный методический центр по финансовой грамотности системы общего и среднего профессионального образования»</a:t>
            </a:r>
            <a:r>
              <a:rPr lang="ru-RU" sz="2000" b="1" dirty="0" smtClean="0"/>
              <a:t>. </a:t>
            </a:r>
            <a:r>
              <a:rPr lang="ru-RU" sz="2000" dirty="0" smtClean="0"/>
              <a:t>[Электронный ресурс] – Режим доступа:  https://fmc.hse.ru</a:t>
            </a:r>
            <a:r>
              <a:rPr lang="ru-RU" sz="2000" dirty="0" smtClean="0"/>
              <a:t>/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thebikelist.co.uk/images/models/Dahon/2010/briza-d3/2010__detail_brizad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32656"/>
            <a:ext cx="4154899" cy="3068960"/>
          </a:xfrm>
          <a:prstGeom prst="rect">
            <a:avLst/>
          </a:prstGeom>
          <a:noFill/>
        </p:spPr>
      </p:pic>
      <p:pic>
        <p:nvPicPr>
          <p:cNvPr id="1028" name="Picture 4" descr="http://img.alibaba.com/img/pb/937/788/909/909788937_1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933056"/>
            <a:ext cx="3116529" cy="2466393"/>
          </a:xfrm>
          <a:prstGeom prst="rect">
            <a:avLst/>
          </a:prstGeom>
          <a:noFill/>
        </p:spPr>
      </p:pic>
      <p:pic>
        <p:nvPicPr>
          <p:cNvPr id="1030" name="Picture 6" descr="https://upload.wikimedia.org/wikipedia/commons/f/fe/13-01-06-fahrradkram-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3717032"/>
            <a:ext cx="4032448" cy="267826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548680"/>
            <a:ext cx="457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Организационный момент.</a:t>
            </a:r>
            <a:r>
              <a:rPr lang="ru-RU" sz="2000" dirty="0"/>
              <a:t> Деление на группы посредством карточек, на которых изображены детали велосипеда (руль, педали, колесо); карточки перевернуты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Условия ситуации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16832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Чтобы приобрести велосипед нам нужны деньги, и немалые – 20 000, - и у нас есть только 10 месяцев, чтобы собрать необходимую сумму. Откуда их взять, мы сейчас решим вместе. Каждая команда получает свой информационный конверт (</a:t>
            </a:r>
            <a:r>
              <a:rPr lang="ru-RU" sz="2800" i="1" dirty="0" smtClean="0"/>
              <a:t>на обратной стороне карточки изображена одна из трех частей велосипеда</a:t>
            </a:r>
            <a:r>
              <a:rPr lang="ru-RU" sz="2800" dirty="0" smtClean="0"/>
              <a:t>). При решении необходимо обязательно использовать эти данные. На выполнение данного задания вам дается 10 минут.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2564902"/>
          <a:ext cx="7056784" cy="3960440"/>
        </p:xfrm>
        <a:graphic>
          <a:graphicData uri="http://schemas.openxmlformats.org/drawingml/2006/table">
            <a:tbl>
              <a:tblPr/>
              <a:tblGrid>
                <a:gridCol w="4574265"/>
                <a:gridCol w="2482519"/>
              </a:tblGrid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Статьи расходов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Расходы семьи в месяц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Продукты, бытовая химия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Коммунальные платежи (свет, газ, квартплата)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6 000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Интернет, телевидение и мобильная связь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1 500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Транспортные расходы (общественный транспорт, бензин)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Досуг (походы в кино, каток, кафе и др.)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Одежда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5 000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Непредвиденные расходы (лекарства, ремонт, игрушки)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159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3 500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2771800" y="188640"/>
            <a:ext cx="4464496" cy="6480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 группа «колесо»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Текст 3"/>
          <p:cNvSpPr txBox="1">
            <a:spLocks/>
          </p:cNvSpPr>
          <p:nvPr/>
        </p:nvSpPr>
        <p:spPr>
          <a:xfrm>
            <a:off x="611560" y="836712"/>
            <a:ext cx="7427168" cy="1728191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«Реши задачу: При доходе семьи из 4 человек в 50 000 рублей, учитывая расходы, приведенные в таблице, определите, на чем семья сможет сэкономить для покупки через 10 месяцев велосипеда, стоимостью 20 000 рублей?»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5856" y="260648"/>
            <a:ext cx="2117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 группа «педали» 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764704"/>
            <a:ext cx="770485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«Реши задачу: Опираясь на выдержки из Трудового Кодекса РФ, подготовьте законные варианты заработка подростка для покупки нового велосипеда, стоимостью 20 000 рублей за 10 месяцев».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smtClean="0"/>
              <a:t>Ст. 37 ТК РФ: Труд свободен. Каждый имеет право свободно распоряжаться своими способностями к труду, выбирать род деятельности и профессию;</a:t>
            </a:r>
          </a:p>
          <a:p>
            <a:r>
              <a:rPr lang="ru-RU" dirty="0" smtClean="0"/>
              <a:t>Ст.69 ТК РФ: При приёме на работу несовершеннолетние проходят обязательный предварительный медицинский осмотр. &lt;…&gt; </a:t>
            </a:r>
          </a:p>
          <a:p>
            <a:r>
              <a:rPr lang="ru-RU" dirty="0" smtClean="0"/>
              <a:t>Ст. 265 ТК РФ: Запрещается использовать подростковый труд на работах с вредными, опасными условиями, на подземных работах, а также на работах, выполнение которых может причинить вред здоровью и нравственному развитию несовершеннолетних. &lt;…&gt; Запрещаются переноска и передвижение тяжестей. </a:t>
            </a:r>
          </a:p>
          <a:p>
            <a:pPr fontAlgn="base"/>
            <a:r>
              <a:rPr lang="ru-RU" dirty="0" smtClean="0"/>
              <a:t>Ст. 92 ТК РФ: гарантировано сокращённое рабочее время:</a:t>
            </a:r>
          </a:p>
          <a:p>
            <a:pPr fontAlgn="base"/>
            <a:r>
              <a:rPr lang="ru-RU" dirty="0" smtClean="0"/>
              <a:t>-Максимальная продолжительность ежедневной работы (смены) для несовершеннолетних составляет:</a:t>
            </a:r>
          </a:p>
          <a:p>
            <a:pPr fontAlgn="base"/>
            <a:r>
              <a:rPr lang="ru-RU" dirty="0" smtClean="0"/>
              <a:t>- для работников в возрасте от 15 до 16 лет – не более 5 часов;</a:t>
            </a:r>
          </a:p>
          <a:p>
            <a:pPr fontAlgn="base"/>
            <a:r>
              <a:rPr lang="ru-RU" dirty="0" smtClean="0"/>
              <a:t>- для работников в возрасте от 16 до 18 лет – не более 7 часов.</a:t>
            </a:r>
          </a:p>
          <a:p>
            <a:pPr fontAlgn="base"/>
            <a:r>
              <a:rPr lang="ru-RU" dirty="0" smtClean="0"/>
              <a:t>Для школьников, студентов колледжей, училищ и техникумов, совмещающих учёбу с работой, продолжительность ежедневной работы (смены) составляет:</a:t>
            </a:r>
          </a:p>
          <a:p>
            <a:pPr fontAlgn="base"/>
            <a:r>
              <a:rPr lang="ru-RU" dirty="0" smtClean="0"/>
              <a:t>- в возрасте от 14 до 16 лет – не более 2,5 часа;</a:t>
            </a:r>
          </a:p>
          <a:p>
            <a:pPr fontAlgn="base"/>
            <a:r>
              <a:rPr lang="ru-RU" dirty="0" smtClean="0"/>
              <a:t>- в возрасте от 16 до 18 лет – не более 4 часов.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59832" y="188640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Группа 3- </a:t>
            </a:r>
            <a:r>
              <a:rPr lang="ru-RU" b="1" dirty="0" smtClean="0"/>
              <a:t>«руль» 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548680"/>
            <a:ext cx="842493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«Реши задачу: При условии, что семья ежемесячно выделяет тебе на карманные расходы 1 000 рублей, продумай за счет чего ты можешь собрать необходимую сумму, чтобы через 10 месяцев приобрести велосипед, стоимостью 20 000 рублей. При решении используй дополнительную информацию в конверте</a:t>
            </a:r>
            <a:r>
              <a:rPr lang="ru-RU" dirty="0" smtClean="0"/>
              <a:t>».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«Источники дохода: 1. Заработная плата. Самый распространённый способ получения доходов — работа по найму за заработную плату. Для труда несовершеннолетнего характерны особенности: работать подросток может с 14 лет, с согласия родителей; заработная плата зависит от того, сколько часов в день отработал подросток и т.д.;</a:t>
            </a:r>
          </a:p>
          <a:p>
            <a:r>
              <a:rPr lang="ru-RU" dirty="0" smtClean="0"/>
              <a:t>2. Социальные выплаты – это помощь государства людям, которые не могут работать (пенсия, стипендия, пособие);</a:t>
            </a:r>
          </a:p>
          <a:p>
            <a:r>
              <a:rPr lang="ru-RU" dirty="0" smtClean="0"/>
              <a:t>3. Доходы от владения собственностью. Самые большие доходы получают люди, обладающие чем-то особо ценным для окружающих: талантом или собственностью, за использование которой можно брать плату.</a:t>
            </a:r>
          </a:p>
          <a:p>
            <a:r>
              <a:rPr lang="ru-RU" dirty="0" smtClean="0"/>
              <a:t>4. Заёмные средства - </a:t>
            </a:r>
            <a:r>
              <a:rPr lang="ru-RU" dirty="0" err="1" smtClean="0"/>
              <a:t>средства</a:t>
            </a:r>
            <a:r>
              <a:rPr lang="ru-RU" dirty="0" smtClean="0"/>
              <a:t>, взятые в долг у знакомых или в банке в виде кредита. Этот вариант позволяет, конечно, решить неотложные задачи, возникшие у человека, которому временно на эти цели не хватает собственных средств. Но надо помнить – берешь чужие деньги, отдаешь свои.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Подведение итогов.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34076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Каждая из команд должна предложить свой вариант решения проблемы. Дети высказываются и прикрепляют карточку с заданием на доску. </a:t>
            </a:r>
          </a:p>
          <a:p>
            <a:r>
              <a:rPr lang="ru-RU" sz="2400" dirty="0" smtClean="0"/>
              <a:t>Учитель: (</a:t>
            </a:r>
            <a:r>
              <a:rPr lang="ru-RU" sz="2400" i="1" dirty="0" smtClean="0"/>
              <a:t>переворачивает на доске карточки</a:t>
            </a:r>
            <a:r>
              <a:rPr lang="ru-RU" sz="2400" dirty="0" smtClean="0"/>
              <a:t>) Вы работали в разных направлениях: в экономическом, в юридическом и практическом, и вы нашли правильные пути решения. Все предложенные варианты позволят вам купить желанный велосипед (</a:t>
            </a:r>
            <a:r>
              <a:rPr lang="ru-RU" sz="2400" i="1" dirty="0" smtClean="0"/>
              <a:t>картинка совпала</a:t>
            </a:r>
            <a:r>
              <a:rPr lang="ru-RU" sz="2400" dirty="0" smtClean="0"/>
              <a:t>). </a:t>
            </a:r>
          </a:p>
          <a:p>
            <a:r>
              <a:rPr lang="ru-RU" sz="2400" dirty="0" smtClean="0"/>
              <a:t>Подведем итоги нашей работы: ребята, как кратко можно сформулировать источники получения заветной суммы для покупки велосипеда </a:t>
            </a:r>
            <a:r>
              <a:rPr lang="ru-RU" sz="2400" dirty="0" smtClean="0"/>
              <a:t>(</a:t>
            </a:r>
            <a:r>
              <a:rPr lang="ru-RU" sz="2400" dirty="0" smtClean="0"/>
              <a:t>экономия, планирование семейного бюджета; увеличение доходов; дополнительные источники).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Рефлексия</a:t>
            </a:r>
            <a:r>
              <a:rPr lang="ru-RU" b="1" dirty="0" smtClean="0"/>
              <a:t> </a:t>
            </a:r>
            <a:r>
              <a:rPr lang="ru-RU" sz="2700" dirty="0" smtClean="0"/>
              <a:t>(</a:t>
            </a:r>
            <a:r>
              <a:rPr lang="ru-RU" sz="2700" i="1" dirty="0" smtClean="0"/>
              <a:t>В </a:t>
            </a:r>
            <a:r>
              <a:rPr lang="ru-RU" sz="2700" i="1" dirty="0" smtClean="0"/>
              <a:t>презентации </a:t>
            </a:r>
            <a:r>
              <a:rPr lang="ru-RU" sz="2700" i="1" dirty="0" smtClean="0"/>
              <a:t>выводится):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412776"/>
            <a:ext cx="6462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/>
              <a:t>«</a:t>
            </a:r>
            <a:r>
              <a:rPr lang="ru-RU" sz="3600" dirty="0" smtClean="0"/>
              <a:t>сегодня я узнал...</a:t>
            </a:r>
          </a:p>
          <a:p>
            <a:pPr lvl="0"/>
            <a:r>
              <a:rPr lang="ru-RU" sz="3600" dirty="0" smtClean="0"/>
              <a:t>было трудно…</a:t>
            </a:r>
          </a:p>
          <a:p>
            <a:pPr lvl="0"/>
            <a:r>
              <a:rPr lang="ru-RU" sz="3600" dirty="0" smtClean="0"/>
              <a:t>я понял, что…</a:t>
            </a:r>
          </a:p>
          <a:p>
            <a:pPr lvl="0"/>
            <a:r>
              <a:rPr lang="ru-RU" sz="3600" dirty="0" smtClean="0"/>
              <a:t>я научился…</a:t>
            </a:r>
          </a:p>
          <a:p>
            <a:pPr lvl="0"/>
            <a:r>
              <a:rPr lang="ru-RU" sz="3600" dirty="0" smtClean="0"/>
              <a:t>я смог…</a:t>
            </a:r>
          </a:p>
          <a:p>
            <a:pPr lvl="0"/>
            <a:r>
              <a:rPr lang="ru-RU" sz="3600" dirty="0" smtClean="0"/>
              <a:t>было интересно узнать, что…</a:t>
            </a:r>
          </a:p>
          <a:p>
            <a:pPr lvl="0"/>
            <a:r>
              <a:rPr lang="ru-RU" sz="3600" dirty="0" smtClean="0"/>
              <a:t>меня удивило…</a:t>
            </a:r>
          </a:p>
          <a:p>
            <a:pPr lvl="0"/>
            <a:r>
              <a:rPr lang="ru-RU" sz="3600" dirty="0" smtClean="0"/>
              <a:t>мне захотелось…»</a:t>
            </a:r>
            <a:endParaRPr lang="ru-RU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«ЖЭКА» – Первая обучающая игра по ЖКХ</a:t>
            </a:r>
            <a:endParaRPr lang="ru-RU" sz="3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980728"/>
            <a:ext cx="4172272" cy="5616624"/>
          </a:xfrm>
        </p:spPr>
        <p:txBody>
          <a:bodyPr>
            <a:normAutofit fontScale="25000" lnSpcReduction="20000"/>
          </a:bodyPr>
          <a:lstStyle/>
          <a:p>
            <a:r>
              <a:rPr lang="ru-RU" sz="7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ru-RU" sz="72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igra-jeka.ru</a:t>
            </a:r>
            <a:endParaRPr lang="ru-RU" sz="7200" u="sng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«ЖЭКА» - игра, позволяющая в увлекательной форме осваивать современные технологии энергосбережения и узнавать о способах уменьшения платежей за жилищно-коммунальные услуги. Игра повышает правовую грамотность граждан Российской Федерации в сфере жилищно-коммунальных услуг, способствует быстрому изучению основ управления многоквартирными домами и применению энергосберегающих технологий в повседневной жизни.</a:t>
            </a:r>
          </a:p>
          <a:p>
            <a:pPr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«ЖЭКА» - это игра с простыми правилами, которые понятны как детям, так и взрослым. ее можно рассматривать и как тест на эрудицию.</a:t>
            </a:r>
          </a:p>
          <a:p>
            <a:pPr fontAlgn="base"/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«ЖЭКА» максимально приближена к российской действительности.</a:t>
            </a:r>
          </a:p>
          <a:p>
            <a:endParaRPr lang="ru-RU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323528" y="2204864"/>
            <a:ext cx="4176464" cy="23762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522</Words>
  <Application>Microsoft Office PowerPoint</Application>
  <PresentationFormat>Экран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Условия ситуации</vt:lpstr>
      <vt:lpstr>Слайд 4</vt:lpstr>
      <vt:lpstr>Слайд 5</vt:lpstr>
      <vt:lpstr>Слайд 6</vt:lpstr>
      <vt:lpstr>Подведение итогов.</vt:lpstr>
      <vt:lpstr>Рефлексия (В презентации выводится): </vt:lpstr>
      <vt:lpstr>«ЖЭКА» – Первая обучающая игра по ЖКХ</vt:lpstr>
      <vt:lpstr>Слайд 10</vt:lpstr>
    </vt:vector>
  </TitlesOfParts>
  <Company>Krokoz™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7</cp:revision>
  <dcterms:created xsi:type="dcterms:W3CDTF">2017-06-27T15:33:55Z</dcterms:created>
  <dcterms:modified xsi:type="dcterms:W3CDTF">2017-06-28T07:34:28Z</dcterms:modified>
</cp:coreProperties>
</file>