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5"/>
  </p:notesMasterIdLst>
  <p:sldIdLst>
    <p:sldId id="261" r:id="rId2"/>
    <p:sldId id="282" r:id="rId3"/>
    <p:sldId id="283" r:id="rId4"/>
    <p:sldId id="262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57" r:id="rId21"/>
    <p:sldId id="258" r:id="rId22"/>
    <p:sldId id="259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0"/>
    <p:restoredTop sz="94643"/>
  </p:normalViewPr>
  <p:slideViewPr>
    <p:cSldViewPr snapToGrid="0" snapToObjects="1">
      <p:cViewPr>
        <p:scale>
          <a:sx n="101" d="100"/>
          <a:sy n="101" d="100"/>
        </p:scale>
        <p:origin x="-8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70FE-DB1F-1247-81D1-FD42B3FF4165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9B29-6439-2E49-BFE3-520E23355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6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9B29-6439-2E49-BFE3-520E233555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1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9B29-6439-2E49-BFE3-520E233555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8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9B29-6439-2E49-BFE3-520E233555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6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9B29-6439-2E49-BFE3-520E233555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0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A9B29-6439-2E49-BFE3-520E233555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0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3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88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2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4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6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3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9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1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5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6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9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1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8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4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BFF3-BA25-7548-BF64-95C1FA0972A3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487C10-EAC4-F043-A05B-A504F016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8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663" y="257539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47E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: «Основы налогообложения»</a:t>
            </a:r>
            <a:endParaRPr lang="ru-RU" sz="4000" b="1" dirty="0">
              <a:solidFill>
                <a:srgbClr val="347E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80" y="1037840"/>
            <a:ext cx="8386762" cy="5543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5262" y="5657635"/>
            <a:ext cx="2007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Учитель </a:t>
            </a:r>
            <a:r>
              <a:rPr lang="ru-RU" dirty="0" err="1"/>
              <a:t>мл.кл</a:t>
            </a:r>
            <a:r>
              <a:rPr lang="ru-RU" dirty="0"/>
              <a:t>. </a:t>
            </a:r>
          </a:p>
          <a:p>
            <a:r>
              <a:rPr lang="ru-RU" dirty="0"/>
              <a:t>Евсеева Е.С.</a:t>
            </a:r>
          </a:p>
        </p:txBody>
      </p:sp>
    </p:spTree>
    <p:extLst>
      <p:ext uri="{BB962C8B-B14F-4D97-AF65-F5344CB8AC3E}">
        <p14:creationId xmlns:p14="http://schemas.microsoft.com/office/powerpoint/2010/main" val="21382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173037"/>
            <a:ext cx="10515600" cy="3587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тс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362" y="942975"/>
            <a:ext cx="10515600" cy="5772150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тс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РФ</a:t>
            </a:r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на 2014г налог на легковой автомобиль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л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7,5руб с 1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250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150 руб.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налог влияет стоимость автомобиля  и срок эксплуатации ( в месяцах) </a:t>
            </a:r>
          </a:p>
          <a:p>
            <a:endParaRPr lang="ru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365125"/>
            <a:ext cx="9567862" cy="720725"/>
          </a:xfrm>
        </p:spPr>
        <p:txBody>
          <a:bodyPr/>
          <a:lstStyle/>
          <a:p>
            <a:r>
              <a:rPr lang="ru-RU" b="1" dirty="0" smtClean="0"/>
              <a:t>Посчитаем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168" y="1762125"/>
            <a:ext cx="9374981" cy="496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Петр, проживающий в Волгоградской обл. купил и поставил на учет 25 января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Автомобиль с мощностью двигателя 250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20 декабря 2013г. Петр продал автомобиль. Ставка транспортного налога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обл. на данный автомобиль  17,5 руб. с 1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Посчитаем, сколько будет уплачено налогов за данный период в бюджет?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8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24" y="365125"/>
            <a:ext cx="9782175" cy="434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человек обязан заплатить, если на него зарегистрировано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транспортного налога выражена в руб. и зависит от вида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мощности двигателя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налога необходимо знать мощность двигателя, вид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срок владения в мес.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рассчитывается налоговым органом, уплачивается на основании налогового уведомления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73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25" y="89148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64338"/>
            <a:ext cx="109317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местный налог, уплачиваемый собственниками земельных участков. Исчисляется он в процентах от кадастровой стоимости земельного участка, находящегося в собственности, постоянном (бессрочном)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ользовании или пожизненном наследовании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893" y="4549162"/>
            <a:ext cx="3243076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4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4" y="365125"/>
            <a:ext cx="9725025" cy="7207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514475"/>
            <a:ext cx="9675812" cy="4396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и Анна владеют земельным участком с 20 ноября 2013г. для целей личного подсобного хозяйства. Доля Марка 60%, Анны 40%. Кадастровая стоимость участка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руб. ставка налога максимальная 0,3%</a:t>
            </a:r>
          </a:p>
          <a:p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 суммы налога Марка и Анны.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8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85912" y="365125"/>
            <a:ext cx="9767887" cy="434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3986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рассчитывается налоговым органом на основе кадастровой стоимости земли и сведений о регистрации прав на землю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 уплачивает земельный налог на основе налогового уведомления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налога влияют срок владения землей , назначение земель и доля собственности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0" y="116903"/>
            <a:ext cx="9320213" cy="7445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43025" y="1073788"/>
            <a:ext cx="1042694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местный налог, уплачиваемый гражданами, имеющими в собственности жилую и нежилую недвижимость. Исчисляется он в процентах от инвентаризационной стоимости объекта недвижимости.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араж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оля*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38" y="3624288"/>
            <a:ext cx="4117731" cy="30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4" y="365125"/>
            <a:ext cx="9725025" cy="7207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8825" y="1743075"/>
            <a:ext cx="9475787" cy="416814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из 4 человек имеет в общей совместной собственности без выделенных долей квартиру в городе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Инвентаризационная стоимость составляет 600 000руб., ставка налога 1,5 %.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 налог на имущество для каждого собственника.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5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85924" y="365125"/>
            <a:ext cx="9667875" cy="434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3862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уплате налога на имущество возникает, если у гражданина есть собственность или доля в ней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рассчитывают налоговые органы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 уплачивает налог на основании налогового уведомления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0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запомнил?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936" y="1654988"/>
            <a:ext cx="5807307" cy="4354475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налоги платят физические лица в нашей стране? Что является объектами налогообложения?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размер транспортного налога?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представляет собой земельный налог?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налог ты бы предложил ввести для улучшения жизни людей в твоём городе?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38" y="1556747"/>
            <a:ext cx="3531465" cy="395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7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38072"/>
            <a:ext cx="8911687" cy="1280890"/>
          </a:xfrm>
        </p:spPr>
        <p:txBody>
          <a:bodyPr/>
          <a:lstStyle/>
          <a:p>
            <a:r>
              <a:rPr lang="ru-RU" dirty="0" smtClean="0"/>
              <a:t>Давайте вспомним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4532" y="899286"/>
            <a:ext cx="9834510" cy="482138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b="1" dirty="0" smtClean="0"/>
              <a:t>Что такое налог?</a:t>
            </a:r>
          </a:p>
          <a:p>
            <a:pPr marL="0" indent="0">
              <a:buNone/>
            </a:pPr>
            <a:r>
              <a:rPr lang="ru-RU" sz="2400" dirty="0" smtClean="0"/>
              <a:t>А) обязательный платеж, установленный государством,</a:t>
            </a:r>
            <a:r>
              <a:rPr lang="en-US" sz="2400" dirty="0" smtClean="0"/>
              <a:t> </a:t>
            </a:r>
            <a:r>
              <a:rPr lang="ru-RU" sz="2400" dirty="0" smtClean="0"/>
              <a:t>направляемый на  реализацию государственных задач</a:t>
            </a:r>
          </a:p>
          <a:p>
            <a:pPr marL="0" indent="0">
              <a:buNone/>
            </a:pPr>
            <a:r>
              <a:rPr lang="ru-RU" sz="2400" dirty="0" smtClean="0"/>
              <a:t>Б) необязательный платеж,  направляемый на государственные нужды</a:t>
            </a:r>
          </a:p>
          <a:p>
            <a:pPr marL="0" indent="0">
              <a:buNone/>
            </a:pPr>
            <a:r>
              <a:rPr lang="ru-RU" sz="2400" dirty="0" smtClean="0"/>
              <a:t>В) обязательный платеж, установленный государством, направляемый на выплату зарплат работникам высших органов власти</a:t>
            </a:r>
          </a:p>
          <a:p>
            <a:pPr marL="0" indent="0">
              <a:buNone/>
            </a:pPr>
            <a:r>
              <a:rPr lang="ru-RU" sz="2400" dirty="0" smtClean="0"/>
              <a:t>2. </a:t>
            </a:r>
            <a:r>
              <a:rPr lang="ru-RU" sz="2400" b="1" dirty="0" smtClean="0"/>
              <a:t>Выбери лишнее. Виды налогов:</a:t>
            </a:r>
          </a:p>
          <a:p>
            <a:pPr marL="0" indent="0">
              <a:buNone/>
            </a:pPr>
            <a:r>
              <a:rPr lang="ru-RU" sz="2400" dirty="0" smtClean="0"/>
              <a:t>А) прямые</a:t>
            </a:r>
          </a:p>
          <a:p>
            <a:pPr marL="0" indent="0">
              <a:buNone/>
            </a:pPr>
            <a:r>
              <a:rPr lang="ru-RU" sz="2400" dirty="0" smtClean="0"/>
              <a:t>Б) бюджетные</a:t>
            </a:r>
          </a:p>
          <a:p>
            <a:pPr marL="0" indent="0">
              <a:buNone/>
            </a:pPr>
            <a:r>
              <a:rPr lang="ru-RU" sz="2400" dirty="0" smtClean="0"/>
              <a:t>В) косвенные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20" y="4068874"/>
            <a:ext cx="3416247" cy="256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488" y="157162"/>
            <a:ext cx="10401300" cy="6700837"/>
          </a:xfrm>
        </p:spPr>
        <p:txBody>
          <a:bodyPr>
            <a:normAutofit fontScale="70000" lnSpcReduction="20000"/>
          </a:bodyPr>
          <a:lstStyle/>
          <a:p>
            <a:pPr lvl="0">
              <a:buFont typeface="Arial" charset="0"/>
              <a:buChar char="•"/>
            </a:pPr>
            <a:r>
              <a:rPr lang="ru-RU" sz="4000" b="1" dirty="0" smtClean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ru-RU" sz="4000" b="1" dirty="0" smtClean="0">
                <a:latin typeface="Times New Roman" charset="0"/>
                <a:ea typeface="Times New Roman" charset="0"/>
                <a:cs typeface="Times New Roman" charset="0"/>
              </a:rPr>
              <a:t>Какой </a:t>
            </a:r>
            <a:r>
              <a:rPr lang="ru-RU" sz="4000" b="1" dirty="0">
                <a:latin typeface="Times New Roman" charset="0"/>
                <a:ea typeface="Times New Roman" charset="0"/>
                <a:cs typeface="Times New Roman" charset="0"/>
              </a:rPr>
              <a:t>налог самый </a:t>
            </a:r>
            <a:r>
              <a:rPr lang="ru-RU" sz="4000" b="1" dirty="0" smtClean="0">
                <a:latin typeface="Times New Roman" charset="0"/>
                <a:ea typeface="Times New Roman" charset="0"/>
                <a:cs typeface="Times New Roman" charset="0"/>
              </a:rPr>
              <a:t>высокий</a:t>
            </a: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ru-RU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А) НДС; Б)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налог на выигрыш;  </a:t>
            </a: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В) налог на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прибыль.</a:t>
            </a:r>
          </a:p>
          <a:p>
            <a:pPr>
              <a:buFont typeface="Arial" charset="0"/>
              <a:buChar char="•"/>
            </a:pPr>
            <a:r>
              <a:rPr lang="ru-RU" sz="4000" b="1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sz="4000" b="1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ru-RU" sz="4000" b="1" dirty="0">
                <a:latin typeface="Times New Roman" charset="0"/>
                <a:ea typeface="Times New Roman" charset="0"/>
                <a:cs typeface="Times New Roman" charset="0"/>
              </a:rPr>
              <a:t>Доход, получаемый собственником акций, называется</a:t>
            </a:r>
            <a:endParaRPr lang="ru-RU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1) прибылью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2) капиталом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3) рентой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4) дивидендом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ru-RU" sz="4000" b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ru-RU" sz="4000" b="1" dirty="0" smtClean="0">
                <a:latin typeface="Times New Roman" charset="0"/>
                <a:ea typeface="Times New Roman" charset="0"/>
                <a:cs typeface="Times New Roman" charset="0"/>
              </a:rPr>
              <a:t>Срок исковой давности по налоговым делам составляет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ru-RU" sz="4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) 2 года</a:t>
            </a:r>
          </a:p>
          <a:p>
            <a:pPr>
              <a:buFont typeface="Arial" charset="0"/>
              <a:buChar char="•"/>
            </a:pP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2) 3 года</a:t>
            </a:r>
          </a:p>
          <a:p>
            <a:pPr>
              <a:buFont typeface="Arial" charset="0"/>
              <a:buChar char="•"/>
            </a:pP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3) 4 года</a:t>
            </a:r>
          </a:p>
          <a:p>
            <a:pPr>
              <a:buFont typeface="Arial" charset="0"/>
              <a:buChar char="•"/>
            </a:pP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4) 5 лет</a:t>
            </a:r>
            <a:endParaRPr lang="ru-RU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5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7362" y="142874"/>
            <a:ext cx="10201276" cy="67151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ru-RU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4.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Выберите лишнее. Участники налоговых отношений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А) 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налоговые агенты 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Б) налоговые органы 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н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алоговые комиссары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5.</a:t>
            </a: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Объекты налога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А) доходы, имущество, товары и услуги;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Б) пенсии, автомобили;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В) плательщики налога.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6.</a:t>
            </a: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Ставка налога: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А) сумма налога; Б) любой вид налога;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В) величина налога на единицу обложения.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559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1" y="185737"/>
            <a:ext cx="9739312" cy="603408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7.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Акцизы - это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А) федеральные налоги; Б) региональные; 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В) местные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8.</a:t>
            </a: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Спец. налог  на </a:t>
            </a: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некоторые виды продукции </a:t>
            </a:r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называется: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А) НДС; Б) налогом с продаж;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В) прямым налогом; Г) акцизом.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9. </a:t>
            </a:r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Подоходный </a:t>
            </a: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налог в РФ </a:t>
            </a:r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является: </a:t>
            </a:r>
            <a:endParaRPr lang="ru-RU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А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) прогрессивным; Б) регрессивным;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) пропорциональным. 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47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Домашнее задание.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087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901" y="624110"/>
            <a:ext cx="9728711" cy="796611"/>
          </a:xfrm>
        </p:spPr>
        <p:txBody>
          <a:bodyPr/>
          <a:lstStyle/>
          <a:p>
            <a:r>
              <a:rPr lang="ru-RU" dirty="0"/>
              <a:t>Давайте вспомним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299" y="1602089"/>
            <a:ext cx="10537313" cy="5255911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/>
              <a:t>3. Уплата установленных государством налогов и сборов это</a:t>
            </a:r>
          </a:p>
          <a:p>
            <a:r>
              <a:rPr lang="ru-RU" sz="2600" dirty="0" smtClean="0"/>
              <a:t>А) право каждого гражданина РФ</a:t>
            </a:r>
          </a:p>
          <a:p>
            <a:r>
              <a:rPr lang="ru-RU" sz="2600" dirty="0" smtClean="0"/>
              <a:t>Б) обязанность каждого гражданина РФ</a:t>
            </a:r>
          </a:p>
          <a:p>
            <a:r>
              <a:rPr lang="ru-RU" sz="2600" b="1" dirty="0" smtClean="0"/>
              <a:t>4. Выбери все правильные ответы. Средства, получаемые от налогов, расходуются государством на:</a:t>
            </a:r>
          </a:p>
          <a:p>
            <a:r>
              <a:rPr lang="ru-RU" sz="2600" dirty="0" smtClean="0"/>
              <a:t>А) выплату заработных плат работникам бюджетной сферы</a:t>
            </a:r>
          </a:p>
          <a:p>
            <a:r>
              <a:rPr lang="ru-RU" sz="2600" dirty="0" smtClean="0"/>
              <a:t>Б) оборону страны</a:t>
            </a:r>
          </a:p>
          <a:p>
            <a:r>
              <a:rPr lang="ru-RU" sz="2600" dirty="0" smtClean="0"/>
              <a:t>В) строительство торгово-развлекательных центров</a:t>
            </a:r>
          </a:p>
          <a:p>
            <a:r>
              <a:rPr lang="ru-RU" sz="2600" dirty="0" smtClean="0"/>
              <a:t>Г) компенсацию убытков малому бизнесу</a:t>
            </a:r>
          </a:p>
          <a:p>
            <a:r>
              <a:rPr lang="ru-RU" sz="2600" dirty="0" smtClean="0"/>
              <a:t>Д) выплаты по внешнему долгу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905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275" y="124047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К основным видам налогов, которые платят граждане России относятся: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txBody>
          <a:bodyPr>
            <a:normAutofit/>
          </a:bodyPr>
          <a:lstStyle/>
          <a:p>
            <a:r>
              <a:rPr lang="ru-RU" dirty="0" smtClean="0"/>
              <a:t>1) налог на доходы физических лиц ( НДФЛ) или подоходный налог</a:t>
            </a:r>
          </a:p>
          <a:p>
            <a:r>
              <a:rPr lang="ru-RU" dirty="0" smtClean="0"/>
              <a:t>2) транспортный налог</a:t>
            </a:r>
          </a:p>
          <a:p>
            <a:r>
              <a:rPr lang="ru-RU" dirty="0" smtClean="0"/>
              <a:t>3) земельный налог</a:t>
            </a:r>
          </a:p>
          <a:p>
            <a:r>
              <a:rPr lang="ru-RU" dirty="0" smtClean="0"/>
              <a:t>4) налог на имущество физических лиц</a:t>
            </a:r>
          </a:p>
          <a:p>
            <a:endParaRPr lang="ru-RU" dirty="0"/>
          </a:p>
          <a:p>
            <a:r>
              <a:rPr lang="ru-RU" sz="4000" dirty="0" smtClean="0">
                <a:latin typeface="+mj-lt"/>
              </a:rPr>
              <a:t>Расчет налога:</a:t>
            </a:r>
          </a:p>
          <a:p>
            <a:endParaRPr lang="ru-RU" sz="4000" dirty="0">
              <a:latin typeface="+mj-lt"/>
            </a:endParaRPr>
          </a:p>
          <a:p>
            <a:r>
              <a:rPr lang="ru-RU" sz="3200" i="1" dirty="0">
                <a:latin typeface="+mj-lt"/>
              </a:rPr>
              <a:t>с</a:t>
            </a:r>
            <a:r>
              <a:rPr lang="ru-RU" sz="3200" i="1" dirty="0" smtClean="0">
                <a:latin typeface="+mj-lt"/>
              </a:rPr>
              <a:t>умма налога= ставка налога *налоговая база</a:t>
            </a:r>
            <a:endParaRPr lang="ru-RU" sz="4000" i="1" dirty="0" smtClean="0">
              <a:latin typeface="+mj-lt"/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026" y="3031148"/>
            <a:ext cx="2658793" cy="18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528" y="166910"/>
            <a:ext cx="953019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 ( НДФЛ) или подоходный налог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90237" y="3486873"/>
            <a:ext cx="2936559" cy="2241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8365" y="1447800"/>
            <a:ext cx="98244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федеральный налог, уплачиваемый физическими лицами при получении ими доходов, исчисляемый в процентах от суммы совокупного дохода в соответствии с законодательством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  <a:r>
              <a:rPr lang="ru-RU" sz="2800" dirty="0" smtClean="0">
                <a:solidFill>
                  <a:srgbClr val="002060"/>
                </a:solidFill>
              </a:rPr>
              <a:t> плата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Выигрыш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проценты по вкладам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сдачи в аренду или продажу имущества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3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50" y="365125"/>
            <a:ext cx="54483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2950" y="1905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Резиденты  РФ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1905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Нерезиденты  РФ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762750" y="1219200"/>
            <a:ext cx="123825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219450" y="1219200"/>
            <a:ext cx="108585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6875" y="4476750"/>
            <a:ext cx="1019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установлены разные налоговые  ставки по подоходному налогу  для резидентов и нерезидентов РФ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7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4" y="365125"/>
            <a:ext cx="9553575" cy="7207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3150" y="1728788"/>
            <a:ext cx="9161462" cy="4182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Игоря составляет 20 000 руб.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ежемесячно при начислении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удерживать сумму налога по ставке 13% и перечислять её в бюджет.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Посчитаем, сколько будет уплачено налогов за год в бюджет?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6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338" y="365125"/>
            <a:ext cx="9796461" cy="434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9006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дохода в денежной или натуральной форме необходимо заплатить подоходный налог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налога на доходы физ. лиц зависит от вида дохода и статуса налогоплательщика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при исчислении подоходного налога применяется ставка 13%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обязанность по расчету и уплате подоходного налога возложена на налоговых агентов ( организации)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иных случаях налогоплательщик должен самостоятельно рассчитать и заплатить налог (налоговая декларация)</a:t>
            </a:r>
          </a:p>
        </p:txBody>
      </p:sp>
    </p:spTree>
    <p:extLst>
      <p:ext uri="{BB962C8B-B14F-4D97-AF65-F5344CB8AC3E}">
        <p14:creationId xmlns:p14="http://schemas.microsoft.com/office/powerpoint/2010/main" val="126960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8322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262" y="1550038"/>
            <a:ext cx="104203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региональный налог, который необходимо уплатить, если в собственности имеется транспортное средство. Рассчитывается он исходя из мощности двигателя и категории транспортного средства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Мотороллер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Катер, яхта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Моторная лодка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Воздушное средство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65" y="3914511"/>
            <a:ext cx="3691304" cy="26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372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1079</Words>
  <Application>Microsoft Office PowerPoint</Application>
  <PresentationFormat>Произвольный</PresentationFormat>
  <Paragraphs>160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Презентация PowerPoint</vt:lpstr>
      <vt:lpstr>Давайте вспомним</vt:lpstr>
      <vt:lpstr>Давайте вспомним</vt:lpstr>
      <vt:lpstr>К основным видам налогов, которые платят граждане России относятся:</vt:lpstr>
      <vt:lpstr>Налог на доходы физических лиц ( НДФЛ) или подоходный налог </vt:lpstr>
      <vt:lpstr>налогоплательщики </vt:lpstr>
      <vt:lpstr>Посчитаем</vt:lpstr>
      <vt:lpstr>Запомни</vt:lpstr>
      <vt:lpstr>Транспортный налог </vt:lpstr>
      <vt:lpstr>Налоговая ставка по тс </vt:lpstr>
      <vt:lpstr>Посчитаем</vt:lpstr>
      <vt:lpstr>Запомни</vt:lpstr>
      <vt:lpstr>Земельный налог  </vt:lpstr>
      <vt:lpstr>Посчитаем</vt:lpstr>
      <vt:lpstr>Запомни</vt:lpstr>
      <vt:lpstr>Налог на имущество физических лиц </vt:lpstr>
      <vt:lpstr>Посчитаем</vt:lpstr>
      <vt:lpstr>Запомни</vt:lpstr>
      <vt:lpstr>Что ты запомнил?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знаний. </dc:title>
  <dc:creator>Екатерина Евсеева</dc:creator>
  <cp:lastModifiedBy>1</cp:lastModifiedBy>
  <cp:revision>21</cp:revision>
  <dcterms:created xsi:type="dcterms:W3CDTF">2017-06-27T19:31:27Z</dcterms:created>
  <dcterms:modified xsi:type="dcterms:W3CDTF">2017-06-29T22:50:36Z</dcterms:modified>
</cp:coreProperties>
</file>