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37" autoAdjust="0"/>
  </p:normalViewPr>
  <p:slideViewPr>
    <p:cSldViewPr>
      <p:cViewPr>
        <p:scale>
          <a:sx n="68" d="100"/>
          <a:sy n="68" d="100"/>
        </p:scale>
        <p:origin x="-1862" y="-6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C9E0A3D-36E0-41C1-B317-AE3763CD9789}" type="datetimeFigureOut">
              <a:rPr lang="ru-RU" smtClean="0"/>
              <a:pPr/>
              <a:t>30.06.2017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3724544-E863-4167-A884-CB69D09422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980728"/>
            <a:ext cx="6532240" cy="1966370"/>
          </a:xfrm>
        </p:spPr>
        <p:txBody>
          <a:bodyPr/>
          <a:lstStyle/>
          <a:p>
            <a:pPr algn="ctr"/>
            <a:r>
              <a:rPr lang="ru-RU" dirty="0"/>
              <a:t>Социальные налоговые </a:t>
            </a:r>
            <a:r>
              <a:rPr lang="ru-RU" dirty="0" smtClean="0"/>
              <a:t>вычеты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75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dirty="0"/>
              <a:t>Налогом на доходы физических лиц не </a:t>
            </a:r>
            <a:r>
              <a:rPr lang="ru-RU" dirty="0" smtClean="0"/>
              <a:t>облагается </a:t>
            </a:r>
            <a:r>
              <a:rPr lang="ru-RU" dirty="0"/>
              <a:t>заработок в сумме фактических расходов на эти цели. </a:t>
            </a:r>
            <a:r>
              <a:rPr lang="ru-RU" dirty="0">
                <a:solidFill>
                  <a:srgbClr val="FF0000"/>
                </a:solidFill>
              </a:rPr>
              <a:t>Причем льгота не может быть </a:t>
            </a:r>
            <a:r>
              <a:rPr lang="ru-RU" dirty="0" smtClean="0">
                <a:solidFill>
                  <a:srgbClr val="FF0000"/>
                </a:solidFill>
              </a:rPr>
              <a:t>больше </a:t>
            </a:r>
            <a:r>
              <a:rPr lang="ru-RU" dirty="0">
                <a:solidFill>
                  <a:srgbClr val="FF0000"/>
                </a:solidFill>
              </a:rPr>
              <a:t>1/4 полученного за год дохода. </a:t>
            </a:r>
            <a:r>
              <a:rPr lang="ru-RU" dirty="0"/>
              <a:t>Если человек передал в благотворительных целях указанным выше организациям не деньги, </a:t>
            </a:r>
            <a:r>
              <a:rPr lang="ru-RU" dirty="0">
                <a:solidFill>
                  <a:srgbClr val="0070C0"/>
                </a:solidFill>
              </a:rPr>
              <a:t>а какое-то </a:t>
            </a:r>
            <a:r>
              <a:rPr lang="ru-RU" dirty="0" smtClean="0">
                <a:solidFill>
                  <a:srgbClr val="0070C0"/>
                </a:solidFill>
              </a:rPr>
              <a:t>другое </a:t>
            </a:r>
            <a:r>
              <a:rPr lang="ru-RU" dirty="0">
                <a:solidFill>
                  <a:srgbClr val="0070C0"/>
                </a:solidFill>
              </a:rPr>
              <a:t>имущество, права на </a:t>
            </a:r>
            <a:r>
              <a:rPr lang="ru-RU" dirty="0" smtClean="0">
                <a:solidFill>
                  <a:srgbClr val="0070C0"/>
                </a:solidFill>
              </a:rPr>
              <a:t>вычет                                     </a:t>
            </a:r>
            <a:r>
              <a:rPr lang="ru-RU" dirty="0">
                <a:solidFill>
                  <a:srgbClr val="0070C0"/>
                </a:solidFill>
              </a:rPr>
              <a:t>у него нет.</a:t>
            </a:r>
          </a:p>
          <a:p>
            <a:pPr algn="ctr"/>
            <a:r>
              <a:rPr lang="ru-RU" dirty="0"/>
              <a:t>При возврате пожертвования </a:t>
            </a:r>
            <a:r>
              <a:rPr lang="ru-RU" dirty="0" smtClean="0"/>
              <a:t>налогоплательщик </a:t>
            </a:r>
            <a:r>
              <a:rPr lang="ru-RU" dirty="0"/>
              <a:t>обязан задекларировать доход в сумме </a:t>
            </a:r>
            <a:r>
              <a:rPr lang="ru-RU" dirty="0" smtClean="0"/>
              <a:t>предоставленного </a:t>
            </a:r>
            <a:r>
              <a:rPr lang="ru-RU" dirty="0"/>
              <a:t>ему социального вычета.</a:t>
            </a:r>
          </a:p>
        </p:txBody>
      </p:sp>
    </p:spTree>
    <p:extLst>
      <p:ext uri="{BB962C8B-B14F-4D97-AF65-F5344CB8AC3E}">
        <p14:creationId xmlns:p14="http://schemas.microsoft.com/office/powerpoint/2010/main" val="4238192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8213429" cy="4811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9017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Как получить налоговый вычет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Для получения социального налогового </a:t>
            </a:r>
            <a:r>
              <a:rPr lang="ru-RU" dirty="0" smtClean="0"/>
              <a:t>вычета </a:t>
            </a:r>
            <a:r>
              <a:rPr lang="ru-RU" dirty="0"/>
              <a:t>необходимо подать в налоговую </a:t>
            </a:r>
            <a:r>
              <a:rPr lang="ru-RU" dirty="0" smtClean="0"/>
              <a:t>инспекцию </a:t>
            </a:r>
            <a:r>
              <a:rPr lang="ru-RU" dirty="0"/>
              <a:t>декларацию </a:t>
            </a:r>
            <a:r>
              <a:rPr lang="ru-RU" dirty="0">
                <a:solidFill>
                  <a:srgbClr val="0070C0"/>
                </a:solidFill>
              </a:rPr>
              <a:t>(форма 3-НДФЛ). </a:t>
            </a:r>
            <a:r>
              <a:rPr lang="ru-RU" dirty="0"/>
              <a:t>К заявлению надо приложить подтверждающие документы.</a:t>
            </a:r>
          </a:p>
          <a:p>
            <a:r>
              <a:rPr lang="ru-RU" dirty="0"/>
              <a:t>Например, для пенсионных льгот </a:t>
            </a:r>
            <a:r>
              <a:rPr lang="ru-RU" dirty="0" smtClean="0"/>
              <a:t>прикладываются </a:t>
            </a:r>
            <a:r>
              <a:rPr lang="ru-RU" dirty="0"/>
              <a:t>договор с негосударственным </a:t>
            </a:r>
            <a:r>
              <a:rPr lang="ru-RU" dirty="0" smtClean="0"/>
              <a:t>пенсионным </a:t>
            </a:r>
            <a:r>
              <a:rPr lang="ru-RU" dirty="0"/>
              <a:t>фондом или страховой компанией, документы на оплату взносов (квитанции или справка работодателя об удержании взносов по заявлению), </a:t>
            </a:r>
            <a:r>
              <a:rPr lang="ru-RU" dirty="0">
                <a:solidFill>
                  <a:srgbClr val="0070C0"/>
                </a:solidFill>
              </a:rPr>
              <a:t>справка с места работы (форма 2-НДФЛ).</a:t>
            </a:r>
          </a:p>
        </p:txBody>
      </p:sp>
    </p:spTree>
    <p:extLst>
      <p:ext uri="{BB962C8B-B14F-4D97-AF65-F5344CB8AC3E}">
        <p14:creationId xmlns:p14="http://schemas.microsoft.com/office/powerpoint/2010/main" val="4034795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7776864" cy="5098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350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022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Граждане, у которых есть доходы, облагаемые по ставке 13%, могут получить социальные налоговые вычеты (ст. 219 НК РФ).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492896"/>
            <a:ext cx="7467600" cy="3981056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Условно их делят на четыре группы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1)</a:t>
            </a:r>
            <a:r>
              <a:rPr lang="ru-RU" dirty="0" smtClean="0"/>
              <a:t> вычеты</a:t>
            </a:r>
            <a:r>
              <a:rPr lang="ru-RU" dirty="0"/>
              <a:t>, связанные с расходами на </a:t>
            </a:r>
            <a:r>
              <a:rPr lang="ru-RU" dirty="0" smtClean="0"/>
              <a:t>благотворительные </a:t>
            </a:r>
            <a:r>
              <a:rPr lang="ru-RU" dirty="0"/>
              <a:t>цели;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2)</a:t>
            </a:r>
            <a:r>
              <a:rPr lang="ru-RU" dirty="0" smtClean="0"/>
              <a:t> вычеты </a:t>
            </a:r>
            <a:r>
              <a:rPr lang="ru-RU" dirty="0"/>
              <a:t>на обучение;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3)</a:t>
            </a:r>
            <a:r>
              <a:rPr lang="ru-RU" dirty="0" smtClean="0"/>
              <a:t> вычеты </a:t>
            </a:r>
            <a:r>
              <a:rPr lang="ru-RU" dirty="0"/>
              <a:t>на лечение;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4) </a:t>
            </a:r>
            <a:r>
              <a:rPr lang="ru-RU" dirty="0" smtClean="0"/>
              <a:t>вычеты </a:t>
            </a:r>
            <a:r>
              <a:rPr lang="ru-RU" dirty="0"/>
              <a:t>по пенсионному обеспечению.</a:t>
            </a:r>
          </a:p>
        </p:txBody>
      </p:sp>
    </p:spTree>
    <p:extLst>
      <p:ext uri="{BB962C8B-B14F-4D97-AF65-F5344CB8AC3E}">
        <p14:creationId xmlns:p14="http://schemas.microsoft.com/office/powerpoint/2010/main" val="1176381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Налоговый вычет на обучение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Перечень </a:t>
            </a:r>
            <a:r>
              <a:rPr lang="ru-RU" dirty="0"/>
              <a:t>оснований для социальных </a:t>
            </a:r>
            <a:r>
              <a:rPr lang="ru-RU" dirty="0" smtClean="0"/>
              <a:t>налоговых </a:t>
            </a:r>
            <a:r>
              <a:rPr lang="ru-RU" dirty="0"/>
              <a:t>вычетов на обучение содержится в </a:t>
            </a:r>
            <a:r>
              <a:rPr lang="ru-RU" dirty="0" smtClean="0">
                <a:solidFill>
                  <a:srgbClr val="FF0000"/>
                </a:solidFill>
              </a:rPr>
              <a:t>подпункте </a:t>
            </a:r>
            <a:r>
              <a:rPr lang="ru-RU" dirty="0">
                <a:solidFill>
                  <a:srgbClr val="FF0000"/>
                </a:solidFill>
              </a:rPr>
              <a:t>2 пункта 1 статьи 219 НК РФ.</a:t>
            </a:r>
            <a:r>
              <a:rPr lang="ru-RU" dirty="0"/>
              <a:t> В нем сказано, что в календарном году человек имеет право на получение вычета:</a:t>
            </a:r>
          </a:p>
        </p:txBody>
      </p:sp>
    </p:spTree>
    <p:extLst>
      <p:ext uri="{BB962C8B-B14F-4D97-AF65-F5344CB8AC3E}">
        <p14:creationId xmlns:p14="http://schemas.microsoft.com/office/powerpoint/2010/main" val="168014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Налоговый вычет на обучение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1) </a:t>
            </a:r>
            <a:r>
              <a:rPr lang="ru-RU" dirty="0" smtClean="0"/>
              <a:t>на </a:t>
            </a:r>
            <a:r>
              <a:rPr lang="ru-RU" dirty="0"/>
              <a:t>свое обучение — в размере фактических расходов, но с учетом </a:t>
            </a:r>
            <a:r>
              <a:rPr lang="ru-RU" dirty="0" smtClean="0"/>
              <a:t>ограничений.</a:t>
            </a:r>
            <a:endParaRPr lang="ru-RU" dirty="0"/>
          </a:p>
          <a:p>
            <a:r>
              <a:rPr lang="ru-RU" dirty="0" smtClean="0">
                <a:solidFill>
                  <a:srgbClr val="FF0000"/>
                </a:solidFill>
              </a:rPr>
              <a:t>2) </a:t>
            </a:r>
            <a:r>
              <a:rPr lang="ru-RU" dirty="0" smtClean="0"/>
              <a:t>на </a:t>
            </a:r>
            <a:r>
              <a:rPr lang="ru-RU" dirty="0"/>
              <a:t>обучение своих детей в возрасте до 24 лет в размере фактических расходов, но не более 50 000 руб. в год на каждого ребенка;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3) </a:t>
            </a:r>
            <a:r>
              <a:rPr lang="ru-RU" dirty="0" smtClean="0"/>
              <a:t>на </a:t>
            </a:r>
            <a:r>
              <a:rPr lang="ru-RU" dirty="0"/>
              <a:t>обучение подопечных в возрасте до 18 лет, по отношению к которым </a:t>
            </a:r>
            <a:r>
              <a:rPr lang="ru-RU" dirty="0" smtClean="0"/>
              <a:t>налогоплательщик </a:t>
            </a:r>
            <a:r>
              <a:rPr lang="ru-RU" dirty="0"/>
              <a:t>является опекуном или попечителем, в </a:t>
            </a:r>
            <a:r>
              <a:rPr lang="ru-RU" dirty="0" smtClean="0"/>
              <a:t>некоторых </a:t>
            </a:r>
            <a:r>
              <a:rPr lang="ru-RU" dirty="0"/>
              <a:t>случаях до 24 лет — в размере </a:t>
            </a:r>
            <a:r>
              <a:rPr lang="ru-RU" dirty="0" smtClean="0"/>
              <a:t>фактических </a:t>
            </a:r>
            <a:r>
              <a:rPr lang="ru-RU" dirty="0"/>
              <a:t>расходов, но не более 50 000 руб. в год на каждого ребенка</a:t>
            </a:r>
            <a:r>
              <a:rPr lang="ru-RU" dirty="0" smtClean="0"/>
              <a:t>.</a:t>
            </a: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Воспользоваться правом на социальный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вычет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могут также брат или сестра обучающегося, если они оплачивают учебу своего брата (сестры) в возрасте до 24 лет на очной форме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3199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Налоговый вычет на лечение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Вычет на лечение предоставляется в сумме, уплаченной налогоплательщиком в течение года: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1) </a:t>
            </a:r>
            <a:r>
              <a:rPr lang="ru-RU" dirty="0" smtClean="0"/>
              <a:t>за </a:t>
            </a:r>
            <a:r>
              <a:rPr lang="ru-RU" dirty="0"/>
              <a:t>услуги по своему лечению;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2)</a:t>
            </a:r>
            <a:r>
              <a:rPr lang="ru-RU" dirty="0" smtClean="0"/>
              <a:t> за </a:t>
            </a:r>
            <a:r>
              <a:rPr lang="ru-RU" dirty="0"/>
              <a:t>услуги по лечению супруга (супруги), своих родителей и (или) своих детей в возрасте до 18 лет;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3)</a:t>
            </a:r>
            <a:r>
              <a:rPr lang="ru-RU" dirty="0" smtClean="0"/>
              <a:t> за </a:t>
            </a:r>
            <a:r>
              <a:rPr lang="ru-RU" dirty="0"/>
              <a:t>медикаменты (в соответствии с переч­нем лекарственных средств, утвержденным По­становлением Правительства РФ от 19 марта 2001 г. № 201), назначенные лечащим врачом и приобретаемые налогоплательщиками за счет собственных средств.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Для получения социального налогового вы­чета необходимо подать в налоговую инспек­цию декларацию (форма 3-НДФЛ). К заявлению надо приложить подтверждающие документы.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319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Налоговый вычет по пенсионному обеспечению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Этот вычет действует для тех расходов, </a:t>
            </a:r>
            <a:r>
              <a:rPr lang="ru-RU" dirty="0" smtClean="0"/>
              <a:t>которые </a:t>
            </a:r>
            <a:r>
              <a:rPr lang="ru-RU" dirty="0"/>
              <a:t>были произведены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после 1 января 2007 года. </a:t>
            </a: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dirty="0"/>
          </a:p>
          <a:p>
            <a:r>
              <a:rPr lang="ru-RU" dirty="0" smtClean="0"/>
              <a:t>Такой </a:t>
            </a:r>
            <a:r>
              <a:rPr lang="ru-RU" dirty="0"/>
              <a:t>вычет предоставляют в случае, если </a:t>
            </a:r>
            <a:r>
              <a:rPr lang="ru-RU" dirty="0" smtClean="0"/>
              <a:t>человек </a:t>
            </a:r>
            <a:r>
              <a:rPr lang="ru-RU" dirty="0"/>
              <a:t>оплатил пенсионные взносы по договору </a:t>
            </a:r>
            <a:r>
              <a:rPr lang="ru-RU" dirty="0" smtClean="0"/>
              <a:t>негосударственного </a:t>
            </a:r>
            <a:r>
              <a:rPr lang="ru-RU" dirty="0"/>
              <a:t>пенсионного обеспечения или страховые взносы по договору добровольного пенсионного страхования.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 ним также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относятся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дополнительные страховые взносы на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накопительную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часть трудовой пенсии.</a:t>
            </a:r>
          </a:p>
        </p:txBody>
      </p:sp>
    </p:spTree>
    <p:extLst>
      <p:ext uri="{BB962C8B-B14F-4D97-AF65-F5344CB8AC3E}">
        <p14:creationId xmlns:p14="http://schemas.microsoft.com/office/powerpoint/2010/main" val="2033095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dirty="0"/>
              <a:t>Максимальная совокупная сумма «медицинских», «</a:t>
            </a:r>
            <a:r>
              <a:rPr lang="ru-RU" dirty="0" smtClean="0"/>
              <a:t>пенсионных</a:t>
            </a:r>
            <a:r>
              <a:rPr lang="ru-RU" dirty="0"/>
              <a:t>» расходов, а также расходов на собственное обучение, на которую можно уменьшить </a:t>
            </a:r>
            <a:r>
              <a:rPr lang="ru-RU" dirty="0" smtClean="0"/>
              <a:t>налогооблагаемую </a:t>
            </a:r>
            <a:r>
              <a:rPr lang="ru-RU" dirty="0"/>
              <a:t>базу, </a:t>
            </a:r>
            <a:r>
              <a:rPr lang="ru-RU" dirty="0">
                <a:solidFill>
                  <a:srgbClr val="FF0000"/>
                </a:solidFill>
              </a:rPr>
              <a:t>составляет 120 000 руб. в год. </a:t>
            </a:r>
            <a:r>
              <a:rPr lang="ru-RU" dirty="0"/>
              <a:t>Если </a:t>
            </a:r>
            <a:r>
              <a:rPr lang="ru-RU" dirty="0" smtClean="0"/>
              <a:t>                                                                      в </a:t>
            </a:r>
            <a:r>
              <a:rPr lang="ru-RU" dirty="0"/>
              <a:t>течение одного календарного года человек оплачивал и </a:t>
            </a:r>
            <a:r>
              <a:rPr lang="ru-RU" dirty="0" smtClean="0"/>
              <a:t>обучение</a:t>
            </a:r>
            <a:r>
              <a:rPr lang="ru-RU" dirty="0"/>
              <a:t>, и лечение, и пенсионное обеспечение,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то он сам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выбирает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какие расходы и в какой сумме учесть в пределах максимальной величины.</a:t>
            </a:r>
          </a:p>
        </p:txBody>
      </p:sp>
    </p:spTree>
    <p:extLst>
      <p:ext uri="{BB962C8B-B14F-4D97-AF65-F5344CB8AC3E}">
        <p14:creationId xmlns:p14="http://schemas.microsoft.com/office/powerpoint/2010/main" val="856051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Налоговый вычет на благотворительность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Уменьшить свой доход для расчета НДФЛ можно далеко не на все пожертвования. Доход льготируется только тогда, когда человек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безвозмездно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перечислил деньги: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1) </a:t>
            </a:r>
            <a:r>
              <a:rPr lang="ru-RU" dirty="0" smtClean="0"/>
              <a:t>благотворительным </a:t>
            </a:r>
            <a:r>
              <a:rPr lang="ru-RU" dirty="0"/>
              <a:t>организациям;</a:t>
            </a:r>
          </a:p>
          <a:p>
            <a:r>
              <a:rPr lang="ru-RU" dirty="0" smtClean="0"/>
              <a:t>2) социально </a:t>
            </a:r>
            <a:r>
              <a:rPr lang="ru-RU" dirty="0"/>
              <a:t>ориентированным </a:t>
            </a:r>
            <a:r>
              <a:rPr lang="ru-RU" dirty="0" smtClean="0"/>
              <a:t>некоммерческим </a:t>
            </a:r>
            <a:r>
              <a:rPr lang="ru-RU" dirty="0"/>
              <a:t>организациям на осуществление ими деятельности, предусмотренной </a:t>
            </a:r>
            <a:r>
              <a:rPr lang="ru-RU" dirty="0" smtClean="0"/>
              <a:t>законодательством </a:t>
            </a:r>
            <a:r>
              <a:rPr lang="ru-RU" dirty="0"/>
              <a:t>Российской Федерации о некоммерческих организациях;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3)</a:t>
            </a:r>
            <a:r>
              <a:rPr lang="ru-RU" dirty="0" smtClean="0"/>
              <a:t> организациям </a:t>
            </a:r>
            <a:r>
              <a:rPr lang="ru-RU" dirty="0"/>
              <a:t>науки, культуры, </a:t>
            </a:r>
            <a:r>
              <a:rPr lang="ru-RU" dirty="0" smtClean="0"/>
              <a:t>образования</a:t>
            </a:r>
            <a:r>
              <a:rPr lang="ru-RU" dirty="0"/>
              <a:t>, здравоохранения и соцобеспечения, </a:t>
            </a:r>
            <a:r>
              <a:rPr lang="ru-RU" dirty="0" smtClean="0"/>
              <a:t>которые </a:t>
            </a:r>
            <a:r>
              <a:rPr lang="ru-RU" dirty="0"/>
              <a:t>полностью или частично финансирует бюджет;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4)</a:t>
            </a:r>
            <a:r>
              <a:rPr lang="ru-RU" dirty="0" smtClean="0"/>
              <a:t> физкультурно-спортивным </a:t>
            </a:r>
            <a:r>
              <a:rPr lang="ru-RU" dirty="0"/>
              <a:t>организациям и дошкольным учреждениям на развитие </a:t>
            </a:r>
            <a:r>
              <a:rPr lang="ru-RU" dirty="0" smtClean="0"/>
              <a:t>физкультуры</a:t>
            </a:r>
            <a:r>
              <a:rPr lang="ru-RU" dirty="0"/>
              <a:t>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5)</a:t>
            </a:r>
            <a:r>
              <a:rPr lang="ru-RU" dirty="0" smtClean="0"/>
              <a:t> религиозным </a:t>
            </a:r>
            <a:r>
              <a:rPr lang="ru-RU" dirty="0"/>
              <a:t>организациям.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858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</TotalTime>
  <Words>680</Words>
  <Application>Microsoft Office PowerPoint</Application>
  <PresentationFormat>Экран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Социальные налоговые вычеты</vt:lpstr>
      <vt:lpstr>Презентация PowerPoint</vt:lpstr>
      <vt:lpstr>Граждане, у которых есть доходы, облагаемые по ставке 13%, могут получить социальные налоговые вычеты (ст. 219 НК РФ).</vt:lpstr>
      <vt:lpstr>Налоговый вычет на обучение</vt:lpstr>
      <vt:lpstr>Налоговый вычет на обучение</vt:lpstr>
      <vt:lpstr>Налоговый вычет на лечение </vt:lpstr>
      <vt:lpstr>Налоговый вычет по пенсионному обеспечению</vt:lpstr>
      <vt:lpstr>Презентация PowerPoint</vt:lpstr>
      <vt:lpstr>Налоговый вычет на благотворительность</vt:lpstr>
      <vt:lpstr>Презентация PowerPoint</vt:lpstr>
      <vt:lpstr>Презентация PowerPoint</vt:lpstr>
      <vt:lpstr>Как получить налоговый вычет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Социальные налоговые вычеты 2013</dc:title>
  <dc:creator>user</dc:creator>
  <cp:lastModifiedBy>1</cp:lastModifiedBy>
  <cp:revision>10</cp:revision>
  <dcterms:created xsi:type="dcterms:W3CDTF">2013-04-06T00:59:31Z</dcterms:created>
  <dcterms:modified xsi:type="dcterms:W3CDTF">2017-06-29T23:04:08Z</dcterms:modified>
</cp:coreProperties>
</file>