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8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Банковский продукт- услуга </a:t>
            </a:r>
            <a:br>
              <a:rPr lang="ru-RU" dirty="0" smtClean="0"/>
            </a:br>
            <a:r>
              <a:rPr lang="ru-RU" dirty="0" smtClean="0"/>
              <a:t>«ВКЛАД»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Автор: Учитель математики МОУ «</a:t>
            </a:r>
            <a:r>
              <a:rPr lang="ru-RU" sz="1900" dirty="0" err="1" smtClean="0"/>
              <a:t>Данковская</a:t>
            </a:r>
            <a:r>
              <a:rPr lang="ru-RU" sz="1900" dirty="0" smtClean="0"/>
              <a:t> СОШ» местечко Данки Серпуховской район</a:t>
            </a:r>
          </a:p>
          <a:p>
            <a:r>
              <a:rPr lang="ru-RU" sz="1900" dirty="0" smtClean="0"/>
              <a:t>Веденеева </a:t>
            </a:r>
            <a:r>
              <a:rPr lang="ru-RU" sz="1900" dirty="0" err="1" smtClean="0"/>
              <a:t>Виолета</a:t>
            </a:r>
            <a:r>
              <a:rPr lang="ru-RU" sz="1900" dirty="0" smtClean="0"/>
              <a:t> Владимировна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Портал банковского аналитика </a:t>
            </a:r>
            <a:r>
              <a:rPr lang="en-US" dirty="0" smtClean="0"/>
              <a:t>analizbankov.ru</a:t>
            </a:r>
          </a:p>
          <a:p>
            <a:r>
              <a:rPr lang="ru-RU" dirty="0" smtClean="0"/>
              <a:t>Портал  </a:t>
            </a:r>
            <a:r>
              <a:rPr lang="en-US" dirty="0" smtClean="0"/>
              <a:t>banki.ru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10763"/>
            <a:ext cx="568641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5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7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Банковские вклады и их история неразрывно связаны с развитием банковского дела. Банки в современном понимании появились еще в древнем мире. Египет, древняя Греция и Рим являют собой пример развития банковского дела, но родоначальником является Вавилон. Именно из Вавилона банковское дело пришло в государства древнего мира. В Вавилоне ростовщики стали объединятся для обеспечения торговых операцией в союзы. Своих денежных средств им не хватало, и ростовщики начали принимать их у населения. Вклады были довольно разнообразны: сберегательные, расчетные. Вавилонские банки платили по вкладам проценты. А также выпускали банковские билеты под вложенные средства «</a:t>
            </a:r>
            <a:r>
              <a:rPr lang="ru-RU" dirty="0" err="1"/>
              <a:t>туду</a:t>
            </a:r>
            <a:r>
              <a:rPr lang="ru-RU" dirty="0"/>
              <a:t>». Все эти операции с вкладами почти без изменений перешли из Вавилона в Грецию, Рим и Египет.</a:t>
            </a:r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25" y="188451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Из-за развития мировой экономики развивалось и банковское дело. История вкладов показывает, что в Европе принимались деньги под проценты. Вклады были сберегательные, расчетные, на предъявителя по билетам. Основную роль в приеме вкладов играли банки Италии и Голландии.</a:t>
            </a:r>
          </a:p>
          <a:p>
            <a:endParaRPr lang="ru-RU" dirty="0"/>
          </a:p>
          <a:p>
            <a:r>
              <a:rPr lang="ru-RU" dirty="0"/>
              <a:t>История вкладов в России не так быстро развивалась, как в Европе. Первый банк открыли в Пскове. Воевода </a:t>
            </a:r>
            <a:r>
              <a:rPr lang="ru-RU" dirty="0" err="1"/>
              <a:t>Ордин-Нащокин</a:t>
            </a:r>
            <a:r>
              <a:rPr lang="ru-RU" dirty="0"/>
              <a:t> использовал управу для выдачи ссуды и приема вкладов. Но в то время это приравняли к сепаратизму и операции прекратили.</a:t>
            </a:r>
          </a:p>
          <a:p>
            <a:endParaRPr lang="ru-RU" dirty="0"/>
          </a:p>
          <a:p>
            <a:r>
              <a:rPr lang="ru-RU" dirty="0"/>
              <a:t>В истории вкладов в России до самой отмены крепостного права деньги можно было положить только в государственный банк. Были еще городские банки, которые принимали вклады у населения, но они также контролировались государством. Первый акционерный коммерческий банк открылся в 1864г. За два первых года работы привлечено средств у населения 4 миллиона рублей. С созданием других коммерческих банков получила развитие и история вклада в банк.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56"/>
            <a:ext cx="2520280" cy="1670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3510"/>
            <a:ext cx="1440160" cy="1009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01" y="-68227"/>
            <a:ext cx="2574520" cy="19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и виды банковских вкладов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Что такое банковский вклад (банковский депозит</a:t>
            </a:r>
            <a:r>
              <a:rPr lang="ru-RU" sz="2000" b="1" dirty="0" smtClean="0">
                <a:solidFill>
                  <a:srgbClr val="FF0000"/>
                </a:solidFill>
              </a:rPr>
              <a:t>)?</a:t>
            </a:r>
          </a:p>
          <a:p>
            <a:r>
              <a:rPr lang="ru-RU" sz="2000" b="1" dirty="0"/>
              <a:t>Это деньги, отдаваемые кредитному учреждению (банку) для извлечения прибыли в виде процентов, появляющихся в результате финансовых операций с депозитом.</a:t>
            </a:r>
          </a:p>
          <a:p>
            <a:r>
              <a:rPr lang="ru-RU" sz="2000" b="1" dirty="0"/>
              <a:t>Вклады – один из самых распространенных и привычных видов инвестиций. Человеку, чтобы в нем участвовать, не нужно обладать какими-то особыми знаниями, следить за ситуацией на рынке или чем-то сильно рисковать. Просто выберите подходящий банк, внесите деньги и ждите своих процентов.</a:t>
            </a:r>
          </a:p>
          <a:p>
            <a:r>
              <a:rPr lang="ru-RU" sz="2000" b="1" dirty="0"/>
              <a:t>Проценты по депозитам выплачиваются за выбранный промежуток времени, а не за каждый месяц выбранного промежутка.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Виды банковских </a:t>
            </a:r>
            <a:r>
              <a:rPr lang="ru-RU" dirty="0" smtClean="0">
                <a:solidFill>
                  <a:srgbClr val="FF0000"/>
                </a:solidFill>
              </a:rPr>
              <a:t>вкладов</a:t>
            </a:r>
          </a:p>
          <a:p>
            <a:r>
              <a:rPr lang="ru-RU" dirty="0">
                <a:solidFill>
                  <a:srgbClr val="FF0000"/>
                </a:solidFill>
              </a:rPr>
              <a:t>По сроку </a:t>
            </a:r>
            <a:r>
              <a:rPr lang="ru-RU" dirty="0" smtClean="0">
                <a:solidFill>
                  <a:srgbClr val="FF0000"/>
                </a:solidFill>
              </a:rPr>
              <a:t>размещения</a:t>
            </a:r>
          </a:p>
          <a:p>
            <a:r>
              <a:rPr lang="ru-RU" dirty="0">
                <a:solidFill>
                  <a:srgbClr val="FF0000"/>
                </a:solidFill>
              </a:rPr>
              <a:t>В зависимости от </a:t>
            </a:r>
            <a:r>
              <a:rPr lang="ru-RU" dirty="0" smtClean="0">
                <a:solidFill>
                  <a:srgbClr val="FF0000"/>
                </a:solidFill>
              </a:rPr>
              <a:t>целей</a:t>
            </a:r>
          </a:p>
          <a:p>
            <a:r>
              <a:rPr lang="ru-RU" dirty="0">
                <a:solidFill>
                  <a:srgbClr val="FF0000"/>
                </a:solidFill>
              </a:rPr>
              <a:t>В зависимости от того, кто </a:t>
            </a:r>
            <a:r>
              <a:rPr lang="ru-RU" dirty="0" smtClean="0">
                <a:solidFill>
                  <a:srgbClr val="FF0000"/>
                </a:solidFill>
              </a:rPr>
              <a:t>вкладчик</a:t>
            </a:r>
          </a:p>
          <a:p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валюте</a:t>
            </a:r>
          </a:p>
          <a:p>
            <a:r>
              <a:rPr lang="ru-RU" dirty="0">
                <a:solidFill>
                  <a:srgbClr val="FF0000"/>
                </a:solidFill>
              </a:rPr>
              <a:t>По постоянству процентной ставки</a:t>
            </a:r>
          </a:p>
        </p:txBody>
      </p:sp>
    </p:spTree>
    <p:extLst>
      <p:ext uri="{BB962C8B-B14F-4D97-AF65-F5344CB8AC3E}">
        <p14:creationId xmlns:p14="http://schemas.microsoft.com/office/powerpoint/2010/main" val="382636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параметры банковских вкладов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7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Частичное снятие</a:t>
            </a:r>
          </a:p>
          <a:p>
            <a:r>
              <a:rPr lang="ru-RU" dirty="0"/>
              <a:t>Позволяет изъять часть депозита без потери процентов и расторжения договора. При использовании в договоре могут прописываться следующие ограничения:</a:t>
            </a:r>
          </a:p>
          <a:p>
            <a:r>
              <a:rPr lang="ru-RU" dirty="0"/>
              <a:t>По количеству подобных операций.</a:t>
            </a:r>
          </a:p>
          <a:p>
            <a:r>
              <a:rPr lang="ru-RU" dirty="0"/>
              <a:t>По минимальной сумме снятия.</a:t>
            </a:r>
          </a:p>
          <a:p>
            <a:r>
              <a:rPr lang="ru-RU" dirty="0"/>
              <a:t>По </a:t>
            </a:r>
            <a:r>
              <a:rPr lang="ru-RU" dirty="0" smtClean="0"/>
              <a:t>неснижаемому </a:t>
            </a:r>
            <a:r>
              <a:rPr lang="ru-RU" dirty="0"/>
              <a:t>остатку.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1916832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Льготное расторжение</a:t>
            </a:r>
          </a:p>
          <a:p>
            <a:r>
              <a:rPr lang="ru-RU" dirty="0"/>
              <a:t>Эта опция дает право преждевременно расторгнуть договор вклада, но сохранить доход по депозиту. Но в подобной ситуации банк обычно начисляет проценты по специальной льготной ставке.</a:t>
            </a:r>
          </a:p>
        </p:txBody>
      </p:sp>
    </p:spTree>
    <p:extLst>
      <p:ext uri="{BB962C8B-B14F-4D97-AF65-F5344CB8AC3E}">
        <p14:creationId xmlns:p14="http://schemas.microsoft.com/office/powerpoint/2010/main" val="66615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060848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Капитализация процентов</a:t>
            </a:r>
          </a:p>
          <a:p>
            <a:r>
              <a:rPr lang="ru-RU" dirty="0"/>
              <a:t>Позволяет присоединить начисленную по процентам сумму к депозиту каждый квартал или месяц. Она увеличивает сумму вклада, а значит и его общую доходность.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Пополнение счета</a:t>
            </a:r>
          </a:p>
          <a:p>
            <a:r>
              <a:rPr lang="ru-RU" dirty="0"/>
              <a:t>Как следует из названия этот параметр дает возможность пополнять вложения в течение всего срока. Иногда в договоре прописываются дополнительные ограничения:</a:t>
            </a:r>
          </a:p>
          <a:p>
            <a:r>
              <a:rPr lang="ru-RU" dirty="0"/>
              <a:t>По размерам взносов и общей сумме.</a:t>
            </a:r>
          </a:p>
          <a:p>
            <a:r>
              <a:rPr lang="ru-RU" dirty="0"/>
              <a:t>По количеству приходных операций.</a:t>
            </a:r>
          </a:p>
          <a:p>
            <a:r>
              <a:rPr lang="ru-RU" dirty="0"/>
              <a:t>По срокам пополнения депозита.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51836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выбрать подходящий вклад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Для </a:t>
            </a:r>
            <a:r>
              <a:rPr lang="ru-RU" dirty="0"/>
              <a:t>получения наиболее высокого и стабильного дохода разумно использовать срочные рублевые вклады. Естественно при выполнении их условий. Выбирая срок договора учитывайте возможные жизненные условия, но помните, чем дольше средства находиться в банке, тем выше у него процентная ставка.</a:t>
            </a:r>
          </a:p>
          <a:p>
            <a:r>
              <a:rPr lang="ru-RU" dirty="0"/>
              <a:t>Если вы не боитесь риска можно попробовать плавающую ставку по депозитам.</a:t>
            </a:r>
          </a:p>
          <a:p>
            <a:r>
              <a:rPr lang="ru-RU" dirty="0" smtClean="0"/>
              <a:t>       Если </a:t>
            </a:r>
            <a:r>
              <a:rPr lang="ru-RU" dirty="0"/>
              <a:t>вы хотите иметь возможность в любой момент снять деньги, или не любите держать много наличности дома, вам прекрасно подойдет депозит до востребования.</a:t>
            </a:r>
          </a:p>
          <a:p>
            <a:r>
              <a:rPr lang="ru-RU" dirty="0" smtClean="0"/>
              <a:t>           Ну </a:t>
            </a:r>
            <a:r>
              <a:rPr lang="ru-RU" dirty="0"/>
              <a:t>и конечно, нельзя забывать о выгодных предложения для различных социальных групп и программы приуроченные к праздникам.</a:t>
            </a:r>
          </a:p>
        </p:txBody>
      </p:sp>
    </p:spTree>
    <p:extLst>
      <p:ext uri="{BB962C8B-B14F-4D97-AF65-F5344CB8AC3E}">
        <p14:creationId xmlns:p14="http://schemas.microsoft.com/office/powerpoint/2010/main" val="90903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Сравнительный анализ по банкам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2088232"/>
          </a:xfrm>
        </p:spPr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2171733" cy="16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2407315" cy="1228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29477"/>
            <a:ext cx="6120680" cy="3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прогноза с учетом инфляции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48672" cy="39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685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Банковский продукт- услуга  «ВКЛАД»</vt:lpstr>
      <vt:lpstr>Историческая справка </vt:lpstr>
      <vt:lpstr>Презентация PowerPoint</vt:lpstr>
      <vt:lpstr>Классификация и виды банковских вкладов</vt:lpstr>
      <vt:lpstr>Дополнительные параметры банковских вкладов</vt:lpstr>
      <vt:lpstr>Презентация PowerPoint</vt:lpstr>
      <vt:lpstr>Как выбрать подходящий вклад</vt:lpstr>
      <vt:lpstr>Сравнительный анализ по банкам </vt:lpstr>
      <vt:lpstr>Динамика прогноза с учетом инфляции</vt:lpstr>
      <vt:lpstr>Источники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Анастасия Гаврилина</cp:lastModifiedBy>
  <cp:revision>37</cp:revision>
  <dcterms:created xsi:type="dcterms:W3CDTF">2017-01-04T14:26:05Z</dcterms:created>
  <dcterms:modified xsi:type="dcterms:W3CDTF">2017-06-28T19:09:08Z</dcterms:modified>
</cp:coreProperties>
</file>