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77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nki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846640" cy="3456384"/>
          </a:xfrm>
        </p:spPr>
        <p:txBody>
          <a:bodyPr>
            <a:no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«</a:t>
            </a:r>
            <a:r>
              <a:rPr lang="ru-RU" sz="1800" dirty="0"/>
              <a:t>Недовольные клиенты - это люди, предоставляющие вам возможность узнать об их проблемах, а значит помочь им. В результате у них будут все основания еще раз воспользовать­ся вашими услугами или приобрести ваши товары. Они слов­но преподносят нам «книгу» (дар) под названием «Шанс на выживание: слушайте меня, и вы сохраните свой бизнес». Поэтому не говорите: «Уходите, книга у меня уже есть, и дру­гую я читать не хочу. Я очень занят»</a:t>
            </a:r>
            <a:br>
              <a:rPr lang="ru-RU" sz="1800" dirty="0"/>
            </a:br>
            <a:r>
              <a:rPr lang="ru-RU" sz="1800" dirty="0" err="1"/>
              <a:t>Джанелл</a:t>
            </a:r>
            <a:r>
              <a:rPr lang="ru-RU" sz="1800" dirty="0"/>
              <a:t> </a:t>
            </a:r>
            <a:r>
              <a:rPr lang="ru-RU" sz="1800" dirty="0" err="1"/>
              <a:t>Барлоу</a:t>
            </a:r>
            <a:r>
              <a:rPr lang="ru-RU" sz="1800" dirty="0"/>
              <a:t>, Клаус </a:t>
            </a:r>
            <a:r>
              <a:rPr lang="ru-RU" sz="1800" dirty="0" err="1"/>
              <a:t>Мёллер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 «Жалоба как подарок»</a:t>
            </a:r>
            <a:br>
              <a:rPr lang="ru-RU" sz="1800" dirty="0"/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777380"/>
            <a:ext cx="7155022" cy="131591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Тема внеурочного занятия 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« ВИДЫ БАНКОВСКИХ УСЛУГ предоставляемые физическим лицам»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lnagornaya\AppData\Local\Microsoft\Windows\Temporary Internet Files\Low\Content.IE5\ES2A05FN\MC900441539[1].PN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80928"/>
            <a:ext cx="1691679" cy="1778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26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32656"/>
            <a:ext cx="47441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buClr>
                <a:srgbClr val="F79646">
                  <a:lumMod val="75000"/>
                </a:srgbClr>
              </a:buClr>
              <a:buSzPct val="128000"/>
              <a:defRPr/>
            </a:pP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Презентация  продукта</a:t>
            </a:r>
          </a:p>
        </p:txBody>
      </p:sp>
      <p:pic>
        <p:nvPicPr>
          <p:cNvPr id="4" name="Picture 2" descr="Просмотреть подробности"/>
          <p:cNvPicPr>
            <a:picLocks noChangeAspect="1" noChangeArrowheads="1"/>
          </p:cNvPicPr>
          <p:nvPr/>
        </p:nvPicPr>
        <p:blipFill>
          <a:blip r:embed="rId2">
            <a:duotone>
              <a:srgbClr val="9BBB59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157192"/>
            <a:ext cx="1642650" cy="151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1124744"/>
            <a:ext cx="156247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Опишите </a:t>
            </a:r>
          </a:p>
          <a:p>
            <a:pPr marL="342900" lvl="0" indent="-342900"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характеристики  </a:t>
            </a:r>
          </a:p>
          <a:p>
            <a:pPr marL="342900" lvl="0" indent="-342900">
              <a:defRPr/>
            </a:pPr>
            <a:r>
              <a:rPr lang="ru-RU" b="1" kern="0" dirty="0">
                <a:solidFill>
                  <a:schemeClr val="tx1"/>
                </a:solidFill>
              </a:rPr>
              <a:t>продукта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2333" y="2636912"/>
            <a:ext cx="158417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b="1" kern="0" dirty="0">
                <a:solidFill>
                  <a:schemeClr val="tx1"/>
                </a:solidFill>
              </a:rPr>
              <a:t>Укажите  </a:t>
            </a:r>
          </a:p>
          <a:p>
            <a:pPr lvl="0"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преимущества  </a:t>
            </a:r>
          </a:p>
          <a:p>
            <a:pPr lvl="0"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продукта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0007" y="4005064"/>
            <a:ext cx="151216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SzPct val="120000"/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Отвечайте  </a:t>
            </a:r>
          </a:p>
          <a:p>
            <a:pPr marL="342900" lvl="0" indent="-342900">
              <a:buSzPct val="120000"/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на  детальные  </a:t>
            </a:r>
          </a:p>
          <a:p>
            <a:pPr marL="342900" lvl="0" indent="-342900">
              <a:buSzPct val="120000"/>
              <a:defRPr/>
            </a:pPr>
            <a:r>
              <a:rPr lang="ru-RU" sz="1000" b="1" kern="0" dirty="0">
                <a:solidFill>
                  <a:schemeClr val="tx1"/>
                </a:solidFill>
              </a:rPr>
              <a:t>вопросы  Клиен</a:t>
            </a:r>
            <a:r>
              <a:rPr lang="ru-RU" b="1" kern="0" dirty="0">
                <a:solidFill>
                  <a:schemeClr val="tx1"/>
                </a:solidFill>
              </a:rPr>
              <a:t>та</a:t>
            </a:r>
          </a:p>
        </p:txBody>
      </p:sp>
      <p:cxnSp>
        <p:nvCxnSpPr>
          <p:cNvPr id="10" name="Соединительная линия уступом 9"/>
          <p:cNvCxnSpPr/>
          <p:nvPr/>
        </p:nvCxnSpPr>
        <p:spPr>
          <a:xfrm>
            <a:off x="2102024" y="1196752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>
            <a:stCxn id="7" idx="3"/>
          </p:cNvCxnSpPr>
          <p:nvPr/>
        </p:nvCxnSpPr>
        <p:spPr>
          <a:xfrm>
            <a:off x="2096509" y="3032956"/>
            <a:ext cx="1517683" cy="914400"/>
          </a:xfrm>
          <a:prstGeom prst="bentConnector3">
            <a:avLst>
              <a:gd name="adj1" fmla="val 3210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>
            <a:off x="1979712" y="4653136"/>
            <a:ext cx="1346448" cy="91440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016424" y="1052736"/>
            <a:ext cx="4651920" cy="1515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Подберите продукт / услугу наиболее подходящий Клиенту.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Объясните Клиенту причину вашей рекомендации и обязательно сообщите, что главная цель – это помочь Клиенту принять оптимальное решение. 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Акцентируйте  внимание на преимуществах продукта и разъясните, какую пользу представляют эти преимущества: 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Мы предоставляем возможность обслуживаться в любом подразделении города…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Удерживайте инициативу в переговорах, следите за реакциями Клиента, изъясняйтесь  понятным языком.</a:t>
            </a:r>
            <a:endParaRPr lang="ru-RU" sz="9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450808" y="2824082"/>
            <a:ext cx="4221551" cy="1638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Презентацию стройте по схеме «Свойства-Преимущества-Выгоды» для Клиента: 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 Для  Вас это означает…, Благодаря этому Вы получите…, Это позволит Вам…     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Указывайте только  те  преимущества, которые  будут  интересны  самому Клиенту.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высказывайтесь плохо о конкурентах, это подрывает доверие Клиента  ко всей  банковской системе.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Имейте  всегда  при  себе  неоспоримые  факты,  доказывающие, что наш Банк предлагает уникальные и самые  выгодные  условия  для Клиентов.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Используйте различные инструменты продаж выбранного продукта (рекламные листы и брошюры, кредитный калькулятор, калькулятор вкладов и </a:t>
            </a:r>
            <a:r>
              <a:rPr lang="ru-RU" sz="800" kern="0" dirty="0" err="1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т.д</a:t>
            </a:r>
            <a:r>
              <a:rPr lang="ru-RU" sz="8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82480" y="4797152"/>
            <a:ext cx="4558208" cy="1669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Отвечайте  на  все  вопросы  Клиентов.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допускайте  необоснованных отказов в устной  консультации.</a:t>
            </a:r>
          </a:p>
          <a:p>
            <a:pPr marL="171450" lvl="0" indent="-171450" defTabSz="911225">
              <a:lnSpc>
                <a:spcPct val="110000"/>
              </a:lnSpc>
              <a:buClr>
                <a:srgbClr val="008000"/>
              </a:buClr>
              <a:buSzPct val="155000"/>
              <a:buFont typeface="Wingdings" pitchFamily="2" charset="2"/>
              <a:buChar char="ü"/>
              <a:defRPr/>
            </a:pPr>
            <a:r>
              <a:rPr lang="ru-RU" sz="900" kern="0" dirty="0">
                <a:solidFill>
                  <a:sysClr val="windowText" lastClr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предлагайте Клиенту самостоятельно знакомиться  с  интересующей  его информацией на  интернет сайте  или в справочно-информационных материалах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25981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16832"/>
            <a:ext cx="76328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ЧЕК- ЛИСТ УЧИТЕЛЯ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Защита </a:t>
            </a:r>
            <a:r>
              <a:rPr lang="ru-RU" dirty="0"/>
              <a:t>( критерии оценивания) </a:t>
            </a:r>
          </a:p>
          <a:p>
            <a:r>
              <a:rPr lang="ru-RU" dirty="0"/>
              <a:t> 1. Определение потребностей группы населения ( клиент) </a:t>
            </a:r>
          </a:p>
          <a:p>
            <a:r>
              <a:rPr lang="ru-RU" dirty="0"/>
              <a:t> 2. Подбор критериев методов удовлетворения.</a:t>
            </a:r>
          </a:p>
          <a:p>
            <a:r>
              <a:rPr lang="ru-RU" dirty="0"/>
              <a:t> 3. Сбор необходимой информации (работа с перечнем банковских услуг и словарем терминов)</a:t>
            </a:r>
          </a:p>
          <a:p>
            <a:r>
              <a:rPr lang="ru-RU" dirty="0"/>
              <a:t> 4</a:t>
            </a:r>
            <a:r>
              <a:rPr lang="ru-RU" dirty="0" smtClean="0"/>
              <a:t>. Подготовка </a:t>
            </a:r>
            <a:r>
              <a:rPr lang="ru-RU" dirty="0"/>
              <a:t>первичного варианта информативного сообщения для клиента </a:t>
            </a:r>
          </a:p>
          <a:p>
            <a:r>
              <a:rPr lang="ru-RU" dirty="0"/>
              <a:t> </a:t>
            </a:r>
            <a:r>
              <a:rPr lang="ru-RU" dirty="0" smtClean="0"/>
              <a:t>5. Получение </a:t>
            </a:r>
            <a:r>
              <a:rPr lang="ru-RU" dirty="0"/>
              <a:t>экспертной оценки (общее обсуждение в классе)</a:t>
            </a:r>
          </a:p>
        </p:txBody>
      </p:sp>
      <p:pic>
        <p:nvPicPr>
          <p:cNvPr id="3" name="Рисунок 2" descr="C:\Users\lnagornaya\AppData\Local\Microsoft\Windows\Temporary Internet Files\Low\Content.IE5\BXPUY9XT\MC900424476[1].WMF"/>
          <p:cNvPicPr/>
          <p:nvPr/>
        </p:nvPicPr>
        <p:blipFill>
          <a:blip r:embed="rId2" cstate="print">
            <a:duotone>
              <a:srgbClr val="9BBB5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92696"/>
            <a:ext cx="1944216" cy="144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579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60648"/>
            <a:ext cx="741682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Дорожная </a:t>
            </a:r>
            <a:r>
              <a:rPr lang="ru-RU" dirty="0"/>
              <a:t>карта :</a:t>
            </a:r>
          </a:p>
          <a:p>
            <a:r>
              <a:rPr lang="ru-RU" dirty="0"/>
              <a:t>                                               </a:t>
            </a:r>
          </a:p>
          <a:p>
            <a:r>
              <a:rPr lang="ru-RU" dirty="0"/>
              <a:t>     Сайт </a:t>
            </a:r>
            <a:r>
              <a:rPr lang="ru-RU" dirty="0">
                <a:hlinkClick r:id="rId2"/>
              </a:rPr>
              <a:t>http://www.banki.ru</a:t>
            </a:r>
            <a:r>
              <a:rPr lang="ru-RU" dirty="0" smtClean="0">
                <a:hlinkClick r:id="rId2"/>
              </a:rPr>
              <a:t>/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/>
              <a:t>1. </a:t>
            </a:r>
            <a:r>
              <a:rPr lang="ru-RU" dirty="0"/>
              <a:t>Найти банки, предлагающие наилучшие условия для клиента банка по вкладу в 100 тыс. руб. на 1 год. Какие это условия? Результат оформить в виде таблицы (прилагается </a:t>
            </a:r>
            <a:r>
              <a:rPr lang="ru-RU" dirty="0" smtClean="0"/>
              <a:t>) </a:t>
            </a:r>
          </a:p>
          <a:p>
            <a:endParaRPr lang="ru-RU" dirty="0" smtClean="0"/>
          </a:p>
          <a:p>
            <a:r>
              <a:rPr lang="ru-RU" dirty="0" smtClean="0"/>
              <a:t> 2. Найти </a:t>
            </a:r>
            <a:r>
              <a:rPr lang="ru-RU" dirty="0"/>
              <a:t>банки, предлагающие наилучшие условия для клиента банка по получению кредита в 100 тыс. руб. на 1 год. Какие это условия? Результат оформить в виде таблицы (</a:t>
            </a:r>
            <a:r>
              <a:rPr lang="ru-RU" dirty="0" smtClean="0"/>
              <a:t>прилагается) </a:t>
            </a:r>
          </a:p>
          <a:p>
            <a:endParaRPr lang="ru-RU" dirty="0" smtClean="0"/>
          </a:p>
          <a:p>
            <a:r>
              <a:rPr lang="ru-RU" dirty="0" smtClean="0"/>
              <a:t>3. Сравнить </a:t>
            </a:r>
            <a:r>
              <a:rPr lang="ru-RU" dirty="0"/>
              <a:t>наилучшие условия для вклада в 100 тыс. руб. на 1 год. Подумайте, изменится ли результат, если возникнут дополнительные условия: возможность досрочного изъятия половины средств (50 тыс. руб.) через полгода. Какие прочие условия Вы учитываете (рейтинг банка, его участие в системе страхования вкладов и т.д.). Результаты оформить в виде таблиц (прилагаются). Время  вам на данную работу предлагается  20 минут . </a:t>
            </a:r>
          </a:p>
        </p:txBody>
      </p:sp>
    </p:spTree>
    <p:extLst>
      <p:ext uri="{BB962C8B-B14F-4D97-AF65-F5344CB8AC3E}">
        <p14:creationId xmlns:p14="http://schemas.microsoft.com/office/powerpoint/2010/main" val="361431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033892"/>
              </p:ext>
            </p:extLst>
          </p:nvPr>
        </p:nvGraphicFramePr>
        <p:xfrm>
          <a:off x="755576" y="1484784"/>
          <a:ext cx="6624736" cy="2536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672"/>
                <a:gridCol w="1257672"/>
                <a:gridCol w="1373088"/>
                <a:gridCol w="1142256"/>
                <a:gridCol w="1594048"/>
              </a:tblGrid>
              <a:tr h="117479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algn="l"/>
                      <a:r>
                        <a:rPr lang="ru-RU" dirty="0" smtClean="0"/>
                        <a:t>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БАНК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Процентная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ставка %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Название вклада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Условия вклада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Рейтинг банка 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806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06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75656" y="494116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В данную таблицу можно , внести изменения или объединить условия задачи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613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92696"/>
            <a:ext cx="626469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53335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106</TotalTime>
  <Words>459</Words>
  <Application>Microsoft Office PowerPoint</Application>
  <PresentationFormat>Экран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Spring</vt:lpstr>
      <vt:lpstr>     «Недовольные клиенты - это люди, предоставляющие вам возможность узнать об их проблемах, а значит помочь им. В результате у них будут все основания еще раз воспользовать­ся вашими услугами или приобрести ваши товары. Они слов­но преподносят нам «книгу» (дар) под названием «Шанс на выживание: слушайте меня, и вы сохраните свой бизнес». Поэтому не говорите: «Уходите, книга у меня уже есть, и дру­гую я читать не хочу. Я очень занят» Джанелл Барлоу, Клаус Мёллер  «Жалоба как подарок»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«Недовольные клиенты - это люди, предоставляющие вам возможность узнать об их проблемах, а значит помочь им. В результате у них будут все основания еще раз воспользовать­ся вашими услугами или приобрести ваши товары. Они слов­но преподносят нам «книгу» (дар) под названием «Шанс на выживание: слушайте меня, и вы сохраните свой бизнес». Поэтому не говорите: «Уходите, книга у меня уже есть, и дру­гую я читать не хочу. Я очень занят» Джанелл Барлоу, Клаус Мёллер  «Жалоба как подарок»</dc:title>
  <dc:creator>admin</dc:creator>
  <cp:lastModifiedBy>Анастасия Гаврилина</cp:lastModifiedBy>
  <cp:revision>12</cp:revision>
  <dcterms:created xsi:type="dcterms:W3CDTF">2017-06-27T18:08:46Z</dcterms:created>
  <dcterms:modified xsi:type="dcterms:W3CDTF">2017-06-28T19:39:48Z</dcterms:modified>
</cp:coreProperties>
</file>