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89" r:id="rId5"/>
    <p:sldId id="265" r:id="rId6"/>
    <p:sldId id="268" r:id="rId7"/>
    <p:sldId id="269" r:id="rId8"/>
    <p:sldId id="270" r:id="rId9"/>
    <p:sldId id="271" r:id="rId10"/>
    <p:sldId id="281" r:id="rId11"/>
    <p:sldId id="282" r:id="rId12"/>
    <p:sldId id="273" r:id="rId13"/>
    <p:sldId id="275" r:id="rId14"/>
    <p:sldId id="276" r:id="rId15"/>
    <p:sldId id="283" r:id="rId16"/>
    <p:sldId id="284" r:id="rId17"/>
    <p:sldId id="274" r:id="rId18"/>
    <p:sldId id="280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721"/>
    <a:srgbClr val="E4A805"/>
    <a:srgbClr val="DBA005"/>
    <a:srgbClr val="E44405"/>
    <a:srgbClr val="715609"/>
    <a:srgbClr val="EDB2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>
        <p:scale>
          <a:sx n="68" d="100"/>
          <a:sy n="68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312A48-6A36-40E1-BE66-64D250D977A9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886965-33B7-4271-98DA-0D4C248DE02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1A89-7029-4348-AC14-BE94EE324521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985F-0AE8-4D66-B2E6-83F79FC1A1A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3552-1406-48A9-AD8B-BDE578987D88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B9B1-BB39-4ED8-8F47-F277D5B6D06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A1F2-53A3-402F-B86E-D421BA48D570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9681-7B14-45FE-A488-6BA7F7E134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FE4A-41DD-4D97-BE15-126D4E9FA2CA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81FB-3CFD-4141-91A1-425BEE6DEA2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A783-B690-4A06-816B-0EA200E2D36E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8823-7BD6-499D-86E4-F09272BF02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C29F-416A-4AFB-B18E-61E479D73924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449A-4289-446D-9CEC-362F322081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B861D-3BC0-4CDD-9EEF-E35F9A365D5B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C309-E274-4B2C-BD7C-E3F3D6C565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39BD-D9BF-49DE-BA94-0EDF35EB00E9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DD52-6938-4D90-BEAD-85961A2C444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8FBF-66C7-4020-B51D-B01F79C85A6D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F0FE-5023-4771-B84D-1D57288361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B4A5-06D1-463C-9190-DFBB9A5DB2A6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CB81-1117-4DC0-BB83-A80BADF09D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5A3D-2FF4-49FF-ABAF-7E28042E06AF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9170-3D57-4985-8C2E-81107D22A32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FA413E-D4F7-499D-A3BF-E9662DE9EFEF}" type="datetimeFigureOut">
              <a:rPr lang="fr-FR"/>
              <a:pPr>
                <a:defRPr/>
              </a:pPr>
              <a:t>11/09/2016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ADE8FE-3FFB-481E-BA5E-A1A5A76F2D7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4005064"/>
            <a:ext cx="7772400" cy="63837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6721"/>
                </a:solidFill>
              </a:rPr>
              <a:t>Тема урока: </a:t>
            </a:r>
            <a:br>
              <a:rPr lang="ru-RU" b="1" dirty="0" smtClean="0">
                <a:solidFill>
                  <a:srgbClr val="996721"/>
                </a:solidFill>
              </a:rPr>
            </a:br>
            <a:r>
              <a:rPr lang="ru-RU" b="1" dirty="0" smtClean="0">
                <a:solidFill>
                  <a:srgbClr val="996721"/>
                </a:solidFill>
              </a:rPr>
              <a:t>«Консервативные инвестиции</a:t>
            </a:r>
            <a:r>
              <a:rPr lang="ru-RU" b="1" dirty="0" smtClean="0">
                <a:solidFill>
                  <a:srgbClr val="996721"/>
                </a:solidFill>
              </a:rPr>
              <a:t>.»</a:t>
            </a:r>
            <a:endParaRPr lang="fr-CA" b="1" dirty="0" smtClean="0">
              <a:solidFill>
                <a:srgbClr val="99672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5301207"/>
            <a:ext cx="6400800" cy="880517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996721"/>
                </a:solidFill>
              </a:rPr>
              <a:t>Учитель Кожевников В.Е.</a:t>
            </a:r>
            <a:endParaRPr lang="fr-CA" dirty="0" smtClean="0">
              <a:solidFill>
                <a:srgbClr val="996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ru-RU" sz="2800" dirty="0" smtClean="0"/>
              <a:t>Из предложенных вариантов наиболее оптимальным выглядят инвестиции в золотые инвестиционные монеты.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Не нужно платить НДС при покупке монеты(в отличии от слитков и ювелирных украшений).</a:t>
            </a:r>
          </a:p>
          <a:p>
            <a:r>
              <a:rPr lang="ru-RU" sz="2800" dirty="0" smtClean="0"/>
              <a:t>Не нужно платить за работу ювелира (в отличии от украшений)</a:t>
            </a:r>
          </a:p>
          <a:p>
            <a:r>
              <a:rPr lang="ru-RU" sz="2800" dirty="0" smtClean="0"/>
              <a:t>Нет рисков, связанных с устойчивостью банка (ОМС – счет в банке, счет не застрахованный в Агентстве по страхованию вкладов (АСВ)</a:t>
            </a:r>
          </a:p>
          <a:p>
            <a:r>
              <a:rPr lang="ru-RU" sz="2800" dirty="0" smtClean="0"/>
              <a:t>Узкий рынок сбыта для коллекционных монет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Практическая часть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инвестиций была выбрана монета банка России – Георгий Победоносец весом ¼ тройской унции. </a:t>
            </a:r>
          </a:p>
          <a:p>
            <a:r>
              <a:rPr lang="ru-RU" dirty="0" smtClean="0"/>
              <a:t>Всего было куплено 18 монет.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СТОИМОСТЬ МОНЕТ ЗА ПОСЛЕДНИЕ 8 ЛЕТ*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636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753"/>
                <a:gridCol w="3485756"/>
                <a:gridCol w="2763755"/>
              </a:tblGrid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ГОД 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ЦЕНА МОНЕТЫ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КОЛИЧЕСТВО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23 100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19 750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12 500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11 740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13 690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13 750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9 880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2009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8 090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БЫЛО ИНВЕСТИРОВАНО ДЕНЕГ?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16 180 в 2009 году</a:t>
            </a:r>
          </a:p>
          <a:p>
            <a:pPr>
              <a:buNone/>
            </a:pPr>
            <a:r>
              <a:rPr lang="ru-RU" dirty="0" smtClean="0"/>
              <a:t>              + 29 640  в 2010 году</a:t>
            </a:r>
          </a:p>
          <a:p>
            <a:pPr>
              <a:buNone/>
            </a:pPr>
            <a:r>
              <a:rPr lang="ru-RU" dirty="0" smtClean="0"/>
              <a:t>                              + 82 500  в 2011 году</a:t>
            </a:r>
          </a:p>
          <a:p>
            <a:pPr>
              <a:buNone/>
            </a:pPr>
            <a:r>
              <a:rPr lang="ru-RU" dirty="0" smtClean="0"/>
              <a:t>                                               + 68 450 в 2012 году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+ 23 480 в 2013 г.</a:t>
            </a:r>
          </a:p>
          <a:p>
            <a:pPr algn="ctr">
              <a:buNone/>
            </a:pPr>
            <a:r>
              <a:rPr lang="ru-RU" dirty="0" smtClean="0"/>
              <a:t>                                                                               = 220 250 В среднем  стоимость 1 монеты:</a:t>
            </a:r>
          </a:p>
          <a:p>
            <a:pPr algn="ctr">
              <a:buNone/>
            </a:pPr>
            <a:r>
              <a:rPr lang="ru-RU" dirty="0" smtClean="0"/>
              <a:t> 220 250 : 18 = 12 236 руб. </a:t>
            </a:r>
          </a:p>
        </p:txBody>
      </p:sp>
      <p:pic>
        <p:nvPicPr>
          <p:cNvPr id="4098" name="Picture 2" descr="C:\Users\Елена\Desktop\iQ1JZHE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202560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СЕЙЧАС СТОИТ ПОРТФЕЛЬ?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СТОИМОСТЬ ПОРТФЕЛЯ в 2016 году : </a:t>
            </a:r>
          </a:p>
          <a:p>
            <a:pPr algn="ctr">
              <a:buNone/>
            </a:pPr>
            <a:r>
              <a:rPr lang="ru-RU" dirty="0" smtClean="0"/>
              <a:t>415 800 РУБ.</a:t>
            </a:r>
          </a:p>
          <a:p>
            <a:pPr algn="ctr">
              <a:buNone/>
            </a:pPr>
            <a:r>
              <a:rPr lang="ru-RU" dirty="0" smtClean="0"/>
              <a:t>18 Х 23 100 = 415 800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122" name="Picture 2" descr="C:\Users\Елена\Desktop\portfelnye-investitsii.jpg"/>
          <p:cNvPicPr>
            <a:picLocks noChangeAspect="1" noChangeArrowheads="1"/>
          </p:cNvPicPr>
          <p:nvPr/>
        </p:nvPicPr>
        <p:blipFill>
          <a:blip r:embed="rId2" cstate="print"/>
          <a:srcRect l="22903" t="1191" r="12838" b="-4089"/>
          <a:stretch>
            <a:fillRect/>
          </a:stretch>
        </p:blipFill>
        <p:spPr bwMode="auto">
          <a:xfrm>
            <a:off x="5975648" y="3813897"/>
            <a:ext cx="3168352" cy="3044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инвестирования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Всего было вложено в портфель </a:t>
            </a:r>
          </a:p>
          <a:p>
            <a:pPr>
              <a:buNone/>
            </a:pPr>
            <a:r>
              <a:rPr lang="ru-RU" dirty="0" smtClean="0"/>
              <a:t>    220 250 руб. </a:t>
            </a:r>
          </a:p>
          <a:p>
            <a:r>
              <a:rPr lang="ru-RU" dirty="0" smtClean="0"/>
              <a:t>В 2016 году портфель  стоит </a:t>
            </a:r>
          </a:p>
          <a:p>
            <a:pPr>
              <a:buNone/>
            </a:pPr>
            <a:r>
              <a:rPr lang="ru-RU" dirty="0" smtClean="0"/>
              <a:t>    415 800 руб.</a:t>
            </a:r>
          </a:p>
          <a:p>
            <a:r>
              <a:rPr lang="ru-RU" dirty="0" smtClean="0"/>
              <a:t>Прибыль от инвестиции составила </a:t>
            </a:r>
          </a:p>
          <a:p>
            <a:pPr>
              <a:buNone/>
            </a:pPr>
            <a:r>
              <a:rPr lang="ru-RU" dirty="0" smtClean="0"/>
              <a:t>    195 550 руб.  или  88.8%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Инвестиции и инфляция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Важным критерием  долгосрочного инвестирования является показатель отношения прибыли к инфляции.  Если инфляция обгоняет прибыль, инвестор теряет деньги. Если наоборот, приобретает.  </a:t>
            </a:r>
          </a:p>
          <a:p>
            <a:endParaRPr lang="ru-RU" dirty="0" smtClean="0"/>
          </a:p>
          <a:p>
            <a:r>
              <a:rPr lang="ru-RU" dirty="0" smtClean="0"/>
              <a:t>Как посчитать этот показатель?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СКОЛЬКО ЛЕТ БЫЛ ИНВЕСТИРОВАН ВЕСЬ ПОРТФЕЛЬ?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 </a:t>
            </a:r>
            <a:r>
              <a:rPr lang="en-US" dirty="0" smtClean="0"/>
              <a:t>x 7= 14</a:t>
            </a:r>
          </a:p>
          <a:p>
            <a:pPr>
              <a:buNone/>
            </a:pPr>
            <a:r>
              <a:rPr lang="en-US" dirty="0" smtClean="0"/>
              <a:t>3 x  6 = 18</a:t>
            </a:r>
          </a:p>
          <a:p>
            <a:pPr>
              <a:buNone/>
            </a:pPr>
            <a:r>
              <a:rPr lang="en-US" dirty="0" smtClean="0"/>
              <a:t>6 x 5 = 30</a:t>
            </a:r>
          </a:p>
          <a:p>
            <a:pPr>
              <a:buNone/>
            </a:pPr>
            <a:r>
              <a:rPr lang="en-US" dirty="0" smtClean="0"/>
              <a:t>5 x 4 = 20</a:t>
            </a:r>
          </a:p>
          <a:p>
            <a:pPr>
              <a:buNone/>
            </a:pPr>
            <a:r>
              <a:rPr lang="en-US" dirty="0" smtClean="0"/>
              <a:t>2 x 3 = 6 </a:t>
            </a:r>
          </a:p>
          <a:p>
            <a:pPr>
              <a:buNone/>
            </a:pPr>
            <a:r>
              <a:rPr lang="ru-RU" dirty="0" smtClean="0"/>
              <a:t>Всего: 88 лет</a:t>
            </a:r>
          </a:p>
          <a:p>
            <a:pPr algn="ctr">
              <a:buNone/>
            </a:pPr>
            <a:r>
              <a:rPr lang="ru-RU" dirty="0" smtClean="0"/>
              <a:t>В среднем одна монета была инвестирована на 4.9 года (88:18=4.9)</a:t>
            </a:r>
            <a:endParaRPr lang="ru-RU" dirty="0"/>
          </a:p>
        </p:txBody>
      </p:sp>
      <p:pic>
        <p:nvPicPr>
          <p:cNvPr id="3074" name="Picture 2" descr="C:\Users\Елена\Desktop\dobavlenie-likvidnyx-alternativnyx-investicij-v-tradicionnye-portf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80928"/>
            <a:ext cx="2880320" cy="2327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b_6f15b5ad82bf9801526f5da33bfc5427.jpg"/>
          <p:cNvPicPr>
            <a:picLocks noChangeAspect="1" noChangeArrowheads="1"/>
          </p:cNvPicPr>
          <p:nvPr/>
        </p:nvPicPr>
        <p:blipFill>
          <a:blip r:embed="rId2" cstate="print"/>
          <a:srcRect r="10669" b="1503"/>
          <a:stretch>
            <a:fillRect/>
          </a:stretch>
        </p:blipFill>
        <p:spPr bwMode="auto">
          <a:xfrm>
            <a:off x="6156176" y="0"/>
            <a:ext cx="2736304" cy="20113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ИНФЛЯЦИЯ В РФ</a:t>
            </a:r>
            <a:br>
              <a:rPr lang="ru-RU" dirty="0" smtClean="0"/>
            </a:br>
            <a:r>
              <a:rPr lang="ru-RU" sz="1800" dirty="0" smtClean="0"/>
              <a:t>данные с сайта Росстата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72326"/>
          <a:ext cx="8229600" cy="448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ИНФЛЯЦИЯ</a:t>
                      </a:r>
                      <a:endParaRPr lang="ru-RU" dirty="0"/>
                    </a:p>
                  </a:txBody>
                  <a:tcPr/>
                </a:tc>
              </a:tr>
              <a:tr h="4572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7.5% (ИЮЛЬ)</a:t>
                      </a:r>
                      <a:endParaRPr lang="ru-RU" dirty="0"/>
                    </a:p>
                  </a:txBody>
                  <a:tcPr/>
                </a:tc>
              </a:tr>
              <a:tr h="4572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12.9%</a:t>
                      </a:r>
                      <a:endParaRPr lang="ru-RU" dirty="0"/>
                    </a:p>
                  </a:txBody>
                  <a:tcPr/>
                </a:tc>
              </a:tr>
              <a:tr h="4572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11.3%</a:t>
                      </a:r>
                      <a:endParaRPr lang="ru-RU" dirty="0"/>
                    </a:p>
                  </a:txBody>
                  <a:tcPr/>
                </a:tc>
              </a:tr>
              <a:tr h="4572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6.4%</a:t>
                      </a:r>
                      <a:endParaRPr lang="ru-RU" dirty="0"/>
                    </a:p>
                  </a:txBody>
                  <a:tcPr/>
                </a:tc>
              </a:tr>
              <a:tr h="4572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6.5%</a:t>
                      </a:r>
                      <a:endParaRPr lang="ru-RU" dirty="0"/>
                    </a:p>
                  </a:txBody>
                  <a:tcPr/>
                </a:tc>
              </a:tr>
              <a:tr h="4572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6.1%</a:t>
                      </a:r>
                      <a:endParaRPr lang="ru-RU" dirty="0"/>
                    </a:p>
                  </a:txBody>
                  <a:tcPr/>
                </a:tc>
              </a:tr>
              <a:tr h="4572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8.8 %</a:t>
                      </a:r>
                      <a:endParaRPr lang="ru-RU" dirty="0"/>
                    </a:p>
                  </a:txBody>
                  <a:tcPr/>
                </a:tc>
              </a:tr>
              <a:tr h="45725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ИНФЛЯЦИЯ</a:t>
                      </a:r>
                      <a:r>
                        <a:rPr lang="ru-RU" baseline="0" dirty="0" smtClean="0"/>
                        <a:t> ЗА 7 ЛЕТ : 59.5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25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</a:t>
                      </a:r>
                      <a:r>
                        <a:rPr lang="ru-RU" baseline="0" dirty="0" smtClean="0"/>
                        <a:t> ИНФЛЯЦИЯ 8.5 % В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inflyaciya_73.jpg"/>
          <p:cNvPicPr>
            <a:picLocks noChangeAspect="1" noChangeArrowheads="1"/>
          </p:cNvPicPr>
          <p:nvPr/>
        </p:nvPicPr>
        <p:blipFill>
          <a:blip r:embed="rId2" cstate="print"/>
          <a:srcRect l="4220" t="-1623" r="5059"/>
          <a:stretch>
            <a:fillRect/>
          </a:stretch>
        </p:blipFill>
        <p:spPr bwMode="auto">
          <a:xfrm>
            <a:off x="5831632" y="4446237"/>
            <a:ext cx="3312368" cy="24117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dirty="0" smtClean="0"/>
              <a:t>Инфляция за период инвестирования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8.5 Х 4.9 = 41.7</a:t>
            </a:r>
          </a:p>
          <a:p>
            <a:pPr>
              <a:buNone/>
            </a:pPr>
            <a:r>
              <a:rPr lang="ru-RU" dirty="0" smtClean="0"/>
              <a:t>8.5 (среднегодовая инфляция на период инвестирования) </a:t>
            </a:r>
          </a:p>
          <a:p>
            <a:pPr>
              <a:buNone/>
            </a:pPr>
            <a:r>
              <a:rPr lang="ru-RU" dirty="0" smtClean="0"/>
              <a:t>4.9 (усредненное время инвестирования одной монеты в портфеле)  </a:t>
            </a:r>
          </a:p>
          <a:p>
            <a:pPr>
              <a:buNone/>
            </a:pPr>
            <a:r>
              <a:rPr lang="ru-RU" dirty="0" smtClean="0"/>
              <a:t>41.7 (процент, на который в среднем обесценивалась стоимость </a:t>
            </a:r>
          </a:p>
          <a:p>
            <a:pPr>
              <a:buNone/>
            </a:pPr>
            <a:r>
              <a:rPr lang="ru-RU" dirty="0" smtClean="0"/>
              <a:t>одной монеты в портфеле).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ru-RU" dirty="0" smtClean="0">
                <a:solidFill>
                  <a:srgbClr val="996721"/>
                </a:solidFill>
              </a:rPr>
              <a:t>Цели урока</a:t>
            </a:r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1469"/>
          </a:xfrm>
        </p:spPr>
        <p:txBody>
          <a:bodyPr/>
          <a:lstStyle/>
          <a:p>
            <a:r>
              <a:rPr lang="ru-RU" dirty="0" smtClean="0">
                <a:solidFill>
                  <a:srgbClr val="996721"/>
                </a:solidFill>
              </a:rPr>
              <a:t>Образовательная –</a:t>
            </a:r>
            <a:r>
              <a:rPr lang="ru-RU" sz="2800" dirty="0" smtClean="0"/>
              <a:t>Сформировать у учащихся понятия об инвестициях, о методах финансирования инвестиций, повышение уровня финансовой грамотности учащихся</a:t>
            </a:r>
            <a:endParaRPr lang="ru-RU" sz="2800" dirty="0" smtClean="0">
              <a:solidFill>
                <a:srgbClr val="996721"/>
              </a:solidFill>
            </a:endParaRPr>
          </a:p>
          <a:p>
            <a:r>
              <a:rPr lang="ru-RU" dirty="0" smtClean="0">
                <a:solidFill>
                  <a:srgbClr val="996721"/>
                </a:solidFill>
              </a:rPr>
              <a:t>Воспитательная </a:t>
            </a:r>
            <a:r>
              <a:rPr lang="ru-RU" sz="2800" dirty="0" smtClean="0">
                <a:solidFill>
                  <a:srgbClr val="996721"/>
                </a:solidFill>
              </a:rPr>
              <a:t>-</a:t>
            </a:r>
            <a:r>
              <a:rPr lang="ru-RU" sz="2800" dirty="0" smtClean="0"/>
              <a:t> Воспитание ответственности за результат работы, серьезного отношения к финансам</a:t>
            </a:r>
            <a:endParaRPr lang="ru-RU" sz="2800" dirty="0" smtClean="0">
              <a:solidFill>
                <a:srgbClr val="996721"/>
              </a:solidFill>
            </a:endParaRPr>
          </a:p>
          <a:p>
            <a:r>
              <a:rPr lang="ru-RU" dirty="0" smtClean="0">
                <a:solidFill>
                  <a:srgbClr val="996721"/>
                </a:solidFill>
              </a:rPr>
              <a:t>Развивающая –</a:t>
            </a:r>
            <a:r>
              <a:rPr lang="ru-RU" dirty="0" smtClean="0"/>
              <a:t> </a:t>
            </a:r>
            <a:r>
              <a:rPr lang="ru-RU" sz="2800" dirty="0" smtClean="0"/>
              <a:t>развивать умение анализировать и делать выводы, коллективно решать задачи. </a:t>
            </a:r>
            <a:endParaRPr lang="fr-CA" sz="2800" dirty="0" smtClean="0">
              <a:solidFill>
                <a:srgbClr val="996721"/>
              </a:solidFill>
            </a:endParaRPr>
          </a:p>
          <a:p>
            <a:pPr eaLnBrk="1" hangingPunct="1"/>
            <a:endParaRPr lang="fr-CA" dirty="0" smtClean="0">
              <a:solidFill>
                <a:srgbClr val="996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Итоги инвестирования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r>
              <a:rPr lang="ru-RU" sz="2800" dirty="0" smtClean="0"/>
              <a:t>220 250  было вложено в портфель</a:t>
            </a:r>
          </a:p>
          <a:p>
            <a:r>
              <a:rPr lang="ru-RU" sz="2800" dirty="0" smtClean="0"/>
              <a:t>Стоимость портфеля с поправкой на инфляцию: </a:t>
            </a:r>
          </a:p>
          <a:p>
            <a:pPr>
              <a:buNone/>
            </a:pPr>
            <a:r>
              <a:rPr lang="ru-RU" sz="2800" dirty="0" smtClean="0"/>
              <a:t>415 800 (стоимость портфеля  в 2016 г.) – 173 388 (41.7% инфляция монет в портфеле) = 242 412</a:t>
            </a:r>
          </a:p>
          <a:p>
            <a:r>
              <a:rPr lang="ru-RU" sz="2800" dirty="0" smtClean="0"/>
              <a:t>242 412 – 220 250 = 22 162 (сумма, на которую реально увеличилась стоимость инвестиционного портфеля) = 10% за 4.9 инвестиционных лет</a:t>
            </a:r>
          </a:p>
          <a:p>
            <a:r>
              <a:rPr lang="ru-RU" sz="2800" dirty="0" smtClean="0"/>
              <a:t>Золотые монеты дорожали на 10:4.9 = 2 % быстрее среднегодовой инфляции отчетного периода!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5400" b="1" dirty="0" smtClean="0"/>
              <a:t>Инвестируйте в золото – </a:t>
            </a:r>
            <a:br>
              <a:rPr lang="ru-RU" sz="5400" b="1" dirty="0" smtClean="0"/>
            </a:br>
            <a:r>
              <a:rPr lang="ru-RU" sz="5400" b="1" dirty="0" smtClean="0"/>
              <a:t>не прогадаете!</a:t>
            </a:r>
            <a:endParaRPr lang="ru-RU" sz="5400" b="1" dirty="0"/>
          </a:p>
        </p:txBody>
      </p:sp>
      <p:pic>
        <p:nvPicPr>
          <p:cNvPr id="1026" name="Picture 2" descr="C:\Users\Елена\Desktop\Ris_28_-50-rubley_-2006-zoloto_-Investitsionnaya-moneta-Georgiy-Pobedonos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6375400" cy="3190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* Ссылка на сайт банка Реал Кредит </a:t>
            </a:r>
            <a:r>
              <a:rPr lang="en-US" dirty="0" smtClean="0"/>
              <a:t>http://www.ricbank.com/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ru-RU" dirty="0" smtClean="0">
                <a:solidFill>
                  <a:srgbClr val="996721"/>
                </a:solidFill>
              </a:rPr>
              <a:t>Задачи урока</a:t>
            </a:r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1469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996721"/>
                </a:solidFill>
              </a:rPr>
              <a:t>Повышение осведомленности учащихся в области экономики, финансов и инвестиций.</a:t>
            </a:r>
          </a:p>
          <a:p>
            <a:pPr eaLnBrk="1" hangingPunct="1"/>
            <a:r>
              <a:rPr lang="ru-RU" dirty="0" smtClean="0">
                <a:solidFill>
                  <a:srgbClr val="996721"/>
                </a:solidFill>
              </a:rPr>
              <a:t>Дать практические рекомендации в области личных финансов с учетом возможных рисков.  </a:t>
            </a:r>
            <a:endParaRPr lang="fr-CA" dirty="0" smtClean="0">
              <a:solidFill>
                <a:srgbClr val="996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 урока</a:t>
            </a:r>
            <a:endParaRPr lang="ru-RU" dirty="0"/>
          </a:p>
        </p:txBody>
      </p:sp>
      <p:pic>
        <p:nvPicPr>
          <p:cNvPr id="1026" name="Picture 2" descr="C:\Users\Валерий\Desktop\DSC_0061.JPG"/>
          <p:cNvPicPr>
            <a:picLocks noChangeAspect="1" noChangeArrowheads="1"/>
          </p:cNvPicPr>
          <p:nvPr/>
        </p:nvPicPr>
        <p:blipFill>
          <a:blip r:embed="rId2" cstate="print"/>
          <a:srcRect t="19639" r="463"/>
          <a:stretch>
            <a:fillRect/>
          </a:stretch>
        </p:blipFill>
        <p:spPr bwMode="auto">
          <a:xfrm>
            <a:off x="395536" y="1772816"/>
            <a:ext cx="824519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6721"/>
                </a:solidFill>
              </a:rPr>
              <a:t>Теоретическая часть</a:t>
            </a:r>
            <a:br>
              <a:rPr lang="ru-RU" b="1" u="sng" dirty="0" smtClean="0">
                <a:solidFill>
                  <a:srgbClr val="996721"/>
                </a:solidFill>
              </a:rPr>
            </a:br>
            <a:r>
              <a:rPr lang="ru-RU" dirty="0" smtClean="0">
                <a:solidFill>
                  <a:srgbClr val="996721"/>
                </a:solidFill>
              </a:rPr>
              <a:t>Что такое инвестиции?</a:t>
            </a:r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1429"/>
          </a:xfrm>
        </p:spPr>
        <p:txBody>
          <a:bodyPr/>
          <a:lstStyle/>
          <a:p>
            <a:r>
              <a:rPr lang="ru-RU" dirty="0" smtClean="0">
                <a:solidFill>
                  <a:srgbClr val="996721"/>
                </a:solidFill>
              </a:rPr>
              <a:t>Инвестиции – </a:t>
            </a:r>
            <a:r>
              <a:rPr lang="ru-RU" dirty="0" smtClean="0"/>
              <a:t>это размещение капитала с целью получения прибыли.</a:t>
            </a:r>
          </a:p>
          <a:p>
            <a:r>
              <a:rPr lang="ru-RU" dirty="0" smtClean="0">
                <a:solidFill>
                  <a:srgbClr val="996721"/>
                </a:solidFill>
              </a:rPr>
              <a:t>Инвестиции  -  </a:t>
            </a:r>
            <a:r>
              <a:rPr lang="ru-RU" dirty="0" smtClean="0"/>
              <a:t>это денежные средства, ценные бумаги, иное имущество, в том числе имущественные права, имеющие денежную оценку, вкладываемые в объекты предпринимательской деятельности в целях получения прибыли или достижения полезного эффекта</a:t>
            </a:r>
            <a:endParaRPr lang="fr-CA" dirty="0" smtClean="0">
              <a:solidFill>
                <a:srgbClr val="996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996721"/>
                </a:solidFill>
              </a:rPr>
              <a:t>Какие бывают инвестиции?</a:t>
            </a:r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908720"/>
            <a:ext cx="417646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645024"/>
            <a:ext cx="23762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ФИНАНСОВЫЕ ИНСТРУМЕНТЫ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27776" y="1700808"/>
            <a:ext cx="2016224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БАНКОВСКИЙ ДЕПОЗИТ</a:t>
            </a:r>
          </a:p>
          <a:p>
            <a:pPr algn="ctr"/>
            <a:r>
              <a:rPr lang="ru-RU" dirty="0" smtClean="0"/>
              <a:t>+</a:t>
            </a:r>
          </a:p>
          <a:p>
            <a:pPr algn="ctr"/>
            <a:r>
              <a:rPr lang="ru-RU" dirty="0" smtClean="0"/>
              <a:t>СБЕРЕГАТЕЛЬНЫЙ СЕРТИФИКАТ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81128"/>
            <a:ext cx="1584176" cy="5040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581128"/>
            <a:ext cx="1584176" cy="5040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ОБЛИГАЦИИ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2564904"/>
            <a:ext cx="165618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СОБСТВЕННЫЙ БИЗНЕС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44824"/>
            <a:ext cx="165618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ИНВЕСТИЦИИ В ЧЕЛОВЕКА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924944"/>
            <a:ext cx="1584176" cy="43204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429000"/>
            <a:ext cx="1728192" cy="43204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2636912"/>
            <a:ext cx="194421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НЕДВИЖИМОСТЬ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3645024"/>
            <a:ext cx="1584176" cy="5040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5373216"/>
            <a:ext cx="54006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ДРАГОЦЕННЫЕ МЕТАЛЛЫ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3717032"/>
            <a:ext cx="2016224" cy="57606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ЖИЛАЯ НЕДВИЖИМОСТЬ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4437112"/>
            <a:ext cx="1872208" cy="5040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КОММЕРЧЕСКАЯ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763688" y="1196752"/>
            <a:ext cx="68407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 flipH="1">
            <a:off x="3743908" y="1556792"/>
            <a:ext cx="144016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699792" y="1556792"/>
            <a:ext cx="396044" cy="2160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4" idx="0"/>
          </p:cNvCxnSpPr>
          <p:nvPr/>
        </p:nvCxnSpPr>
        <p:spPr>
          <a:xfrm>
            <a:off x="5688124" y="1556792"/>
            <a:ext cx="36004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624228" y="1340768"/>
            <a:ext cx="10441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680012" y="1628800"/>
            <a:ext cx="36004" cy="37444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39552" y="2564904"/>
            <a:ext cx="14401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580112" y="32849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020272" y="3284984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15" idx="0"/>
          </p:cNvCxnSpPr>
          <p:nvPr/>
        </p:nvCxnSpPr>
        <p:spPr>
          <a:xfrm>
            <a:off x="7092280" y="328498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979712" y="4221088"/>
            <a:ext cx="8384" cy="368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707904" y="42210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475656" y="256490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3200" dirty="0" smtClean="0"/>
              <a:t>Для того, чтобы не потерять инвестиции, следует применить хеджирование. </a:t>
            </a:r>
            <a:r>
              <a:rPr lang="ru-RU" dirty="0" smtClean="0"/>
              <a:t/>
            </a:r>
            <a:br>
              <a:rPr lang="ru-RU" dirty="0" smtClean="0"/>
            </a:br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1429"/>
          </a:xfrm>
        </p:spPr>
        <p:txBody>
          <a:bodyPr/>
          <a:lstStyle/>
          <a:p>
            <a:r>
              <a:rPr lang="ru-RU" b="1" u="sng" dirty="0" smtClean="0">
                <a:solidFill>
                  <a:srgbClr val="996721"/>
                </a:solidFill>
              </a:rPr>
              <a:t> Хеджирование </a:t>
            </a:r>
            <a:r>
              <a:rPr lang="ru-RU" dirty="0" smtClean="0">
                <a:solidFill>
                  <a:srgbClr val="996721"/>
                </a:solidFill>
              </a:rPr>
              <a:t>– сокращение убытков за счет уменьшения прибыли .</a:t>
            </a:r>
          </a:p>
          <a:p>
            <a:pPr>
              <a:buNone/>
            </a:pPr>
            <a:r>
              <a:rPr lang="ru-RU" dirty="0" smtClean="0">
                <a:solidFill>
                  <a:srgbClr val="996721"/>
                </a:solidFill>
              </a:rPr>
              <a:t>Активом с наименьшим риском нам видятся инвестиции в драгоценные металлы.  </a:t>
            </a:r>
          </a:p>
          <a:p>
            <a:pPr>
              <a:buNone/>
            </a:pPr>
            <a:r>
              <a:rPr lang="ru-RU" dirty="0" smtClean="0">
                <a:solidFill>
                  <a:srgbClr val="996721"/>
                </a:solidFill>
              </a:rPr>
              <a:t>Они обязательно должны быть в инвестиционном портфеле. Рассмотрим, как это лучше сделать </a:t>
            </a:r>
          </a:p>
          <a:p>
            <a:pPr>
              <a:buNone/>
            </a:pPr>
            <a:r>
              <a:rPr lang="ru-RU" dirty="0" smtClean="0">
                <a:solidFill>
                  <a:srgbClr val="996721"/>
                </a:solidFill>
              </a:rPr>
              <a:t>             на примере </a:t>
            </a:r>
          </a:p>
          <a:p>
            <a:pPr>
              <a:buNone/>
            </a:pPr>
            <a:r>
              <a:rPr lang="ru-RU" dirty="0" smtClean="0">
                <a:solidFill>
                  <a:srgbClr val="996721"/>
                </a:solidFill>
              </a:rPr>
              <a:t>              инвестиций в  золото.</a:t>
            </a:r>
          </a:p>
          <a:p>
            <a:pPr>
              <a:buNone/>
            </a:pPr>
            <a:endParaRPr lang="fr-CA" dirty="0" smtClean="0">
              <a:solidFill>
                <a:srgbClr val="996721"/>
              </a:solidFill>
            </a:endParaRPr>
          </a:p>
        </p:txBody>
      </p:sp>
      <p:pic>
        <p:nvPicPr>
          <p:cNvPr id="1027" name="Picture 3" descr="C:\Users\Елена\Desktop\hedzhirovanie_valjutnyh_riskov_jeto-2.jpg"/>
          <p:cNvPicPr>
            <a:picLocks noChangeAspect="1" noChangeArrowheads="1"/>
          </p:cNvPicPr>
          <p:nvPr/>
        </p:nvPicPr>
        <p:blipFill>
          <a:blip r:embed="rId2" cstate="print"/>
          <a:srcRect l="6425" t="4250" r="3235" b="6096"/>
          <a:stretch>
            <a:fillRect/>
          </a:stretch>
        </p:blipFill>
        <p:spPr bwMode="auto">
          <a:xfrm>
            <a:off x="6084168" y="4580916"/>
            <a:ext cx="3059832" cy="2277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6721"/>
                </a:solidFill>
              </a:rPr>
              <a:t>Инвестиции в золото</a:t>
            </a:r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9461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996721"/>
              </a:solidFill>
            </a:endParaRPr>
          </a:p>
          <a:p>
            <a:pPr>
              <a:buNone/>
            </a:pPr>
            <a:endParaRPr lang="fr-CA" dirty="0" smtClean="0">
              <a:solidFill>
                <a:srgbClr val="99672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03648" y="980728"/>
            <a:ext cx="1152128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9552" y="1916832"/>
            <a:ext cx="1944216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ОМС  - </a:t>
            </a:r>
            <a:r>
              <a:rPr lang="ru-RU" dirty="0" smtClean="0"/>
              <a:t>обезличенный металлический счет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573016"/>
            <a:ext cx="1944216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Слитки золота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916832"/>
            <a:ext cx="1944216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Ювелирные украшения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1916832"/>
            <a:ext cx="1944216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Золотой сертификат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3645024"/>
            <a:ext cx="1944216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Золотые монеты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5301208"/>
            <a:ext cx="1944216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Коллекционные  (памятные)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5229200"/>
            <a:ext cx="1944216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Инвестиционные  (массовые)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131840" y="1052736"/>
            <a:ext cx="0" cy="2520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88024" y="1052736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84168" y="1052736"/>
            <a:ext cx="0" cy="2520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04248" y="980728"/>
            <a:ext cx="864096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148064" y="479715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876256" y="486916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96721"/>
                </a:solidFill>
              </a:rPr>
              <a:t>Тезавратор</a:t>
            </a:r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1429"/>
          </a:xfrm>
        </p:spPr>
        <p:txBody>
          <a:bodyPr/>
          <a:lstStyle/>
          <a:p>
            <a:r>
              <a:rPr lang="ru-RU" dirty="0" smtClean="0">
                <a:solidFill>
                  <a:srgbClr val="996721"/>
                </a:solidFill>
              </a:rPr>
              <a:t>Тезавратор – частное лицо, накапливающее золото в виде сокровища . </a:t>
            </a:r>
          </a:p>
          <a:p>
            <a:pPr algn="ctr">
              <a:buNone/>
            </a:pPr>
            <a:r>
              <a:rPr lang="ru-RU" dirty="0" smtClean="0">
                <a:solidFill>
                  <a:srgbClr val="996721"/>
                </a:solidFill>
              </a:rPr>
              <a:t>Вес золота измеряют в тройских унциях.</a:t>
            </a:r>
          </a:p>
          <a:p>
            <a:pPr algn="ctr">
              <a:buNone/>
            </a:pPr>
            <a:r>
              <a:rPr lang="ru-RU" dirty="0" smtClean="0">
                <a:solidFill>
                  <a:srgbClr val="996721"/>
                </a:solidFill>
              </a:rPr>
              <a:t>Тройская унция – 31,1035 грамм. </a:t>
            </a:r>
            <a:endParaRPr lang="fr-CA" dirty="0" smtClean="0">
              <a:solidFill>
                <a:srgbClr val="996721"/>
              </a:solidFill>
            </a:endParaRPr>
          </a:p>
        </p:txBody>
      </p:sp>
      <p:pic>
        <p:nvPicPr>
          <p:cNvPr id="2050" name="Picture 2" descr="C:\Users\Елена\Desktop\fullsize.jpg"/>
          <p:cNvPicPr>
            <a:picLocks noChangeAspect="1" noChangeArrowheads="1"/>
          </p:cNvPicPr>
          <p:nvPr/>
        </p:nvPicPr>
        <p:blipFill>
          <a:blip r:embed="rId2" cstate="print"/>
          <a:srcRect t="23518" r="4877"/>
          <a:stretch>
            <a:fillRect/>
          </a:stretch>
        </p:blipFill>
        <p:spPr bwMode="auto">
          <a:xfrm>
            <a:off x="2627783" y="3789040"/>
            <a:ext cx="4654105" cy="2806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159</Template>
  <TotalTime>4736</TotalTime>
  <Words>766</Words>
  <Application>Microsoft Office PowerPoint</Application>
  <PresentationFormat>Экран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159</vt:lpstr>
      <vt:lpstr>Тема урока:  «Консервативные инвестиции.»</vt:lpstr>
      <vt:lpstr>Цели урока</vt:lpstr>
      <vt:lpstr>Задачи урока</vt:lpstr>
      <vt:lpstr>Эпиграф урока</vt:lpstr>
      <vt:lpstr>Теоретическая часть Что такое инвестиции?</vt:lpstr>
      <vt:lpstr>Какие бывают инвестиции?</vt:lpstr>
      <vt:lpstr>Для того, чтобы не потерять инвестиции, следует применить хеджирование.  </vt:lpstr>
      <vt:lpstr>Инвестиции в золото</vt:lpstr>
      <vt:lpstr>Тезавратор</vt:lpstr>
      <vt:lpstr>Из предложенных вариантов наиболее оптимальным выглядят инвестиции в золотые инвестиционные монеты. </vt:lpstr>
      <vt:lpstr>Практическая часть</vt:lpstr>
      <vt:lpstr>СТОИМОСТЬ МОНЕТ ЗА ПОСЛЕДНИЕ 8 ЛЕТ*</vt:lpstr>
      <vt:lpstr>СКОЛЬКО БЫЛО ИНВЕСТИРОВАНО ДЕНЕГ? </vt:lpstr>
      <vt:lpstr>СКОЛЬКО СЕЙЧАС СТОИТ ПОРТФЕЛЬ?</vt:lpstr>
      <vt:lpstr>Итоги инвестирования</vt:lpstr>
      <vt:lpstr>Инвестиции и инфляция </vt:lpstr>
      <vt:lpstr>НА СКОЛЬКО ЛЕТ БЫЛ ИНВЕСТИРОВАН ВЕСЬ ПОРТФЕЛЬ?</vt:lpstr>
      <vt:lpstr>ИНФЛЯЦИЯ В РФ данные с сайта Росстата</vt:lpstr>
      <vt:lpstr>Инфляция за период инвестирования </vt:lpstr>
      <vt:lpstr>Итоги инвестирования</vt:lpstr>
      <vt:lpstr>Инвестируйте в золото –  не прогадаете!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«Консервативные инвестиции.  Инвестиции в золото»</dc:title>
  <dc:creator>RePack by SPecialiST</dc:creator>
  <cp:lastModifiedBy>RePack by SPecialiST</cp:lastModifiedBy>
  <cp:revision>29</cp:revision>
  <dcterms:created xsi:type="dcterms:W3CDTF">2016-08-18T09:07:32Z</dcterms:created>
  <dcterms:modified xsi:type="dcterms:W3CDTF">2016-09-11T17:43:15Z</dcterms:modified>
</cp:coreProperties>
</file>