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64" r:id="rId6"/>
    <p:sldId id="259" r:id="rId7"/>
    <p:sldId id="261" r:id="rId8"/>
    <p:sldId id="260" r:id="rId9"/>
    <p:sldId id="265" r:id="rId10"/>
    <p:sldId id="26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D2DE5A-CFD0-49D8-BEAA-FAD6CA82F0F7}" type="doc">
      <dgm:prSet loTypeId="urn:microsoft.com/office/officeart/2005/8/layout/radial6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D60466EB-B7CC-4732-864E-842652D57457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Индивидуальный Инвестиционный Счет </a:t>
          </a:r>
          <a:endParaRPr lang="ru-RU" b="1" dirty="0">
            <a:solidFill>
              <a:srgbClr val="002060"/>
            </a:solidFill>
          </a:endParaRPr>
        </a:p>
      </dgm:t>
    </dgm:pt>
    <dgm:pt modelId="{A69C577E-02E6-4E49-BB85-9D7ECACA7BB7}" type="parTrans" cxnId="{F80272F2-D8E4-4A12-AD5A-98AE5E7862F6}">
      <dgm:prSet/>
      <dgm:spPr/>
      <dgm:t>
        <a:bodyPr/>
        <a:lstStyle/>
        <a:p>
          <a:endParaRPr lang="ru-RU"/>
        </a:p>
      </dgm:t>
    </dgm:pt>
    <dgm:pt modelId="{4EE071D0-4E10-4656-89F4-BAC3650228DD}" type="sibTrans" cxnId="{F80272F2-D8E4-4A12-AD5A-98AE5E7862F6}">
      <dgm:prSet/>
      <dgm:spPr/>
      <dgm:t>
        <a:bodyPr/>
        <a:lstStyle/>
        <a:p>
          <a:endParaRPr lang="ru-RU"/>
        </a:p>
      </dgm:t>
    </dgm:pt>
    <dgm:pt modelId="{1AC62D4E-23AB-461D-B228-7E2E6EA64116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</a:rPr>
            <a:t>БРОКЕР</a:t>
          </a:r>
          <a:endParaRPr lang="ru-RU" sz="2400" b="1" dirty="0">
            <a:solidFill>
              <a:schemeClr val="tx1"/>
            </a:solidFill>
          </a:endParaRPr>
        </a:p>
      </dgm:t>
    </dgm:pt>
    <dgm:pt modelId="{5BA5353A-D992-4AFE-89B5-F23E7E65F9ED}" type="parTrans" cxnId="{DCFAC239-09D6-4937-8195-6C17B0867256}">
      <dgm:prSet/>
      <dgm:spPr/>
      <dgm:t>
        <a:bodyPr/>
        <a:lstStyle/>
        <a:p>
          <a:endParaRPr lang="ru-RU"/>
        </a:p>
      </dgm:t>
    </dgm:pt>
    <dgm:pt modelId="{E5F59833-5D65-4815-BD53-63506FFA07B8}" type="sibTrans" cxnId="{DCFAC239-09D6-4937-8195-6C17B0867256}">
      <dgm:prSet/>
      <dgm:spPr/>
      <dgm:t>
        <a:bodyPr/>
        <a:lstStyle/>
        <a:p>
          <a:endParaRPr lang="ru-RU"/>
        </a:p>
      </dgm:t>
    </dgm:pt>
    <dgm:pt modelId="{71E303C3-146D-4CD7-B65C-175D60E7126E}">
      <dgm:prSet phldrT="[Текст]" custT="1"/>
      <dgm:spPr/>
      <dgm:t>
        <a:bodyPr/>
        <a:lstStyle/>
        <a:p>
          <a:r>
            <a:rPr lang="ru-RU" sz="1600" b="1" dirty="0" smtClean="0">
              <a:solidFill>
                <a:srgbClr val="C00000"/>
              </a:solidFill>
            </a:rPr>
            <a:t>УПРАВЛЯЮЩИЙ </a:t>
          </a:r>
          <a:endParaRPr lang="ru-RU" sz="1600" b="1" dirty="0">
            <a:solidFill>
              <a:srgbClr val="C00000"/>
            </a:solidFill>
          </a:endParaRPr>
        </a:p>
      </dgm:t>
    </dgm:pt>
    <dgm:pt modelId="{C704D299-1C36-4CF5-9A5C-0F08EF43162F}" type="parTrans" cxnId="{FD11BFAF-2B80-4F8D-8F32-EDAD60015CB0}">
      <dgm:prSet/>
      <dgm:spPr/>
      <dgm:t>
        <a:bodyPr/>
        <a:lstStyle/>
        <a:p>
          <a:endParaRPr lang="ru-RU"/>
        </a:p>
      </dgm:t>
    </dgm:pt>
    <dgm:pt modelId="{0B960FC8-210A-4CE9-97CF-3077E7042B3A}" type="sibTrans" cxnId="{FD11BFAF-2B80-4F8D-8F32-EDAD60015CB0}">
      <dgm:prSet/>
      <dgm:spPr/>
      <dgm:t>
        <a:bodyPr/>
        <a:lstStyle/>
        <a:p>
          <a:endParaRPr lang="ru-RU"/>
        </a:p>
      </dgm:t>
    </dgm:pt>
    <dgm:pt modelId="{24076EF4-47B9-4BE7-8655-C14F71CDB9F8}">
      <dgm:prSet/>
      <dgm:spPr/>
    </dgm:pt>
    <dgm:pt modelId="{63B9F8FA-7163-43E1-8010-8E039B310A6E}" type="parTrans" cxnId="{F619EF1D-6478-4677-93EF-08168CBDB8F1}">
      <dgm:prSet/>
      <dgm:spPr/>
      <dgm:t>
        <a:bodyPr/>
        <a:lstStyle/>
        <a:p>
          <a:endParaRPr lang="ru-RU"/>
        </a:p>
      </dgm:t>
    </dgm:pt>
    <dgm:pt modelId="{7F871BA3-E7A6-4F67-81E5-3E324A9758B7}" type="sibTrans" cxnId="{F619EF1D-6478-4677-93EF-08168CBDB8F1}">
      <dgm:prSet/>
      <dgm:spPr/>
      <dgm:t>
        <a:bodyPr/>
        <a:lstStyle/>
        <a:p>
          <a:endParaRPr lang="ru-RU"/>
        </a:p>
      </dgm:t>
    </dgm:pt>
    <dgm:pt modelId="{FBDE8FC3-95F6-454B-B072-73E17DE1E6FB}">
      <dgm:prSet/>
      <dgm:spPr/>
    </dgm:pt>
    <dgm:pt modelId="{8F93BA17-B543-460B-9D61-8B09F2EB650F}" type="parTrans" cxnId="{6316E69E-A2D8-49A0-9A71-9AAB455E027F}">
      <dgm:prSet/>
      <dgm:spPr/>
      <dgm:t>
        <a:bodyPr/>
        <a:lstStyle/>
        <a:p>
          <a:endParaRPr lang="ru-RU"/>
        </a:p>
      </dgm:t>
    </dgm:pt>
    <dgm:pt modelId="{F0451F3B-489C-4E7A-A76D-08C05BA02C2D}" type="sibTrans" cxnId="{6316E69E-A2D8-49A0-9A71-9AAB455E027F}">
      <dgm:prSet/>
      <dgm:spPr/>
      <dgm:t>
        <a:bodyPr/>
        <a:lstStyle/>
        <a:p>
          <a:endParaRPr lang="ru-RU"/>
        </a:p>
      </dgm:t>
    </dgm:pt>
    <dgm:pt modelId="{A111029D-8943-4E9A-B447-CA3D0155437D}">
      <dgm:prSet/>
      <dgm:spPr/>
      <dgm:t>
        <a:bodyPr/>
        <a:lstStyle/>
        <a:p>
          <a:endParaRPr lang="ru-RU"/>
        </a:p>
      </dgm:t>
    </dgm:pt>
    <dgm:pt modelId="{DF52CEA3-002E-45A7-AECE-E187F9A1A7C5}" type="parTrans" cxnId="{3BEE56A2-3996-4FEF-A946-9E65B330E3D0}">
      <dgm:prSet/>
      <dgm:spPr/>
      <dgm:t>
        <a:bodyPr/>
        <a:lstStyle/>
        <a:p>
          <a:endParaRPr lang="ru-RU"/>
        </a:p>
      </dgm:t>
    </dgm:pt>
    <dgm:pt modelId="{418D7340-2B91-4F69-B474-A071691E89C9}" type="sibTrans" cxnId="{3BEE56A2-3996-4FEF-A946-9E65B330E3D0}">
      <dgm:prSet/>
      <dgm:spPr/>
      <dgm:t>
        <a:bodyPr/>
        <a:lstStyle/>
        <a:p>
          <a:endParaRPr lang="ru-RU"/>
        </a:p>
      </dgm:t>
    </dgm:pt>
    <dgm:pt modelId="{80218806-8980-4590-844E-723EB31F8CB1}">
      <dgm:prSet/>
      <dgm:spPr/>
    </dgm:pt>
    <dgm:pt modelId="{C2D2BC46-0C67-4838-8ED1-9DCA17B85434}" type="parTrans" cxnId="{BE738A72-C227-432D-9EBD-4718CC1552C9}">
      <dgm:prSet/>
      <dgm:spPr/>
      <dgm:t>
        <a:bodyPr/>
        <a:lstStyle/>
        <a:p>
          <a:endParaRPr lang="ru-RU"/>
        </a:p>
      </dgm:t>
    </dgm:pt>
    <dgm:pt modelId="{25FD0EA4-1733-425B-AB2D-E5151865700C}" type="sibTrans" cxnId="{BE738A72-C227-432D-9EBD-4718CC1552C9}">
      <dgm:prSet/>
      <dgm:spPr/>
      <dgm:t>
        <a:bodyPr/>
        <a:lstStyle/>
        <a:p>
          <a:endParaRPr lang="ru-RU"/>
        </a:p>
      </dgm:t>
    </dgm:pt>
    <dgm:pt modelId="{45AE760F-6C43-47FF-B25C-59D3903528D7}">
      <dgm:prSet/>
      <dgm:spPr/>
    </dgm:pt>
    <dgm:pt modelId="{CB5313E3-1342-4C46-8CDA-1C5128AF7C84}" type="parTrans" cxnId="{EA6708FE-4894-4A29-97E1-CF729A6C1F63}">
      <dgm:prSet/>
      <dgm:spPr/>
      <dgm:t>
        <a:bodyPr/>
        <a:lstStyle/>
        <a:p>
          <a:endParaRPr lang="ru-RU"/>
        </a:p>
      </dgm:t>
    </dgm:pt>
    <dgm:pt modelId="{E6611FA6-8F2A-4330-9FB5-3A73F0CC48B3}" type="sibTrans" cxnId="{EA6708FE-4894-4A29-97E1-CF729A6C1F63}">
      <dgm:prSet/>
      <dgm:spPr/>
      <dgm:t>
        <a:bodyPr/>
        <a:lstStyle/>
        <a:p>
          <a:endParaRPr lang="ru-RU"/>
        </a:p>
      </dgm:t>
    </dgm:pt>
    <dgm:pt modelId="{DCE7D4D4-A1F0-4496-B48B-375AABA16334}">
      <dgm:prSet/>
      <dgm:spPr/>
    </dgm:pt>
    <dgm:pt modelId="{FB3935C2-6D60-4EA8-8EE9-8E35633F9988}" type="parTrans" cxnId="{0CE6392B-A89A-4878-AD81-6CCEF0417A95}">
      <dgm:prSet/>
      <dgm:spPr/>
      <dgm:t>
        <a:bodyPr/>
        <a:lstStyle/>
        <a:p>
          <a:endParaRPr lang="ru-RU"/>
        </a:p>
      </dgm:t>
    </dgm:pt>
    <dgm:pt modelId="{A74F9AB3-D99F-41A3-B052-AF61FE17BA70}" type="sibTrans" cxnId="{0CE6392B-A89A-4878-AD81-6CCEF0417A95}">
      <dgm:prSet/>
      <dgm:spPr/>
      <dgm:t>
        <a:bodyPr/>
        <a:lstStyle/>
        <a:p>
          <a:endParaRPr lang="ru-RU"/>
        </a:p>
      </dgm:t>
    </dgm:pt>
    <dgm:pt modelId="{90619E6B-2F49-4F3F-BC98-32A915A24FFD}">
      <dgm:prSet/>
      <dgm:spPr/>
      <dgm:t>
        <a:bodyPr/>
        <a:lstStyle/>
        <a:p>
          <a:endParaRPr lang="ru-RU"/>
        </a:p>
      </dgm:t>
    </dgm:pt>
    <dgm:pt modelId="{9CB8C01C-389B-4A42-A79C-051EC3D3277D}" type="parTrans" cxnId="{19276AA6-46DF-4264-B7DE-773C407580D6}">
      <dgm:prSet/>
      <dgm:spPr/>
      <dgm:t>
        <a:bodyPr/>
        <a:lstStyle/>
        <a:p>
          <a:endParaRPr lang="ru-RU"/>
        </a:p>
      </dgm:t>
    </dgm:pt>
    <dgm:pt modelId="{FF5E538D-2E9B-44A2-9DF4-C0E113F7DB54}" type="sibTrans" cxnId="{19276AA6-46DF-4264-B7DE-773C407580D6}">
      <dgm:prSet/>
      <dgm:spPr/>
      <dgm:t>
        <a:bodyPr/>
        <a:lstStyle/>
        <a:p>
          <a:endParaRPr lang="ru-RU"/>
        </a:p>
      </dgm:t>
    </dgm:pt>
    <dgm:pt modelId="{D422B71A-EEDF-406A-BFA5-315977E7E055}" type="pres">
      <dgm:prSet presAssocID="{6ED2DE5A-CFD0-49D8-BEAA-FAD6CA82F0F7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422EA5F-69B6-4AFC-A2E0-836287AEAC0F}" type="pres">
      <dgm:prSet presAssocID="{D60466EB-B7CC-4732-864E-842652D57457}" presName="centerShape" presStyleLbl="node0" presStyleIdx="0" presStyleCnt="1" custScaleX="502483" custScaleY="106468"/>
      <dgm:spPr/>
    </dgm:pt>
    <dgm:pt modelId="{5260D767-BF5B-4EAF-972A-9AF37FA38F85}" type="pres">
      <dgm:prSet presAssocID="{1AC62D4E-23AB-461D-B228-7E2E6EA64116}" presName="node" presStyleLbl="node1" presStyleIdx="0" presStyleCnt="2" custScaleX="187399" custScaleY="126633">
        <dgm:presLayoutVars>
          <dgm:bulletEnabled val="1"/>
        </dgm:presLayoutVars>
      </dgm:prSet>
      <dgm:spPr/>
    </dgm:pt>
    <dgm:pt modelId="{4997BF91-7E02-4DB2-9FF3-EC8FBCEAB286}" type="pres">
      <dgm:prSet presAssocID="{1AC62D4E-23AB-461D-B228-7E2E6EA64116}" presName="dummy" presStyleCnt="0"/>
      <dgm:spPr/>
    </dgm:pt>
    <dgm:pt modelId="{5474D2A3-7C63-42E0-90E3-D24A8F639343}" type="pres">
      <dgm:prSet presAssocID="{E5F59833-5D65-4815-BD53-63506FFA07B8}" presName="sibTrans" presStyleLbl="sibTrans2D1" presStyleIdx="0" presStyleCnt="2" custScaleX="146043" custScaleY="131631"/>
      <dgm:spPr/>
    </dgm:pt>
    <dgm:pt modelId="{D43C92C5-B532-406B-917E-1CAE9B7C08AB}" type="pres">
      <dgm:prSet presAssocID="{71E303C3-146D-4CD7-B65C-175D60E7126E}" presName="node" presStyleLbl="node1" presStyleIdx="1" presStyleCnt="2" custScaleX="195593" custScaleY="1336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D34D88-43C7-42DE-BC1E-3074FC405B7F}" type="pres">
      <dgm:prSet presAssocID="{71E303C3-146D-4CD7-B65C-175D60E7126E}" presName="dummy" presStyleCnt="0"/>
      <dgm:spPr/>
    </dgm:pt>
    <dgm:pt modelId="{40DCC819-2FFD-478E-9ACF-46C9C3605833}" type="pres">
      <dgm:prSet presAssocID="{0B960FC8-210A-4CE9-97CF-3077E7042B3A}" presName="sibTrans" presStyleLbl="sibTrans2D1" presStyleIdx="1" presStyleCnt="2" custScaleX="147236" custScaleY="134208"/>
      <dgm:spPr/>
    </dgm:pt>
  </dgm:ptLst>
  <dgm:cxnLst>
    <dgm:cxn modelId="{47C8F0CB-8FBA-45D6-BB10-0D59F98F5871}" type="presOf" srcId="{6ED2DE5A-CFD0-49D8-BEAA-FAD6CA82F0F7}" destId="{D422B71A-EEDF-406A-BFA5-315977E7E055}" srcOrd="0" destOrd="0" presId="urn:microsoft.com/office/officeart/2005/8/layout/radial6"/>
    <dgm:cxn modelId="{F619EF1D-6478-4677-93EF-08168CBDB8F1}" srcId="{6ED2DE5A-CFD0-49D8-BEAA-FAD6CA82F0F7}" destId="{24076EF4-47B9-4BE7-8655-C14F71CDB9F8}" srcOrd="1" destOrd="0" parTransId="{63B9F8FA-7163-43E1-8010-8E039B310A6E}" sibTransId="{7F871BA3-E7A6-4F67-81E5-3E324A9758B7}"/>
    <dgm:cxn modelId="{6316E69E-A2D8-49A0-9A71-9AAB455E027F}" srcId="{6ED2DE5A-CFD0-49D8-BEAA-FAD6CA82F0F7}" destId="{FBDE8FC3-95F6-454B-B072-73E17DE1E6FB}" srcOrd="2" destOrd="0" parTransId="{8F93BA17-B543-460B-9D61-8B09F2EB650F}" sibTransId="{F0451F3B-489C-4E7A-A76D-08C05BA02C2D}"/>
    <dgm:cxn modelId="{FC71D5C1-534C-4944-84A9-69A466F90C44}" type="presOf" srcId="{1AC62D4E-23AB-461D-B228-7E2E6EA64116}" destId="{5260D767-BF5B-4EAF-972A-9AF37FA38F85}" srcOrd="0" destOrd="0" presId="urn:microsoft.com/office/officeart/2005/8/layout/radial6"/>
    <dgm:cxn modelId="{E0B404D1-BADF-4A46-9835-C4CA0CC59234}" type="presOf" srcId="{0B960FC8-210A-4CE9-97CF-3077E7042B3A}" destId="{40DCC819-2FFD-478E-9ACF-46C9C3605833}" srcOrd="0" destOrd="0" presId="urn:microsoft.com/office/officeart/2005/8/layout/radial6"/>
    <dgm:cxn modelId="{0CE6392B-A89A-4878-AD81-6CCEF0417A95}" srcId="{6ED2DE5A-CFD0-49D8-BEAA-FAD6CA82F0F7}" destId="{DCE7D4D4-A1F0-4496-B48B-375AABA16334}" srcOrd="6" destOrd="0" parTransId="{FB3935C2-6D60-4EA8-8EE9-8E35633F9988}" sibTransId="{A74F9AB3-D99F-41A3-B052-AF61FE17BA70}"/>
    <dgm:cxn modelId="{FD11BFAF-2B80-4F8D-8F32-EDAD60015CB0}" srcId="{D60466EB-B7CC-4732-864E-842652D57457}" destId="{71E303C3-146D-4CD7-B65C-175D60E7126E}" srcOrd="1" destOrd="0" parTransId="{C704D299-1C36-4CF5-9A5C-0F08EF43162F}" sibTransId="{0B960FC8-210A-4CE9-97CF-3077E7042B3A}"/>
    <dgm:cxn modelId="{BE738A72-C227-432D-9EBD-4718CC1552C9}" srcId="{6ED2DE5A-CFD0-49D8-BEAA-FAD6CA82F0F7}" destId="{80218806-8980-4590-844E-723EB31F8CB1}" srcOrd="4" destOrd="0" parTransId="{C2D2BC46-0C67-4838-8ED1-9DCA17B85434}" sibTransId="{25FD0EA4-1733-425B-AB2D-E5151865700C}"/>
    <dgm:cxn modelId="{19276AA6-46DF-4264-B7DE-773C407580D6}" srcId="{6ED2DE5A-CFD0-49D8-BEAA-FAD6CA82F0F7}" destId="{90619E6B-2F49-4F3F-BC98-32A915A24FFD}" srcOrd="7" destOrd="0" parTransId="{9CB8C01C-389B-4A42-A79C-051EC3D3277D}" sibTransId="{FF5E538D-2E9B-44A2-9DF4-C0E113F7DB54}"/>
    <dgm:cxn modelId="{F80272F2-D8E4-4A12-AD5A-98AE5E7862F6}" srcId="{6ED2DE5A-CFD0-49D8-BEAA-FAD6CA82F0F7}" destId="{D60466EB-B7CC-4732-864E-842652D57457}" srcOrd="0" destOrd="0" parTransId="{A69C577E-02E6-4E49-BB85-9D7ECACA7BB7}" sibTransId="{4EE071D0-4E10-4656-89F4-BAC3650228DD}"/>
    <dgm:cxn modelId="{EA6708FE-4894-4A29-97E1-CF729A6C1F63}" srcId="{6ED2DE5A-CFD0-49D8-BEAA-FAD6CA82F0F7}" destId="{45AE760F-6C43-47FF-B25C-59D3903528D7}" srcOrd="5" destOrd="0" parTransId="{CB5313E3-1342-4C46-8CDA-1C5128AF7C84}" sibTransId="{E6611FA6-8F2A-4330-9FB5-3A73F0CC48B3}"/>
    <dgm:cxn modelId="{3BEE56A2-3996-4FEF-A946-9E65B330E3D0}" srcId="{6ED2DE5A-CFD0-49D8-BEAA-FAD6CA82F0F7}" destId="{A111029D-8943-4E9A-B447-CA3D0155437D}" srcOrd="3" destOrd="0" parTransId="{DF52CEA3-002E-45A7-AECE-E187F9A1A7C5}" sibTransId="{418D7340-2B91-4F69-B474-A071691E89C9}"/>
    <dgm:cxn modelId="{46AC6633-23F6-4A91-BC0A-69F71AF342B2}" type="presOf" srcId="{71E303C3-146D-4CD7-B65C-175D60E7126E}" destId="{D43C92C5-B532-406B-917E-1CAE9B7C08AB}" srcOrd="0" destOrd="0" presId="urn:microsoft.com/office/officeart/2005/8/layout/radial6"/>
    <dgm:cxn modelId="{DCFAC239-09D6-4937-8195-6C17B0867256}" srcId="{D60466EB-B7CC-4732-864E-842652D57457}" destId="{1AC62D4E-23AB-461D-B228-7E2E6EA64116}" srcOrd="0" destOrd="0" parTransId="{5BA5353A-D992-4AFE-89B5-F23E7E65F9ED}" sibTransId="{E5F59833-5D65-4815-BD53-63506FFA07B8}"/>
    <dgm:cxn modelId="{32801C38-356F-4DB8-BD82-E9556174AB70}" type="presOf" srcId="{E5F59833-5D65-4815-BD53-63506FFA07B8}" destId="{5474D2A3-7C63-42E0-90E3-D24A8F639343}" srcOrd="0" destOrd="0" presId="urn:microsoft.com/office/officeart/2005/8/layout/radial6"/>
    <dgm:cxn modelId="{88CA370E-EDB3-422A-A4DF-8B8D0E033F0C}" type="presOf" srcId="{D60466EB-B7CC-4732-864E-842652D57457}" destId="{1422EA5F-69B6-4AFC-A2E0-836287AEAC0F}" srcOrd="0" destOrd="0" presId="urn:microsoft.com/office/officeart/2005/8/layout/radial6"/>
    <dgm:cxn modelId="{4CF59975-AFDA-45DB-BDF7-9D8A831FE47E}" type="presParOf" srcId="{D422B71A-EEDF-406A-BFA5-315977E7E055}" destId="{1422EA5F-69B6-4AFC-A2E0-836287AEAC0F}" srcOrd="0" destOrd="0" presId="urn:microsoft.com/office/officeart/2005/8/layout/radial6"/>
    <dgm:cxn modelId="{AFF14601-98EF-4E40-A4D3-49CECB28D6DA}" type="presParOf" srcId="{D422B71A-EEDF-406A-BFA5-315977E7E055}" destId="{5260D767-BF5B-4EAF-972A-9AF37FA38F85}" srcOrd="1" destOrd="0" presId="urn:microsoft.com/office/officeart/2005/8/layout/radial6"/>
    <dgm:cxn modelId="{271F82BE-AAE1-4B24-8735-D904A265E25B}" type="presParOf" srcId="{D422B71A-EEDF-406A-BFA5-315977E7E055}" destId="{4997BF91-7E02-4DB2-9FF3-EC8FBCEAB286}" srcOrd="2" destOrd="0" presId="urn:microsoft.com/office/officeart/2005/8/layout/radial6"/>
    <dgm:cxn modelId="{619EC21F-8C7A-46F5-8D6A-2D1427A20A57}" type="presParOf" srcId="{D422B71A-EEDF-406A-BFA5-315977E7E055}" destId="{5474D2A3-7C63-42E0-90E3-D24A8F639343}" srcOrd="3" destOrd="0" presId="urn:microsoft.com/office/officeart/2005/8/layout/radial6"/>
    <dgm:cxn modelId="{5152D138-3ABA-4AD8-966E-3581C9C58A1C}" type="presParOf" srcId="{D422B71A-EEDF-406A-BFA5-315977E7E055}" destId="{D43C92C5-B532-406B-917E-1CAE9B7C08AB}" srcOrd="4" destOrd="0" presId="urn:microsoft.com/office/officeart/2005/8/layout/radial6"/>
    <dgm:cxn modelId="{20FA71BD-2495-4FF2-9F8D-3C0B5F28C5CC}" type="presParOf" srcId="{D422B71A-EEDF-406A-BFA5-315977E7E055}" destId="{89D34D88-43C7-42DE-BC1E-3074FC405B7F}" srcOrd="5" destOrd="0" presId="urn:microsoft.com/office/officeart/2005/8/layout/radial6"/>
    <dgm:cxn modelId="{ACB710FF-8988-427E-9630-47F8B4B7F248}" type="presParOf" srcId="{D422B71A-EEDF-406A-BFA5-315977E7E055}" destId="{40DCC819-2FFD-478E-9ACF-46C9C3605833}" srcOrd="6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56B735-23EC-4EC9-87B9-FB7B8F042C0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202A2AC-8C19-4511-B69F-3BE651105D14}">
      <dgm:prSet phldrT="[Текст]" custT="1"/>
      <dgm:spPr/>
      <dgm:t>
        <a:bodyPr/>
        <a:lstStyle/>
        <a:p>
          <a:r>
            <a:rPr lang="ru-RU" sz="2400" b="1" dirty="0" smtClean="0">
              <a:solidFill>
                <a:srgbClr val="C00000"/>
              </a:solidFill>
            </a:rPr>
            <a:t>договор ведения инвестиционного счета</a:t>
          </a:r>
          <a:endParaRPr lang="ru-RU" sz="2400" b="1" dirty="0">
            <a:solidFill>
              <a:srgbClr val="C00000"/>
            </a:solidFill>
          </a:endParaRPr>
        </a:p>
      </dgm:t>
    </dgm:pt>
    <dgm:pt modelId="{89FC65B1-717E-4165-9EDF-C1DFE04BA7A6}" type="parTrans" cxnId="{DBB29C96-CA4B-4E98-9E6A-177CBCE666B2}">
      <dgm:prSet/>
      <dgm:spPr/>
      <dgm:t>
        <a:bodyPr/>
        <a:lstStyle/>
        <a:p>
          <a:endParaRPr lang="ru-RU"/>
        </a:p>
      </dgm:t>
    </dgm:pt>
    <dgm:pt modelId="{6545FED9-8160-4835-A695-394BE278FE28}" type="sibTrans" cxnId="{DBB29C96-CA4B-4E98-9E6A-177CBCE666B2}">
      <dgm:prSet/>
      <dgm:spPr/>
      <dgm:t>
        <a:bodyPr/>
        <a:lstStyle/>
        <a:p>
          <a:endParaRPr lang="ru-RU"/>
        </a:p>
      </dgm:t>
    </dgm:pt>
    <dgm:pt modelId="{7323ACF4-DAB9-43AD-AA33-6C8B1A4B8676}">
      <dgm:prSet custT="1"/>
      <dgm:spPr/>
      <dgm:t>
        <a:bodyPr/>
        <a:lstStyle/>
        <a:p>
          <a:r>
            <a:rPr lang="ru-RU" sz="1500" dirty="0" smtClean="0"/>
            <a:t> </a:t>
          </a:r>
          <a:r>
            <a:rPr lang="ru-RU" sz="2400" b="1" dirty="0" smtClean="0">
              <a:solidFill>
                <a:srgbClr val="C00000"/>
              </a:solidFill>
            </a:rPr>
            <a:t>договор на брокерское обслуживание</a:t>
          </a:r>
          <a:endParaRPr lang="ru-RU" sz="2400" b="1" dirty="0">
            <a:solidFill>
              <a:srgbClr val="C00000"/>
            </a:solidFill>
          </a:endParaRPr>
        </a:p>
      </dgm:t>
    </dgm:pt>
    <dgm:pt modelId="{3FE4EE0F-4216-4570-8D0E-DD891519CDD8}" type="parTrans" cxnId="{37D2E5B7-9049-42CB-945D-EDE8CAAF8FFF}">
      <dgm:prSet/>
      <dgm:spPr/>
      <dgm:t>
        <a:bodyPr/>
        <a:lstStyle/>
        <a:p>
          <a:endParaRPr lang="ru-RU"/>
        </a:p>
      </dgm:t>
    </dgm:pt>
    <dgm:pt modelId="{7BB884ED-0D8D-4B9C-8EC0-7D36189457EF}" type="sibTrans" cxnId="{37D2E5B7-9049-42CB-945D-EDE8CAAF8FFF}">
      <dgm:prSet/>
      <dgm:spPr/>
      <dgm:t>
        <a:bodyPr/>
        <a:lstStyle/>
        <a:p>
          <a:endParaRPr lang="ru-RU"/>
        </a:p>
      </dgm:t>
    </dgm:pt>
    <dgm:pt modelId="{88DF11FE-9966-4241-A3E0-318F6EAE162C}">
      <dgm:prSet custT="1"/>
      <dgm:spPr/>
      <dgm:t>
        <a:bodyPr/>
        <a:lstStyle/>
        <a:p>
          <a:r>
            <a:rPr lang="ru-RU" sz="2400" b="1" dirty="0" smtClean="0">
              <a:solidFill>
                <a:srgbClr val="C00000"/>
              </a:solidFill>
            </a:rPr>
            <a:t>договор доверительного управления ценными бумагами</a:t>
          </a:r>
          <a:endParaRPr lang="ru-RU" sz="2400" b="1" dirty="0">
            <a:solidFill>
              <a:srgbClr val="C00000"/>
            </a:solidFill>
          </a:endParaRPr>
        </a:p>
      </dgm:t>
    </dgm:pt>
    <dgm:pt modelId="{A359D57C-723C-47D7-9AC4-59528134A375}" type="parTrans" cxnId="{900851DE-A60F-4E32-B225-319F1E9F8DFA}">
      <dgm:prSet/>
      <dgm:spPr/>
      <dgm:t>
        <a:bodyPr/>
        <a:lstStyle/>
        <a:p>
          <a:endParaRPr lang="ru-RU"/>
        </a:p>
      </dgm:t>
    </dgm:pt>
    <dgm:pt modelId="{4AEDD03C-7D79-45FC-9274-20FA910F34FD}" type="sibTrans" cxnId="{900851DE-A60F-4E32-B225-319F1E9F8DFA}">
      <dgm:prSet/>
      <dgm:spPr/>
      <dgm:t>
        <a:bodyPr/>
        <a:lstStyle/>
        <a:p>
          <a:endParaRPr lang="ru-RU"/>
        </a:p>
      </dgm:t>
    </dgm:pt>
    <dgm:pt modelId="{2D6F239F-670A-4CDB-A094-5FACD0683D73}" type="pres">
      <dgm:prSet presAssocID="{B856B735-23EC-4EC9-87B9-FB7B8F042C03}" presName="linear" presStyleCnt="0">
        <dgm:presLayoutVars>
          <dgm:dir/>
          <dgm:animLvl val="lvl"/>
          <dgm:resizeHandles val="exact"/>
        </dgm:presLayoutVars>
      </dgm:prSet>
      <dgm:spPr/>
    </dgm:pt>
    <dgm:pt modelId="{7451CBF8-5711-4031-A0A9-EA5EFC8FBCA4}" type="pres">
      <dgm:prSet presAssocID="{7323ACF4-DAB9-43AD-AA33-6C8B1A4B8676}" presName="parentLin" presStyleCnt="0"/>
      <dgm:spPr/>
    </dgm:pt>
    <dgm:pt modelId="{976873BC-50AC-4F3F-A0B3-674DCAB40518}" type="pres">
      <dgm:prSet presAssocID="{7323ACF4-DAB9-43AD-AA33-6C8B1A4B8676}" presName="parentLeftMargin" presStyleLbl="node1" presStyleIdx="0" presStyleCnt="3"/>
      <dgm:spPr/>
    </dgm:pt>
    <dgm:pt modelId="{F4C17E33-5A38-42E7-939F-192ED46FFD96}" type="pres">
      <dgm:prSet presAssocID="{7323ACF4-DAB9-43AD-AA33-6C8B1A4B8676}" presName="parentText" presStyleLbl="node1" presStyleIdx="0" presStyleCnt="3" custScaleY="2522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5E4D56-0311-4B41-A04A-4EF48B351FA6}" type="pres">
      <dgm:prSet presAssocID="{7323ACF4-DAB9-43AD-AA33-6C8B1A4B8676}" presName="negativeSpace" presStyleCnt="0"/>
      <dgm:spPr/>
    </dgm:pt>
    <dgm:pt modelId="{E966B211-3220-4692-976E-DFF2DE516F45}" type="pres">
      <dgm:prSet presAssocID="{7323ACF4-DAB9-43AD-AA33-6C8B1A4B8676}" presName="childText" presStyleLbl="conFgAcc1" presStyleIdx="0" presStyleCnt="3">
        <dgm:presLayoutVars>
          <dgm:bulletEnabled val="1"/>
        </dgm:presLayoutVars>
      </dgm:prSet>
      <dgm:spPr/>
    </dgm:pt>
    <dgm:pt modelId="{155C2AA0-19F4-462A-B206-F838D47B193E}" type="pres">
      <dgm:prSet presAssocID="{7BB884ED-0D8D-4B9C-8EC0-7D36189457EF}" presName="spaceBetweenRectangles" presStyleCnt="0"/>
      <dgm:spPr/>
    </dgm:pt>
    <dgm:pt modelId="{5A3B7CDA-D15F-4501-BC91-1FF16585AD61}" type="pres">
      <dgm:prSet presAssocID="{88DF11FE-9966-4241-A3E0-318F6EAE162C}" presName="parentLin" presStyleCnt="0"/>
      <dgm:spPr/>
    </dgm:pt>
    <dgm:pt modelId="{E4D645CE-4445-4DFA-AD1A-21F7014D402F}" type="pres">
      <dgm:prSet presAssocID="{88DF11FE-9966-4241-A3E0-318F6EAE162C}" presName="parentLeftMargin" presStyleLbl="node1" presStyleIdx="0" presStyleCnt="3"/>
      <dgm:spPr/>
    </dgm:pt>
    <dgm:pt modelId="{2B4F2F25-4B03-4F94-92AE-5449C6D0DA11}" type="pres">
      <dgm:prSet presAssocID="{88DF11FE-9966-4241-A3E0-318F6EAE162C}" presName="parentText" presStyleLbl="node1" presStyleIdx="1" presStyleCnt="3" custScaleX="140093" custScaleY="25802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AFCC28-92B6-4CCA-83E4-8F95CBBDAC08}" type="pres">
      <dgm:prSet presAssocID="{88DF11FE-9966-4241-A3E0-318F6EAE162C}" presName="negativeSpace" presStyleCnt="0"/>
      <dgm:spPr/>
    </dgm:pt>
    <dgm:pt modelId="{D0DFA496-56E1-443D-90A5-263B42BA5F36}" type="pres">
      <dgm:prSet presAssocID="{88DF11FE-9966-4241-A3E0-318F6EAE162C}" presName="childText" presStyleLbl="conFgAcc1" presStyleIdx="1" presStyleCnt="3">
        <dgm:presLayoutVars>
          <dgm:bulletEnabled val="1"/>
        </dgm:presLayoutVars>
      </dgm:prSet>
      <dgm:spPr/>
    </dgm:pt>
    <dgm:pt modelId="{DDEF29A1-CA25-422E-AC27-0F30D38686D3}" type="pres">
      <dgm:prSet presAssocID="{4AEDD03C-7D79-45FC-9274-20FA910F34FD}" presName="spaceBetweenRectangles" presStyleCnt="0"/>
      <dgm:spPr/>
    </dgm:pt>
    <dgm:pt modelId="{5F28468A-A66F-4E71-A173-2E760D23A680}" type="pres">
      <dgm:prSet presAssocID="{C202A2AC-8C19-4511-B69F-3BE651105D14}" presName="parentLin" presStyleCnt="0"/>
      <dgm:spPr/>
    </dgm:pt>
    <dgm:pt modelId="{66950A9E-3B41-4304-92FF-A61DDDFFEFF7}" type="pres">
      <dgm:prSet presAssocID="{C202A2AC-8C19-4511-B69F-3BE651105D14}" presName="parentLeftMargin" presStyleLbl="node1" presStyleIdx="1" presStyleCnt="3"/>
      <dgm:spPr/>
    </dgm:pt>
    <dgm:pt modelId="{F07F0479-78EB-4A1B-BD71-C20A541ECEF9}" type="pres">
      <dgm:prSet presAssocID="{C202A2AC-8C19-4511-B69F-3BE651105D14}" presName="parentText" presStyleLbl="node1" presStyleIdx="2" presStyleCnt="3" custScaleX="124823" custScaleY="23936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C46E4D-BBC9-4A4A-B835-EB1D66EE9CF5}" type="pres">
      <dgm:prSet presAssocID="{C202A2AC-8C19-4511-B69F-3BE651105D14}" presName="negativeSpace" presStyleCnt="0"/>
      <dgm:spPr/>
    </dgm:pt>
    <dgm:pt modelId="{DA2B7972-86BC-47BD-AF43-17DBEBA71C05}" type="pres">
      <dgm:prSet presAssocID="{C202A2AC-8C19-4511-B69F-3BE651105D1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9785743-EEA1-4761-A2C0-67DCFDEF34AA}" type="presOf" srcId="{88DF11FE-9966-4241-A3E0-318F6EAE162C}" destId="{E4D645CE-4445-4DFA-AD1A-21F7014D402F}" srcOrd="0" destOrd="0" presId="urn:microsoft.com/office/officeart/2005/8/layout/list1"/>
    <dgm:cxn modelId="{48A62B25-084D-4BDF-9013-51A285842F74}" type="presOf" srcId="{88DF11FE-9966-4241-A3E0-318F6EAE162C}" destId="{2B4F2F25-4B03-4F94-92AE-5449C6D0DA11}" srcOrd="1" destOrd="0" presId="urn:microsoft.com/office/officeart/2005/8/layout/list1"/>
    <dgm:cxn modelId="{0DE41B98-A591-4FA6-837F-FEABD81E3CB6}" type="presOf" srcId="{7323ACF4-DAB9-43AD-AA33-6C8B1A4B8676}" destId="{F4C17E33-5A38-42E7-939F-192ED46FFD96}" srcOrd="1" destOrd="0" presId="urn:microsoft.com/office/officeart/2005/8/layout/list1"/>
    <dgm:cxn modelId="{BE62F9D5-283E-43E8-9FFD-9D12669A910F}" type="presOf" srcId="{C202A2AC-8C19-4511-B69F-3BE651105D14}" destId="{F07F0479-78EB-4A1B-BD71-C20A541ECEF9}" srcOrd="1" destOrd="0" presId="urn:microsoft.com/office/officeart/2005/8/layout/list1"/>
    <dgm:cxn modelId="{DBB29C96-CA4B-4E98-9E6A-177CBCE666B2}" srcId="{B856B735-23EC-4EC9-87B9-FB7B8F042C03}" destId="{C202A2AC-8C19-4511-B69F-3BE651105D14}" srcOrd="2" destOrd="0" parTransId="{89FC65B1-717E-4165-9EDF-C1DFE04BA7A6}" sibTransId="{6545FED9-8160-4835-A695-394BE278FE28}"/>
    <dgm:cxn modelId="{3B0F0C07-B42E-4B55-9E81-3C74E983E3BC}" type="presOf" srcId="{7323ACF4-DAB9-43AD-AA33-6C8B1A4B8676}" destId="{976873BC-50AC-4F3F-A0B3-674DCAB40518}" srcOrd="0" destOrd="0" presId="urn:microsoft.com/office/officeart/2005/8/layout/list1"/>
    <dgm:cxn modelId="{0A4C08AF-D026-43D6-AAE0-B4B25FC0150A}" type="presOf" srcId="{B856B735-23EC-4EC9-87B9-FB7B8F042C03}" destId="{2D6F239F-670A-4CDB-A094-5FACD0683D73}" srcOrd="0" destOrd="0" presId="urn:microsoft.com/office/officeart/2005/8/layout/list1"/>
    <dgm:cxn modelId="{900851DE-A60F-4E32-B225-319F1E9F8DFA}" srcId="{B856B735-23EC-4EC9-87B9-FB7B8F042C03}" destId="{88DF11FE-9966-4241-A3E0-318F6EAE162C}" srcOrd="1" destOrd="0" parTransId="{A359D57C-723C-47D7-9AC4-59528134A375}" sibTransId="{4AEDD03C-7D79-45FC-9274-20FA910F34FD}"/>
    <dgm:cxn modelId="{37D2E5B7-9049-42CB-945D-EDE8CAAF8FFF}" srcId="{B856B735-23EC-4EC9-87B9-FB7B8F042C03}" destId="{7323ACF4-DAB9-43AD-AA33-6C8B1A4B8676}" srcOrd="0" destOrd="0" parTransId="{3FE4EE0F-4216-4570-8D0E-DD891519CDD8}" sibTransId="{7BB884ED-0D8D-4B9C-8EC0-7D36189457EF}"/>
    <dgm:cxn modelId="{A4BA3E67-ED94-4CD5-AB0E-B4956019837B}" type="presOf" srcId="{C202A2AC-8C19-4511-B69F-3BE651105D14}" destId="{66950A9E-3B41-4304-92FF-A61DDDFFEFF7}" srcOrd="0" destOrd="0" presId="urn:microsoft.com/office/officeart/2005/8/layout/list1"/>
    <dgm:cxn modelId="{3CB5FEB5-323D-4AFF-896F-AE8C4FDF8BB2}" type="presParOf" srcId="{2D6F239F-670A-4CDB-A094-5FACD0683D73}" destId="{7451CBF8-5711-4031-A0A9-EA5EFC8FBCA4}" srcOrd="0" destOrd="0" presId="urn:microsoft.com/office/officeart/2005/8/layout/list1"/>
    <dgm:cxn modelId="{6982870D-FE5B-4575-94B6-085AFA4E1D09}" type="presParOf" srcId="{7451CBF8-5711-4031-A0A9-EA5EFC8FBCA4}" destId="{976873BC-50AC-4F3F-A0B3-674DCAB40518}" srcOrd="0" destOrd="0" presId="urn:microsoft.com/office/officeart/2005/8/layout/list1"/>
    <dgm:cxn modelId="{6E502430-891E-4CB9-BD39-88B8545AC8F2}" type="presParOf" srcId="{7451CBF8-5711-4031-A0A9-EA5EFC8FBCA4}" destId="{F4C17E33-5A38-42E7-939F-192ED46FFD96}" srcOrd="1" destOrd="0" presId="urn:microsoft.com/office/officeart/2005/8/layout/list1"/>
    <dgm:cxn modelId="{A04CF912-2A4D-4C5B-9313-9817FEF74835}" type="presParOf" srcId="{2D6F239F-670A-4CDB-A094-5FACD0683D73}" destId="{D15E4D56-0311-4B41-A04A-4EF48B351FA6}" srcOrd="1" destOrd="0" presId="urn:microsoft.com/office/officeart/2005/8/layout/list1"/>
    <dgm:cxn modelId="{0B1337C4-49FE-47E3-A851-C62986C8ACE4}" type="presParOf" srcId="{2D6F239F-670A-4CDB-A094-5FACD0683D73}" destId="{E966B211-3220-4692-976E-DFF2DE516F45}" srcOrd="2" destOrd="0" presId="urn:microsoft.com/office/officeart/2005/8/layout/list1"/>
    <dgm:cxn modelId="{629297DC-6039-4A26-A818-51E6D462D8EC}" type="presParOf" srcId="{2D6F239F-670A-4CDB-A094-5FACD0683D73}" destId="{155C2AA0-19F4-462A-B206-F838D47B193E}" srcOrd="3" destOrd="0" presId="urn:microsoft.com/office/officeart/2005/8/layout/list1"/>
    <dgm:cxn modelId="{3AEA6AE2-8636-4F4D-92B3-4EB1B842D277}" type="presParOf" srcId="{2D6F239F-670A-4CDB-A094-5FACD0683D73}" destId="{5A3B7CDA-D15F-4501-BC91-1FF16585AD61}" srcOrd="4" destOrd="0" presId="urn:microsoft.com/office/officeart/2005/8/layout/list1"/>
    <dgm:cxn modelId="{835E68D1-B6F3-4FB4-9310-893259EA7D3C}" type="presParOf" srcId="{5A3B7CDA-D15F-4501-BC91-1FF16585AD61}" destId="{E4D645CE-4445-4DFA-AD1A-21F7014D402F}" srcOrd="0" destOrd="0" presId="urn:microsoft.com/office/officeart/2005/8/layout/list1"/>
    <dgm:cxn modelId="{7A4AD491-0BD4-4BA7-8834-7AF488410018}" type="presParOf" srcId="{5A3B7CDA-D15F-4501-BC91-1FF16585AD61}" destId="{2B4F2F25-4B03-4F94-92AE-5449C6D0DA11}" srcOrd="1" destOrd="0" presId="urn:microsoft.com/office/officeart/2005/8/layout/list1"/>
    <dgm:cxn modelId="{DFE16BE2-1F36-47D1-9C1C-E6BF6F5AC4CC}" type="presParOf" srcId="{2D6F239F-670A-4CDB-A094-5FACD0683D73}" destId="{79AFCC28-92B6-4CCA-83E4-8F95CBBDAC08}" srcOrd="5" destOrd="0" presId="urn:microsoft.com/office/officeart/2005/8/layout/list1"/>
    <dgm:cxn modelId="{84BDB849-371E-4F4E-8C91-622DFFB28BF4}" type="presParOf" srcId="{2D6F239F-670A-4CDB-A094-5FACD0683D73}" destId="{D0DFA496-56E1-443D-90A5-263B42BA5F36}" srcOrd="6" destOrd="0" presId="urn:microsoft.com/office/officeart/2005/8/layout/list1"/>
    <dgm:cxn modelId="{EB3D4AB5-5E6C-4874-969F-125E8ADF6CDF}" type="presParOf" srcId="{2D6F239F-670A-4CDB-A094-5FACD0683D73}" destId="{DDEF29A1-CA25-422E-AC27-0F30D38686D3}" srcOrd="7" destOrd="0" presId="urn:microsoft.com/office/officeart/2005/8/layout/list1"/>
    <dgm:cxn modelId="{03B92F5A-ADDD-425F-89FC-556930472E19}" type="presParOf" srcId="{2D6F239F-670A-4CDB-A094-5FACD0683D73}" destId="{5F28468A-A66F-4E71-A173-2E760D23A680}" srcOrd="8" destOrd="0" presId="urn:microsoft.com/office/officeart/2005/8/layout/list1"/>
    <dgm:cxn modelId="{25586BB3-305C-4B98-8D32-39A1B176E0A1}" type="presParOf" srcId="{5F28468A-A66F-4E71-A173-2E760D23A680}" destId="{66950A9E-3B41-4304-92FF-A61DDDFFEFF7}" srcOrd="0" destOrd="0" presId="urn:microsoft.com/office/officeart/2005/8/layout/list1"/>
    <dgm:cxn modelId="{0C489DD6-F66D-4C42-ACC1-896356732E39}" type="presParOf" srcId="{5F28468A-A66F-4E71-A173-2E760D23A680}" destId="{F07F0479-78EB-4A1B-BD71-C20A541ECEF9}" srcOrd="1" destOrd="0" presId="urn:microsoft.com/office/officeart/2005/8/layout/list1"/>
    <dgm:cxn modelId="{AB89CF43-212D-4CF6-BDE4-9809DAB5E231}" type="presParOf" srcId="{2D6F239F-670A-4CDB-A094-5FACD0683D73}" destId="{DDC46E4D-BBC9-4A4A-B835-EB1D66EE9CF5}" srcOrd="9" destOrd="0" presId="urn:microsoft.com/office/officeart/2005/8/layout/list1"/>
    <dgm:cxn modelId="{836567CE-442F-4DFE-8130-85D4848D2D6D}" type="presParOf" srcId="{2D6F239F-670A-4CDB-A094-5FACD0683D73}" destId="{DA2B7972-86BC-47BD-AF43-17DBEBA71C0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0DCC819-2FFD-478E-9ACF-46C9C3605833}">
      <dsp:nvSpPr>
        <dsp:cNvPr id="0" name=""/>
        <dsp:cNvSpPr/>
      </dsp:nvSpPr>
      <dsp:spPr>
        <a:xfrm>
          <a:off x="1515880" y="-91731"/>
          <a:ext cx="5121639" cy="4668457"/>
        </a:xfrm>
        <a:prstGeom prst="blockArc">
          <a:avLst>
            <a:gd name="adj1" fmla="val 5400000"/>
            <a:gd name="adj2" fmla="val 16200000"/>
            <a:gd name="adj3" fmla="val 4643"/>
          </a:avLst>
        </a:prstGeom>
        <a:solidFill>
          <a:schemeClr val="accent2">
            <a:hueOff val="2746340"/>
            <a:satOff val="-48808"/>
            <a:lumOff val="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74D2A3-7C63-42E0-90E3-D24A8F639343}">
      <dsp:nvSpPr>
        <dsp:cNvPr id="0" name=""/>
        <dsp:cNvSpPr/>
      </dsp:nvSpPr>
      <dsp:spPr>
        <a:xfrm>
          <a:off x="1536629" y="-46910"/>
          <a:ext cx="5080140" cy="4578815"/>
        </a:xfrm>
        <a:prstGeom prst="blockArc">
          <a:avLst>
            <a:gd name="adj1" fmla="val 16200000"/>
            <a:gd name="adj2" fmla="val 5400000"/>
            <a:gd name="adj3" fmla="val 4643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22EA5F-69B6-4AFC-A2E0-836287AEAC0F}">
      <dsp:nvSpPr>
        <dsp:cNvPr id="0" name=""/>
        <dsp:cNvSpPr/>
      </dsp:nvSpPr>
      <dsp:spPr>
        <a:xfrm>
          <a:off x="50771" y="1389468"/>
          <a:ext cx="8051857" cy="17060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b="1" kern="1200" dirty="0" smtClean="0">
              <a:solidFill>
                <a:srgbClr val="002060"/>
              </a:solidFill>
            </a:rPr>
            <a:t>Индивидуальный Инвестиционный Счет </a:t>
          </a:r>
          <a:endParaRPr lang="ru-RU" sz="3900" b="1" kern="1200" dirty="0">
            <a:solidFill>
              <a:srgbClr val="002060"/>
            </a:solidFill>
          </a:endParaRPr>
        </a:p>
      </dsp:txBody>
      <dsp:txXfrm>
        <a:off x="50771" y="1389468"/>
        <a:ext cx="8051857" cy="1706057"/>
      </dsp:txXfrm>
    </dsp:sp>
    <dsp:sp modelId="{5260D767-BF5B-4EAF-972A-9AF37FA38F85}">
      <dsp:nvSpPr>
        <dsp:cNvPr id="0" name=""/>
        <dsp:cNvSpPr/>
      </dsp:nvSpPr>
      <dsp:spPr>
        <a:xfrm>
          <a:off x="3025682" y="-166598"/>
          <a:ext cx="2102035" cy="142042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</a:rPr>
            <a:t>БРОКЕР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3025682" y="-166598"/>
        <a:ext cx="2102035" cy="1420429"/>
      </dsp:txXfrm>
    </dsp:sp>
    <dsp:sp modelId="{D43C92C5-B532-406B-917E-1CAE9B7C08AB}">
      <dsp:nvSpPr>
        <dsp:cNvPr id="0" name=""/>
        <dsp:cNvSpPr/>
      </dsp:nvSpPr>
      <dsp:spPr>
        <a:xfrm>
          <a:off x="2979726" y="3191769"/>
          <a:ext cx="2193946" cy="1499216"/>
        </a:xfrm>
        <a:prstGeom prst="ellipse">
          <a:avLst/>
        </a:prstGeom>
        <a:solidFill>
          <a:schemeClr val="accent2">
            <a:hueOff val="2746340"/>
            <a:satOff val="-48808"/>
            <a:lumOff val="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C00000"/>
              </a:solidFill>
            </a:rPr>
            <a:t>УПРАВЛЯЮЩИЙ </a:t>
          </a:r>
          <a:endParaRPr lang="ru-RU" sz="1600" b="1" kern="1200" dirty="0">
            <a:solidFill>
              <a:srgbClr val="C00000"/>
            </a:solidFill>
          </a:endParaRPr>
        </a:p>
      </dsp:txBody>
      <dsp:txXfrm>
        <a:off x="2979726" y="3191769"/>
        <a:ext cx="2193946" cy="149921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966B211-3220-4692-976E-DFF2DE516F45}">
      <dsp:nvSpPr>
        <dsp:cNvPr id="0" name=""/>
        <dsp:cNvSpPr/>
      </dsp:nvSpPr>
      <dsp:spPr>
        <a:xfrm>
          <a:off x="0" y="967795"/>
          <a:ext cx="81534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C17E33-5A38-42E7-939F-192ED46FFD96}">
      <dsp:nvSpPr>
        <dsp:cNvPr id="0" name=""/>
        <dsp:cNvSpPr/>
      </dsp:nvSpPr>
      <dsp:spPr>
        <a:xfrm>
          <a:off x="407271" y="72339"/>
          <a:ext cx="5701806" cy="11168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 </a:t>
          </a:r>
          <a:r>
            <a:rPr lang="ru-RU" sz="2400" b="1" kern="1200" dirty="0" smtClean="0">
              <a:solidFill>
                <a:srgbClr val="C00000"/>
              </a:solidFill>
            </a:rPr>
            <a:t>договор на брокерское обслуживание</a:t>
          </a:r>
          <a:endParaRPr lang="ru-RU" sz="2400" b="1" kern="1200" dirty="0">
            <a:solidFill>
              <a:srgbClr val="C00000"/>
            </a:solidFill>
          </a:endParaRPr>
        </a:p>
      </dsp:txBody>
      <dsp:txXfrm>
        <a:off x="407271" y="72339"/>
        <a:ext cx="5701806" cy="1116856"/>
      </dsp:txXfrm>
    </dsp:sp>
    <dsp:sp modelId="{D0DFA496-56E1-443D-90A5-263B42BA5F36}">
      <dsp:nvSpPr>
        <dsp:cNvPr id="0" name=""/>
        <dsp:cNvSpPr/>
      </dsp:nvSpPr>
      <dsp:spPr>
        <a:xfrm>
          <a:off x="0" y="2347917"/>
          <a:ext cx="81534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4F2F25-4B03-4F94-92AE-5449C6D0DA11}">
      <dsp:nvSpPr>
        <dsp:cNvPr id="0" name=""/>
        <dsp:cNvSpPr/>
      </dsp:nvSpPr>
      <dsp:spPr>
        <a:xfrm>
          <a:off x="395328" y="1426795"/>
          <a:ext cx="7753584" cy="11425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C00000"/>
              </a:solidFill>
            </a:rPr>
            <a:t>договор доверительного управления ценными бумагами</a:t>
          </a:r>
          <a:endParaRPr lang="ru-RU" sz="2400" b="1" kern="1200" dirty="0">
            <a:solidFill>
              <a:srgbClr val="C00000"/>
            </a:solidFill>
          </a:endParaRPr>
        </a:p>
      </dsp:txBody>
      <dsp:txXfrm>
        <a:off x="395328" y="1426795"/>
        <a:ext cx="7753584" cy="1142521"/>
      </dsp:txXfrm>
    </dsp:sp>
    <dsp:sp modelId="{DA2B7972-86BC-47BD-AF43-17DBEBA71C05}">
      <dsp:nvSpPr>
        <dsp:cNvPr id="0" name=""/>
        <dsp:cNvSpPr/>
      </dsp:nvSpPr>
      <dsp:spPr>
        <a:xfrm>
          <a:off x="0" y="3645420"/>
          <a:ext cx="81534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7F0479-78EB-4A1B-BD71-C20A541ECEF9}">
      <dsp:nvSpPr>
        <dsp:cNvPr id="0" name=""/>
        <dsp:cNvSpPr/>
      </dsp:nvSpPr>
      <dsp:spPr>
        <a:xfrm>
          <a:off x="407271" y="2806917"/>
          <a:ext cx="7117165" cy="10599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C00000"/>
              </a:solidFill>
            </a:rPr>
            <a:t>договор ведения инвестиционного счета</a:t>
          </a:r>
          <a:endParaRPr lang="ru-RU" sz="2400" b="1" kern="1200" dirty="0">
            <a:solidFill>
              <a:srgbClr val="C00000"/>
            </a:solidFill>
          </a:endParaRPr>
        </a:p>
      </dsp:txBody>
      <dsp:txXfrm>
        <a:off x="407271" y="2806917"/>
        <a:ext cx="7117165" cy="10599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1714488"/>
            <a:ext cx="7410472" cy="4152912"/>
          </a:xfrm>
          <a:solidFill>
            <a:srgbClr val="00B050"/>
          </a:solidFill>
        </p:spPr>
        <p:txBody>
          <a:bodyPr>
            <a:normAutofit/>
          </a:bodyPr>
          <a:lstStyle/>
          <a:p>
            <a:pPr algn="r"/>
            <a:r>
              <a:rPr lang="ru-RU" b="1" dirty="0" smtClean="0">
                <a:solidFill>
                  <a:srgbClr val="C00000"/>
                </a:solidFill>
              </a:rPr>
              <a:t>Индивидуальный Инвестиционный счет:  преимущества применения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>
                <a:solidFill>
                  <a:schemeClr val="bg1"/>
                </a:solidFill>
              </a:rPr>
              <a:t>Программа Финансовой грамотности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6143644"/>
            <a:ext cx="1255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2017г.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ЗАКЛЮЧЕНИЕ</a:t>
            </a:r>
            <a:endParaRPr lang="ru-RU" b="1" dirty="0"/>
          </a:p>
        </p:txBody>
      </p:sp>
      <p:pic>
        <p:nvPicPr>
          <p:cNvPr id="1026" name="Picture 2" descr="D:\Тараненко\Desktop\ИРИНКА\ВУЗЫ\финансовый колледж\2017-2018 уч.год\финансовая грамотность\content____________2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14282" y="1571612"/>
            <a:ext cx="8572560" cy="5060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is24.ru/wp-content/uploads/2016/05/-------------------------20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8786874" cy="6072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572560" cy="1076348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3100" b="1" dirty="0" smtClean="0"/>
              <a:t>Осуществление </a:t>
            </a:r>
            <a:r>
              <a:rPr lang="ru-RU" sz="3100" b="1" dirty="0" smtClean="0"/>
              <a:t>профессиональной </a:t>
            </a:r>
            <a:r>
              <a:rPr lang="ru-RU" sz="3100" b="1" dirty="0" smtClean="0"/>
              <a:t>деятельности, связанной </a:t>
            </a:r>
            <a:r>
              <a:rPr lang="ru-RU" sz="3100" b="1" dirty="0" smtClean="0"/>
              <a:t>с ведением индивидуальных инвестиционных </a:t>
            </a:r>
            <a:r>
              <a:rPr lang="ru-RU" sz="3100" b="1" dirty="0" smtClean="0"/>
              <a:t>счетов</a:t>
            </a:r>
            <a:br>
              <a:rPr lang="ru-RU" sz="3100" b="1" dirty="0" smtClean="0"/>
            </a:b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1600" dirty="0" smtClean="0"/>
              <a:t>Федеральный закон</a:t>
            </a:r>
            <a:br>
              <a:rPr lang="ru-RU" sz="1600" dirty="0" smtClean="0"/>
            </a:br>
            <a:r>
              <a:rPr lang="ru-RU" sz="1600" dirty="0" smtClean="0"/>
              <a:t> </a:t>
            </a:r>
            <a:r>
              <a:rPr lang="ru-RU" sz="1600" dirty="0" smtClean="0"/>
              <a:t>от 22.04.1996 N </a:t>
            </a:r>
            <a:r>
              <a:rPr lang="ru-RU" sz="1600" dirty="0" smtClean="0"/>
              <a:t>39-ФЗ </a:t>
            </a:r>
            <a:br>
              <a:rPr lang="ru-RU" sz="1600" dirty="0" smtClean="0"/>
            </a:br>
            <a:r>
              <a:rPr lang="ru-RU" sz="1600" dirty="0" smtClean="0"/>
              <a:t>(ред</a:t>
            </a:r>
            <a:r>
              <a:rPr lang="ru-RU" sz="1600" dirty="0" smtClean="0"/>
              <a:t>. от 03.07.2016</a:t>
            </a:r>
            <a:r>
              <a:rPr lang="ru-RU" sz="1600" dirty="0" smtClean="0"/>
              <a:t>)</a:t>
            </a:r>
            <a:br>
              <a:rPr lang="ru-RU" sz="1600" dirty="0" smtClean="0"/>
            </a:br>
            <a:r>
              <a:rPr lang="ru-RU" sz="1600" dirty="0" smtClean="0"/>
              <a:t> "</a:t>
            </a:r>
            <a:r>
              <a:rPr lang="ru-RU" sz="1600" dirty="0" smtClean="0"/>
              <a:t>О рынке ценных бумаг"</a:t>
            </a:r>
            <a:br>
              <a:rPr lang="ru-RU" sz="16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12775" y="1571612"/>
          <a:ext cx="8153400" cy="4524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Овал 4"/>
          <p:cNvSpPr/>
          <p:nvPr/>
        </p:nvSpPr>
        <p:spPr>
          <a:xfrm>
            <a:off x="6357950" y="1571612"/>
            <a:ext cx="2786050" cy="142876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КОММЕРЧЕСКИЙ БАНК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0" y="5000636"/>
            <a:ext cx="2857488" cy="150972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КОММЕРЧЕСКИЙ БАНК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Физическое лицо вправе иметь только один </a:t>
            </a:r>
            <a:r>
              <a:rPr lang="ru-RU" b="1" dirty="0" smtClean="0"/>
              <a:t>договор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12775" y="2000240"/>
          <a:ext cx="8153400" cy="4095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D:\Тараненко\Desktop\ИРИНКА\ВУЗЫ\финансовый колледж\2017-2018 уч.год\финансовая грамотность\news_m1_155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03438"/>
            <a:ext cx="8858312" cy="6540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Особенности ИИС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r>
              <a:rPr lang="ru-RU" b="1" dirty="0" smtClean="0"/>
              <a:t>Срок</a:t>
            </a:r>
            <a:r>
              <a:rPr lang="ru-RU" dirty="0" smtClean="0"/>
              <a:t>, на который открывается такой тип счета составляет 3 года.</a:t>
            </a:r>
          </a:p>
          <a:p>
            <a:pPr fontAlgn="base"/>
            <a:r>
              <a:rPr lang="ru-RU" b="1" dirty="0" smtClean="0"/>
              <a:t>Минимальная сумма пополнения</a:t>
            </a:r>
            <a:r>
              <a:rPr lang="ru-RU" dirty="0" smtClean="0"/>
              <a:t> не ограничена. </a:t>
            </a:r>
            <a:r>
              <a:rPr lang="ru-RU" b="1" dirty="0" smtClean="0"/>
              <a:t>Максимальная</a:t>
            </a:r>
            <a:r>
              <a:rPr lang="ru-RU" dirty="0" smtClean="0"/>
              <a:t> — не более 400 тысяч рублей в </a:t>
            </a:r>
            <a:r>
              <a:rPr lang="ru-RU" dirty="0" smtClean="0"/>
              <a:t>год, не более 1 000 000 рублей.</a:t>
            </a:r>
          </a:p>
          <a:p>
            <a:pPr fontAlgn="base"/>
            <a:r>
              <a:rPr lang="ru-RU" dirty="0" smtClean="0"/>
              <a:t>Формируется ИСС только </a:t>
            </a:r>
            <a:r>
              <a:rPr lang="ru-RU" b="1" dirty="0" smtClean="0"/>
              <a:t>русскими рублями</a:t>
            </a:r>
            <a:r>
              <a:rPr lang="ru-RU" dirty="0" smtClean="0"/>
              <a:t>.</a:t>
            </a:r>
            <a:endParaRPr lang="ru-RU" dirty="0" smtClean="0"/>
          </a:p>
          <a:p>
            <a:pPr fontAlgn="base"/>
            <a:r>
              <a:rPr lang="ru-RU" dirty="0" smtClean="0"/>
              <a:t>По индивидуальному </a:t>
            </a:r>
            <a:r>
              <a:rPr lang="ru-RU" dirty="0" err="1" smtClean="0"/>
              <a:t>инвестсчету</a:t>
            </a:r>
            <a:r>
              <a:rPr lang="ru-RU" dirty="0" smtClean="0"/>
              <a:t> предусмотрено </a:t>
            </a:r>
            <a:r>
              <a:rPr lang="ru-RU" b="1" dirty="0" smtClean="0"/>
              <a:t>специальное налогообложение</a:t>
            </a:r>
            <a:r>
              <a:rPr lang="ru-RU" dirty="0" smtClean="0"/>
              <a:t>. </a:t>
            </a:r>
            <a:endParaRPr lang="ru-RU" dirty="0" smtClean="0"/>
          </a:p>
          <a:p>
            <a:pPr fontAlgn="base"/>
            <a:r>
              <a:rPr lang="ru-RU" u="sng" dirty="0" smtClean="0"/>
              <a:t>Первая схема</a:t>
            </a:r>
            <a:r>
              <a:rPr lang="ru-RU" dirty="0" smtClean="0"/>
              <a:t> (на взносы) ежегодно можно получать налоговый вычет 13% на сумму внесенных средств. Максимальная сумма для налогового вычета 400 тысяч рублей в год. То есть если в течении года вы внесли эту сумму, то в следующем году при подаче налоговой декларации на налоговый вычет Вы можете вернуть 52 тысячи рублей. И так каждый год в течении 3 лет. То есть за 3 года если пополнять по 400 тысяч рублей можно вернуть от государства 156 тысяч</a:t>
            </a:r>
            <a:r>
              <a:rPr lang="ru-RU" dirty="0" smtClean="0"/>
              <a:t>.</a:t>
            </a:r>
          </a:p>
          <a:p>
            <a:pPr fontAlgn="base"/>
            <a:r>
              <a:rPr lang="ru-RU" dirty="0" smtClean="0"/>
              <a:t>В</a:t>
            </a:r>
            <a:r>
              <a:rPr lang="ru-RU" u="sng" dirty="0" smtClean="0"/>
              <a:t>торая </a:t>
            </a:r>
            <a:r>
              <a:rPr lang="ru-RU" u="sng" dirty="0" smtClean="0"/>
              <a:t>схема (на доход)</a:t>
            </a:r>
            <a:r>
              <a:rPr lang="ru-RU" dirty="0" smtClean="0"/>
              <a:t>, которая освобождает Вас от уплаты налога по данному счету в течении 3 лет. Это выгодно если вы, например, вложили сразу все деньги на счет и инвестировали его в какие-нибудь акции или другие финансовые активы. Эти активы за 3 года существенно выросли. А вы с прибыли не платите никаких налогов.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Перечень документов, которые необходимо предоставить инспектору налоговой службы для возврата средств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заполненная </a:t>
            </a:r>
            <a:r>
              <a:rPr lang="ru-RU" dirty="0" smtClean="0"/>
              <a:t>декларация, в установленной форме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 smtClean="0"/>
              <a:t>документы, подтверждающие регулярные налоговые отчисления с официального дохода в размере 13 </a:t>
            </a:r>
            <a:r>
              <a:rPr lang="ru-RU" dirty="0" smtClean="0"/>
              <a:t>%;</a:t>
            </a:r>
          </a:p>
          <a:p>
            <a:r>
              <a:rPr lang="ru-RU" dirty="0" smtClean="0"/>
              <a:t> </a:t>
            </a:r>
            <a:r>
              <a:rPr lang="ru-RU" dirty="0" smtClean="0"/>
              <a:t>подтверждение зачисления на открытый ИИС в Сбербанке финансовых средств (документ можно взять в отделении Сбербанка, в котором был оформлен счет</a:t>
            </a:r>
            <a:r>
              <a:rPr lang="ru-RU" dirty="0" smtClean="0"/>
              <a:t>);</a:t>
            </a:r>
          </a:p>
          <a:p>
            <a:r>
              <a:rPr lang="ru-RU" dirty="0" smtClean="0"/>
              <a:t> </a:t>
            </a:r>
            <a:r>
              <a:rPr lang="ru-RU" dirty="0" smtClean="0"/>
              <a:t>заявление об осуществлении вычетов, в котором необходимо указать действительный номер счета, куда впоследствии и будут производиться зачисления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Преимущества ИИС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500174"/>
            <a:ext cx="8358246" cy="5357826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В </a:t>
            </a:r>
            <a:r>
              <a:rPr lang="ru-RU" dirty="0" smtClean="0"/>
              <a:t>первый год можно получить </a:t>
            </a:r>
            <a:r>
              <a:rPr lang="ru-RU" b="1" dirty="0" smtClean="0"/>
              <a:t>доход до </a:t>
            </a:r>
            <a:r>
              <a:rPr lang="ru-RU" b="1" dirty="0" smtClean="0"/>
              <a:t>52 000 рублей </a:t>
            </a:r>
            <a:r>
              <a:rPr lang="ru-RU" dirty="0" smtClean="0"/>
              <a:t>(Это размер инвестиционного налогового вычета)</a:t>
            </a:r>
          </a:p>
          <a:p>
            <a:r>
              <a:rPr lang="ru-RU" dirty="0" smtClean="0"/>
              <a:t> </a:t>
            </a:r>
            <a:r>
              <a:rPr lang="ru-RU" dirty="0" smtClean="0"/>
              <a:t>ИИС </a:t>
            </a:r>
            <a:r>
              <a:rPr lang="ru-RU" dirty="0" smtClean="0"/>
              <a:t>позволяет </a:t>
            </a:r>
            <a:r>
              <a:rPr lang="ru-RU" b="1" dirty="0" smtClean="0"/>
              <a:t>вкладывать во все виды активов </a:t>
            </a:r>
            <a:r>
              <a:rPr lang="ru-RU" dirty="0" smtClean="0"/>
              <a:t>(за исключением операций на рынке </a:t>
            </a:r>
            <a:r>
              <a:rPr lang="ru-RU" dirty="0" err="1" smtClean="0"/>
              <a:t>Forex</a:t>
            </a:r>
            <a:r>
              <a:rPr lang="ru-RU" dirty="0" smtClean="0"/>
              <a:t>),</a:t>
            </a:r>
          </a:p>
          <a:p>
            <a:r>
              <a:rPr lang="ru-RU" b="1" dirty="0" smtClean="0"/>
              <a:t>Облигации</a:t>
            </a:r>
            <a:r>
              <a:rPr lang="ru-RU" b="1" dirty="0" smtClean="0"/>
              <a:t>.</a:t>
            </a:r>
            <a:r>
              <a:rPr lang="ru-RU" dirty="0" smtClean="0"/>
              <a:t> Приносят относительно небольшой доход, но имеют и небольшой уровень риска. Такое направление подойдет для консервативных и осторожных граждан. Целесообразно использовать тем лицам, которым более интересен налоговый вычет на взносы. </a:t>
            </a:r>
            <a:endParaRPr lang="ru-RU" dirty="0" smtClean="0"/>
          </a:p>
          <a:p>
            <a:r>
              <a:rPr lang="ru-RU" b="1" dirty="0" smtClean="0"/>
              <a:t>Акции</a:t>
            </a:r>
            <a:r>
              <a:rPr lang="ru-RU" b="1" dirty="0" smtClean="0"/>
              <a:t>.</a:t>
            </a:r>
            <a:r>
              <a:rPr lang="ru-RU" dirty="0" smtClean="0"/>
              <a:t> Противоположность предыдущему инструменту. Они могут принести инвестору значительную прибыль, но имеют высокий уровень риска. Целесообразно приобретать акции крупных корпораций, которые на текущий момент упали в цене. В долгосрочной перспективе такое вложение может принести хорошую прибыль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Фьючерсы </a:t>
            </a:r>
            <a:r>
              <a:rPr lang="ru-RU" b="1" dirty="0" smtClean="0"/>
              <a:t>и опционы </a:t>
            </a:r>
            <a:r>
              <a:rPr lang="ru-RU" dirty="0" smtClean="0"/>
              <a:t>– инвестирование для лиц, которые уже не являются новичками на рынке</a:t>
            </a:r>
            <a:r>
              <a:rPr lang="ru-RU" dirty="0" smtClean="0"/>
              <a:t>. </a:t>
            </a:r>
          </a:p>
          <a:p>
            <a:r>
              <a:rPr lang="ru-RU" b="1" dirty="0" err="1" smtClean="0"/>
              <a:t>ПИФы</a:t>
            </a:r>
            <a:r>
              <a:rPr lang="ru-RU" dirty="0" smtClean="0"/>
              <a:t> </a:t>
            </a:r>
            <a:r>
              <a:rPr lang="ru-RU" dirty="0" smtClean="0"/>
              <a:t>интересны именно в долгосрочном периоде. Такое вложение заинтересует </a:t>
            </a:r>
            <a:r>
              <a:rPr lang="ru-RU" dirty="0" smtClean="0"/>
              <a:t>инвесторов</a:t>
            </a:r>
            <a:r>
              <a:rPr lang="ru-RU" dirty="0" smtClean="0"/>
              <a:t>, которые не имеют достаточно знаний для самостоятельного размещения средств. </a:t>
            </a:r>
            <a:endParaRPr lang="ru-RU" dirty="0" smtClean="0"/>
          </a:p>
          <a:p>
            <a:r>
              <a:rPr lang="ru-RU" b="1" dirty="0" smtClean="0"/>
              <a:t>Валюта</a:t>
            </a:r>
            <a:r>
              <a:rPr lang="ru-RU" b="1" dirty="0" smtClean="0"/>
              <a:t>.</a:t>
            </a:r>
            <a:r>
              <a:rPr lang="ru-RU" dirty="0" smtClean="0"/>
              <a:t> С инвестиционного счета можно оплатить покупку долларов США, евро, швейцарских франков, фунт стерлингов и другие; Еврооблигации. Активно развивающийся рынок.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ПРАКТИЧЕСКАЯ СИТУАЦИЯ </a:t>
            </a:r>
            <a:endParaRPr lang="ru-RU" b="1" dirty="0"/>
          </a:p>
        </p:txBody>
      </p:sp>
      <p:pic>
        <p:nvPicPr>
          <p:cNvPr id="22530" name="Picture 2" descr="D:\Тараненко\Desktop\ИРИНКА\ВУЗЫ\финансовый колледж\2017-2018 уч.год\финансовая грамотность\i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1500174"/>
            <a:ext cx="3071834" cy="450059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4282" y="1500175"/>
            <a:ext cx="335758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Вклад «СОХРАНЯЙ»</a:t>
            </a:r>
          </a:p>
          <a:p>
            <a:r>
              <a:rPr lang="ru-RU" sz="1600" dirty="0" smtClean="0"/>
              <a:t>для </a:t>
            </a:r>
            <a:r>
              <a:rPr lang="ru-RU" sz="1600" dirty="0" smtClean="0"/>
              <a:t>надежного сохранения ваших сбережений и получения гарантированного стабильного дохода*</a:t>
            </a:r>
          </a:p>
          <a:p>
            <a:r>
              <a:rPr lang="ru-RU" sz="1600" b="1" dirty="0" smtClean="0"/>
              <a:t>Процентная ставка</a:t>
            </a:r>
            <a:r>
              <a:rPr lang="ru-RU" sz="1600" dirty="0" smtClean="0"/>
              <a:t>: </a:t>
            </a:r>
            <a:br>
              <a:rPr lang="ru-RU" sz="1600" dirty="0" smtClean="0"/>
            </a:br>
            <a:r>
              <a:rPr lang="ru-RU" sz="1600" dirty="0" smtClean="0"/>
              <a:t>— от 3,80 до 5,15 в рублях РФ;</a:t>
            </a:r>
            <a:br>
              <a:rPr lang="ru-RU" sz="1600" dirty="0" smtClean="0"/>
            </a:br>
            <a:r>
              <a:rPr lang="ru-RU" sz="1600" dirty="0" smtClean="0"/>
              <a:t>— от 0,01 до 1,05 в долларах США; </a:t>
            </a:r>
            <a:br>
              <a:rPr lang="ru-RU" sz="1600" dirty="0" smtClean="0"/>
            </a:br>
            <a:r>
              <a:rPr lang="ru-RU" sz="1600" dirty="0" smtClean="0"/>
              <a:t>— 0,01 в евро.</a:t>
            </a:r>
          </a:p>
          <a:p>
            <a:r>
              <a:rPr lang="ru-RU" sz="1600" b="1" dirty="0" smtClean="0"/>
              <a:t>Срок вклада</a:t>
            </a:r>
            <a:r>
              <a:rPr lang="ru-RU" sz="1600" dirty="0" smtClean="0"/>
              <a:t>: </a:t>
            </a:r>
            <a:endParaRPr lang="ru-RU" sz="1600" dirty="0" smtClean="0"/>
          </a:p>
          <a:p>
            <a:r>
              <a:rPr lang="ru-RU" sz="1600" dirty="0" smtClean="0"/>
              <a:t>от </a:t>
            </a:r>
            <a:r>
              <a:rPr lang="ru-RU" sz="1600" dirty="0" smtClean="0"/>
              <a:t>1 месяца до 3 лет включительно</a:t>
            </a:r>
            <a:br>
              <a:rPr lang="ru-RU" sz="1600" dirty="0" smtClean="0"/>
            </a:br>
            <a:r>
              <a:rPr lang="ru-RU" sz="1600" dirty="0" smtClean="0"/>
              <a:t>(для вкладов в евро — от 1 года до 3 лет)</a:t>
            </a:r>
          </a:p>
          <a:p>
            <a:r>
              <a:rPr lang="ru-RU" sz="1600" b="1" dirty="0" smtClean="0"/>
              <a:t>Не пополняемый</a:t>
            </a:r>
          </a:p>
          <a:p>
            <a:r>
              <a:rPr lang="ru-RU" sz="1600" b="1" dirty="0" smtClean="0"/>
              <a:t>Без частичного снятия</a:t>
            </a:r>
          </a:p>
          <a:p>
            <a:r>
              <a:rPr lang="ru-RU" sz="1600" b="1" dirty="0" smtClean="0"/>
              <a:t>Минимальная сумма вклада</a:t>
            </a:r>
            <a:r>
              <a:rPr lang="ru-RU" sz="1600" dirty="0" smtClean="0"/>
              <a:t>: </a:t>
            </a:r>
            <a:br>
              <a:rPr lang="ru-RU" sz="1600" dirty="0" smtClean="0"/>
            </a:br>
            <a:r>
              <a:rPr lang="ru-RU" sz="1600" dirty="0" smtClean="0"/>
              <a:t>— 1 000 рублей; </a:t>
            </a:r>
            <a:br>
              <a:rPr lang="ru-RU" sz="1600" dirty="0" smtClean="0"/>
            </a:br>
            <a:r>
              <a:rPr lang="ru-RU" sz="1600" dirty="0" smtClean="0"/>
              <a:t>— 100 долларов США; </a:t>
            </a:r>
            <a:br>
              <a:rPr lang="ru-RU" sz="1600" dirty="0" smtClean="0"/>
            </a:br>
            <a:r>
              <a:rPr lang="ru-RU" sz="1600" dirty="0" smtClean="0"/>
              <a:t>— 100 евро</a:t>
            </a:r>
            <a:r>
              <a:rPr lang="ru-RU" sz="1600" dirty="0" smtClean="0"/>
              <a:t>.</a:t>
            </a:r>
            <a:endParaRPr lang="ru-RU" sz="160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5786446" y="1571612"/>
            <a:ext cx="3357554" cy="49292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Вклад </a:t>
            </a:r>
            <a:r>
              <a:rPr lang="ru-RU" sz="2000" b="1" dirty="0" smtClean="0">
                <a:solidFill>
                  <a:srgbClr val="C00000"/>
                </a:solidFill>
              </a:rPr>
              <a:t>«Управляй» </a:t>
            </a:r>
          </a:p>
          <a:p>
            <a:r>
              <a:rPr lang="ru-RU" sz="1600" dirty="0" smtClean="0"/>
              <a:t>для </a:t>
            </a:r>
            <a:r>
              <a:rPr lang="ru-RU" sz="1600" dirty="0" smtClean="0"/>
              <a:t>надежного хранения ваших сбережений с возможностью без потери процентов снимать часть средств до истечения срока вклада.</a:t>
            </a:r>
          </a:p>
          <a:p>
            <a:r>
              <a:rPr lang="ru-RU" sz="1600" dirty="0" smtClean="0"/>
              <a:t>Процентная ставка: </a:t>
            </a:r>
            <a:br>
              <a:rPr lang="ru-RU" sz="1600" dirty="0" smtClean="0"/>
            </a:br>
            <a:r>
              <a:rPr lang="ru-RU" sz="1600" dirty="0" smtClean="0"/>
              <a:t>— от 3,00 до 4,32 в рублях РФ;</a:t>
            </a:r>
            <a:br>
              <a:rPr lang="ru-RU" sz="1600" dirty="0" smtClean="0"/>
            </a:br>
            <a:r>
              <a:rPr lang="ru-RU" sz="1600" dirty="0" smtClean="0"/>
              <a:t>— от 0,01 до 0,50 в долларах США; </a:t>
            </a:r>
            <a:br>
              <a:rPr lang="ru-RU" sz="1600" dirty="0" smtClean="0"/>
            </a:br>
            <a:r>
              <a:rPr lang="ru-RU" sz="1600" dirty="0" smtClean="0"/>
              <a:t>— 0,01 в евро.</a:t>
            </a:r>
          </a:p>
          <a:p>
            <a:r>
              <a:rPr lang="ru-RU" sz="1600" dirty="0" smtClean="0"/>
              <a:t>Срок вклада: от 3 месяцев до 3 лет включительно</a:t>
            </a:r>
            <a:br>
              <a:rPr lang="ru-RU" sz="1600" dirty="0" smtClean="0"/>
            </a:br>
            <a:r>
              <a:rPr lang="ru-RU" sz="1600" dirty="0" smtClean="0"/>
              <a:t>(для вкладов в евро — от 1 года до 3 лет)</a:t>
            </a:r>
          </a:p>
          <a:p>
            <a:r>
              <a:rPr lang="ru-RU" sz="1600" dirty="0" smtClean="0"/>
              <a:t>Пополняемый</a:t>
            </a:r>
          </a:p>
          <a:p>
            <a:r>
              <a:rPr lang="ru-RU" sz="1600" dirty="0" smtClean="0"/>
              <a:t>С частичным снятием</a:t>
            </a:r>
          </a:p>
          <a:p>
            <a:r>
              <a:rPr lang="ru-RU" sz="1600" dirty="0" smtClean="0"/>
              <a:t>Минимальная сумма вклада: </a:t>
            </a:r>
            <a:br>
              <a:rPr lang="ru-RU" sz="1600" dirty="0" smtClean="0"/>
            </a:br>
            <a:r>
              <a:rPr lang="ru-RU" sz="1600" dirty="0" smtClean="0"/>
              <a:t>— 30 000 рублей; </a:t>
            </a:r>
            <a:br>
              <a:rPr lang="ru-RU" sz="1600" dirty="0" smtClean="0"/>
            </a:br>
            <a:r>
              <a:rPr lang="ru-RU" sz="1600" dirty="0" smtClean="0"/>
              <a:t>— 1 000 долларов США; </a:t>
            </a:r>
            <a:br>
              <a:rPr lang="ru-RU" sz="1600" dirty="0" smtClean="0"/>
            </a:br>
            <a:r>
              <a:rPr lang="ru-RU" sz="1600" dirty="0" smtClean="0"/>
              <a:t>— 1 000 евро.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786050" y="6000769"/>
            <a:ext cx="33575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C00000"/>
                </a:solidFill>
              </a:rPr>
              <a:t>И И С = ???</a:t>
            </a:r>
            <a:endParaRPr lang="ru-RU" sz="4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150</TotalTime>
  <Words>396</Words>
  <Application>Microsoft Office PowerPoint</Application>
  <PresentationFormat>Экран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Обычная</vt:lpstr>
      <vt:lpstr>Индивидуальный Инвестиционный счет:  преимущества применения </vt:lpstr>
      <vt:lpstr>Слайд 2</vt:lpstr>
      <vt:lpstr>      Осуществление профессиональной деятельности, связанной с ведением индивидуальных инвестиционных счетов  Федеральный закон  от 22.04.1996 N 39-ФЗ  (ред. от 03.07.2016)  "О рынке ценных бумаг"  </vt:lpstr>
      <vt:lpstr>Физическое лицо вправе иметь только один договор</vt:lpstr>
      <vt:lpstr>Слайд 5</vt:lpstr>
      <vt:lpstr>Особенности ИИС</vt:lpstr>
      <vt:lpstr>Перечень документов, которые необходимо предоставить инспектору налоговой службы для возврата средств</vt:lpstr>
      <vt:lpstr>Преимущества ИИС </vt:lpstr>
      <vt:lpstr>ПРАКТИЧЕСКАЯ СИТУАЦИЯ </vt:lpstr>
      <vt:lpstr>ЗАКЛЮЧЕНИЕ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Индивидуальный Инвестиционный счет и налоговые вычеты  по  НДФЛ</dc:title>
  <dc:creator>Тараненко</dc:creator>
  <cp:lastModifiedBy>Сергей</cp:lastModifiedBy>
  <cp:revision>28</cp:revision>
  <dcterms:created xsi:type="dcterms:W3CDTF">2017-07-03T16:09:05Z</dcterms:created>
  <dcterms:modified xsi:type="dcterms:W3CDTF">2017-07-03T18:41:16Z</dcterms:modified>
</cp:coreProperties>
</file>