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sldIdLst>
    <p:sldId id="257" r:id="rId5"/>
    <p:sldId id="258" r:id="rId6"/>
    <p:sldId id="260" r:id="rId7"/>
    <p:sldId id="267" r:id="rId8"/>
    <p:sldId id="259" r:id="rId9"/>
    <p:sldId id="269" r:id="rId10"/>
    <p:sldId id="271" r:id="rId11"/>
    <p:sldId id="270" r:id="rId12"/>
    <p:sldId id="268" r:id="rId13"/>
    <p:sldId id="272" r:id="rId14"/>
    <p:sldId id="266" r:id="rId15"/>
    <p:sldId id="265" r:id="rId16"/>
    <p:sldId id="262" r:id="rId17"/>
    <p:sldId id="264" r:id="rId18"/>
    <p:sldId id="263" r:id="rId19"/>
    <p:sldId id="261" r:id="rId20"/>
    <p:sldId id="274" r:id="rId21"/>
    <p:sldId id="277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9603"/>
            <a:ext cx="7772400" cy="1630363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Impact" panose="020B08060309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060F-87DE-4B6D-B4C1-FFE1E4E183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304-BD40-4528-A100-F177A0F5BE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32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1CC3-25B4-4B59-ABB2-D508C00828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494A7-1B4A-43DB-8385-15FAB7E60D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36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B63D-DECF-4815-BB4E-3C4A3724CB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51CF8-872F-4855-8EC9-CD8CDD46EC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768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B1901C-242D-49BB-BBF4-22F09F7C3C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4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4EF3E-7BA7-48C3-8219-A1100336FD4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14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FF274-0D2B-4873-AD71-951400FAB60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8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24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43DF-525C-40A1-9313-1CCAECD0A38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3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D3F96-6504-4C0A-AB10-F2026FCCBBC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7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729E-BD99-4802-8848-43EEED17BE6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8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C047-F6F6-43BB-A431-00E3A3E69CF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0DED-AB30-432F-BA7E-58503B86E1B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5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0FD7C-3A01-488B-97A0-007A209130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294FA-1FC5-40FE-96B6-187927958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868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50FA-B8CD-4D8C-A617-735852329F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8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0CCA-7350-4EF1-AA97-1A5CAA8432D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20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58050" y="274638"/>
            <a:ext cx="180975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28800" y="274638"/>
            <a:ext cx="527685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0F543-14AB-4597-A9C1-46DD05B6A3D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49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239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1828800" y="1600200"/>
            <a:ext cx="72390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D37D-F6A2-4E60-AA26-CE97E0DE13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87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B1901C-242D-49BB-BBF4-22F09F7C3C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49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4EF3E-7BA7-48C3-8219-A1100336FD4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14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FF274-0D2B-4873-AD71-951400FAB60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8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24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43DF-525C-40A1-9313-1CCAECD0A38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36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D3F96-6504-4C0A-AB10-F2026FCCBBC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7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729E-BD99-4802-8848-43EEED17BE6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C7BA-BA41-4A4C-ACB0-8EF7C68843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41926-9D80-49E3-AD88-D16BA84082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042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C047-F6F6-43BB-A431-00E3A3E69CF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2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0DED-AB30-432F-BA7E-58503B86E1B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59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50FA-B8CD-4D8C-A617-735852329F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81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0CCA-7350-4EF1-AA97-1A5CAA8432D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2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58050" y="274638"/>
            <a:ext cx="180975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28800" y="274638"/>
            <a:ext cx="527685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0F543-14AB-4597-A9C1-46DD05B6A3D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4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239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1828800" y="1600200"/>
            <a:ext cx="72390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D37D-F6A2-4E60-AA26-CE97E0DE13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87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9603"/>
            <a:ext cx="7772400" cy="1630363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Impact" panose="020B08060309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060F-87DE-4B6D-B4C1-FFE1E4E183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304-BD40-4528-A100-F177A0F5BE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147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0FD7C-3A01-488B-97A0-007A209130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294FA-1FC5-40FE-96B6-187927958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9732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C7BA-BA41-4A4C-ACB0-8EF7C68843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41926-9D80-49E3-AD88-D16BA84082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765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E2EF-8300-4B9D-8101-1B9D0B907E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0F79A-BD17-40EA-B0C9-36E5B8A014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46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E2EF-8300-4B9D-8101-1B9D0B907E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0F79A-BD17-40EA-B0C9-36E5B8A014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082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DD7B-09A3-4BDA-BC8F-E75CE281D4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BD2B9-7565-477A-820F-1CA563FEEA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8653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6933-0E65-456F-8452-27BE165C64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EC58A-CEBB-46E1-B12E-777E470225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052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9853-5453-409F-BA8C-AFEA13D0B2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834DC-BDA6-495C-A65A-605BEEF9D1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744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5EEF-46D9-4C38-85CC-CD0641653D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97EA8-DA2C-4C42-B5B9-0ECDEAD241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081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F5AB-34D9-4F8F-A58C-528237F1AF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E57F9-0557-4F8A-A56C-A649AC6712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500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1CC3-25B4-4B59-ABB2-D508C00828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494A7-1B4A-43DB-8385-15FAB7E60D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940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B63D-DECF-4815-BB4E-3C4A3724CB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51CF8-872F-4855-8EC9-CD8CDD46EC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42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DD7B-09A3-4BDA-BC8F-E75CE281D4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BD2B9-7565-477A-820F-1CA563FEEA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92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6933-0E65-456F-8452-27BE165C64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EC58A-CEBB-46E1-B12E-777E470225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10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9853-5453-409F-BA8C-AFEA13D0B2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834DC-BDA6-495C-A65A-605BEEF9D1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53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5EEF-46D9-4C38-85CC-CD0641653D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97EA8-DA2C-4C42-B5B9-0ECDEAD241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1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F5AB-34D9-4F8F-A58C-528237F1AF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E57F9-0557-4F8A-A56C-A649AC6712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514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47B343-F05F-41F3-A6E6-773A4C903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03479-D07C-4CF9-9C6F-9F294FA6E8C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45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37DEB-FF05-4FC1-9281-D50949D8A4F6}" type="slidenum">
              <a:rPr lang="en-US" altLang="zh-CN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7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37DEB-FF05-4FC1-9281-D50949D8A4F6}" type="slidenum">
              <a:rPr lang="en-US" altLang="zh-CN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7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47B343-F05F-41F3-A6E6-773A4C903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03479-D07C-4CF9-9C6F-9F294FA6E8C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12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5" y="836712"/>
            <a:ext cx="8280920" cy="2304256"/>
          </a:xfrm>
        </p:spPr>
        <p:txBody>
          <a:bodyPr/>
          <a:lstStyle/>
          <a:p>
            <a:r>
              <a:rPr lang="ru-RU" altLang="ru-RU" sz="4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финансовой грамотности        </a:t>
            </a:r>
            <a:b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Тема: «Что такое деньги и откуда они взялись?» 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3284987"/>
            <a:ext cx="7886700" cy="2664297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ru-RU" altLang="ru-RU" sz="36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2075, ШО-1</a:t>
            </a:r>
          </a:p>
          <a:p>
            <a:pPr marL="0" lvl="0" indent="0"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ru-RU" altLang="ru-RU" sz="36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sz="3600" b="1" i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 </a:t>
            </a:r>
            <a:r>
              <a:rPr lang="ru-RU" altLang="ru-RU" sz="36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классов: </a:t>
            </a:r>
            <a:endParaRPr lang="ru-RU" altLang="ru-RU" sz="3600" b="1" i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ru-RU" altLang="ru-RU" sz="3600" b="1" i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Огинская Татьяна Михайловна</a:t>
            </a:r>
            <a:endParaRPr lang="ru-RU" altLang="ru-RU" sz="3600" b="1" i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ru-RU" altLang="ru-RU" sz="36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124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r>
              <a:rPr lang="ru-RU" dirty="0" smtClean="0"/>
              <a:t>ИГРА « НАЙДИ И ОБМЕНЯЙ»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891288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0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600"/>
            <a:ext cx="491075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7089" y="5458636"/>
            <a:ext cx="4014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Лидийская монета 610-600 года до нашей эры.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91" y="40652"/>
            <a:ext cx="66294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7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980728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66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римская монета с головой Януса, 2 - оборотная сторона монеты </a:t>
            </a:r>
            <a:r>
              <a:rPr lang="ru-RU" sz="2800" i="1" dirty="0" err="1">
                <a:solidFill>
                  <a:srgbClr val="66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Эгины</a:t>
            </a:r>
            <a:r>
              <a:rPr lang="ru-RU" sz="2800" i="1" dirty="0">
                <a:solidFill>
                  <a:srgbClr val="66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 века до н.э., 3 - римский денарий Тита </a:t>
            </a:r>
            <a:r>
              <a:rPr lang="ru-RU" sz="2800" i="1" dirty="0" err="1">
                <a:solidFill>
                  <a:srgbClr val="66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Каризия</a:t>
            </a:r>
            <a:r>
              <a:rPr lang="ru-RU" sz="2800" i="1" dirty="0">
                <a:solidFill>
                  <a:srgbClr val="66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4 - римский денарий с головой Меркурия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9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4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" y="3510643"/>
            <a:ext cx="54387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140"/>
            <a:ext cx="5076056" cy="3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280920" cy="864096"/>
          </a:xfrm>
        </p:spPr>
        <p:txBody>
          <a:bodyPr/>
          <a:lstStyle/>
          <a:p>
            <a:r>
              <a:rPr lang="ru-RU" altLang="ru-RU" sz="4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4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пословицу» </a:t>
            </a:r>
            <a:br>
              <a:rPr lang="ru-RU" altLang="ru-RU" sz="4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547664" y="908721"/>
            <a:ext cx="6967686" cy="5040564"/>
          </a:xfrm>
        </p:spPr>
        <p:txBody>
          <a:bodyPr/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Нелегко деньги нажить, а легко прожить.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Тот без нужды живет, кто деньги бережет.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Трудовая денежка всегда крепка.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Уговор дороже денег.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Деньги счет любят.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На деньги ума не купишь.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Монета карман не тянет.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Здоров буду — и денег добуду.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На деньги друга не купить.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Гулянку деньгами, как бездонную кадку, не наполнишь.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Деньги смогут много, а правда – все.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В чужом кармане трудно деньги проверять.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Вовремя копейка дороже рубля.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Деньги не грибы – можно и зимой найти.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Деньги – что галки, все в стаю сбиваются.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Деньги – хороший слуга, но плохой хозяин.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Из чужого кошелька легко платить.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Как деньги при бедре, так помогут при беде.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Когда деньги говорят, тогда правда молчит.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Когда кошелек легок – на душе тяжело.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017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568952" cy="4536504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0288"/>
            <a:ext cx="6912768" cy="549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6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568952" cy="4536504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6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6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Деньги!</a:t>
            </a:r>
            <a:b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Хрустящие и  звенящие.</a:t>
            </a:r>
            <a:b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Заработать, вложить, приумножить.</a:t>
            </a:r>
            <a:b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любят счет.</a:t>
            </a:r>
            <a:b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Центрбанк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5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36815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Девиз нашего урока «Знаешь – говори, не знаешь – слушай»</a:t>
            </a:r>
            <a:r>
              <a:rPr lang="ru-RU" sz="36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3600" dirty="0">
                <a:latin typeface="Calibri"/>
                <a:ea typeface="Times New Roman"/>
                <a:cs typeface="Times New Roman"/>
              </a:rPr>
            </a:br>
            <a:endParaRPr lang="zh-CN" altLang="en-US" dirty="0" smtClean="0">
              <a:ea typeface="宋体" charset="-122"/>
            </a:endParaRPr>
          </a:p>
        </p:txBody>
      </p:sp>
      <p:sp>
        <p:nvSpPr>
          <p:cNvPr id="4099" name="副标题 6"/>
          <p:cNvSpPr>
            <a:spLocks noGrp="1"/>
          </p:cNvSpPr>
          <p:nvPr>
            <p:ph type="subTitle" idx="1"/>
          </p:nvPr>
        </p:nvSpPr>
        <p:spPr>
          <a:xfrm>
            <a:off x="1979712" y="1556792"/>
            <a:ext cx="6912768" cy="4752528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Вопросы кроссворда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Работник налоговой службы. ( инспектор)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 Та сумма, что заплатит покупатель,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Та сумма, что устроит продавца;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Как мера для обмена всех товаров,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На рынке называется…(цена)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3) Что собирали татаро-монголы? ( дань)</a:t>
            </a:r>
            <a:endParaRPr lang="ru-RU" sz="2400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4) Специалист,  начисляющий зарплату? (бухгалтер)</a:t>
            </a:r>
            <a:endParaRPr lang="ru-RU" sz="2400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5) Человек, который выдает деньги? (кассир)</a:t>
            </a:r>
            <a:endParaRPr lang="ru-RU" sz="2400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 eaLnBrk="1" hangingPunct="1"/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51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568952" cy="4536504"/>
          </a:xfrm>
        </p:spPr>
        <p:txBody>
          <a:bodyPr/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80728"/>
            <a:ext cx="748883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8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16280" cy="54586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16632"/>
            <a:ext cx="8645525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5" y="3617640"/>
            <a:ext cx="518299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49" y="32656"/>
            <a:ext cx="3965751" cy="68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" y="44572"/>
            <a:ext cx="5125820" cy="357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8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346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416" y="3933056"/>
            <a:ext cx="414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Деньги из каменной соли (Эфиопия).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50" y="3068960"/>
            <a:ext cx="4886350" cy="276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57650" y="58297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Мелкая </a:t>
            </a:r>
            <a:r>
              <a:rPr lang="ru-RU" dirty="0"/>
              <a:t>разменная монета из перьев и рулон из денег-перьев (острова Санта-</a:t>
            </a:r>
            <a:r>
              <a:rPr lang="ru-RU" dirty="0" err="1"/>
              <a:t>Крус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351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0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_1888_slide">
  <a:themeElements>
    <a:clrScheme name="ind_1888_slide 2">
      <a:dk1>
        <a:srgbClr val="000000"/>
      </a:dk1>
      <a:lt1>
        <a:srgbClr val="EEB422"/>
      </a:lt1>
      <a:dk2>
        <a:srgbClr val="000000"/>
      </a:dk2>
      <a:lt2>
        <a:srgbClr val="808080"/>
      </a:lt2>
      <a:accent1>
        <a:srgbClr val="C3925F"/>
      </a:accent1>
      <a:accent2>
        <a:srgbClr val="C8C350"/>
      </a:accent2>
      <a:accent3>
        <a:srgbClr val="F5D6AB"/>
      </a:accent3>
      <a:accent4>
        <a:srgbClr val="000000"/>
      </a:accent4>
      <a:accent5>
        <a:srgbClr val="DEC7B6"/>
      </a:accent5>
      <a:accent6>
        <a:srgbClr val="B5B048"/>
      </a:accent6>
      <a:hlink>
        <a:srgbClr val="B25600"/>
      </a:hlink>
      <a:folHlink>
        <a:srgbClr val="A89A00"/>
      </a:folHlink>
    </a:clrScheme>
    <a:fontScheme name="ind_1888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888_slide 1">
        <a:dk1>
          <a:srgbClr val="000000"/>
        </a:dk1>
        <a:lt1>
          <a:srgbClr val="EEB422"/>
        </a:lt1>
        <a:dk2>
          <a:srgbClr val="000000"/>
        </a:dk2>
        <a:lt2>
          <a:srgbClr val="808080"/>
        </a:lt2>
        <a:accent1>
          <a:srgbClr val="CEAA63"/>
        </a:accent1>
        <a:accent2>
          <a:srgbClr val="AF8837"/>
        </a:accent2>
        <a:accent3>
          <a:srgbClr val="F5D6AB"/>
        </a:accent3>
        <a:accent4>
          <a:srgbClr val="000000"/>
        </a:accent4>
        <a:accent5>
          <a:srgbClr val="E3D2B7"/>
        </a:accent5>
        <a:accent6>
          <a:srgbClr val="9E7B31"/>
        </a:accent6>
        <a:hlink>
          <a:srgbClr val="A37500"/>
        </a:hlink>
        <a:folHlink>
          <a:srgbClr val="7D68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2">
        <a:dk1>
          <a:srgbClr val="000000"/>
        </a:dk1>
        <a:lt1>
          <a:srgbClr val="EEB422"/>
        </a:lt1>
        <a:dk2>
          <a:srgbClr val="000000"/>
        </a:dk2>
        <a:lt2>
          <a:srgbClr val="808080"/>
        </a:lt2>
        <a:accent1>
          <a:srgbClr val="C3925F"/>
        </a:accent1>
        <a:accent2>
          <a:srgbClr val="C8C350"/>
        </a:accent2>
        <a:accent3>
          <a:srgbClr val="F5D6AB"/>
        </a:accent3>
        <a:accent4>
          <a:srgbClr val="000000"/>
        </a:accent4>
        <a:accent5>
          <a:srgbClr val="DEC7B6"/>
        </a:accent5>
        <a:accent6>
          <a:srgbClr val="B5B048"/>
        </a:accent6>
        <a:hlink>
          <a:srgbClr val="B25600"/>
        </a:hlink>
        <a:folHlink>
          <a:srgbClr val="A89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3">
        <a:dk1>
          <a:srgbClr val="000000"/>
        </a:dk1>
        <a:lt1>
          <a:srgbClr val="EEB422"/>
        </a:lt1>
        <a:dk2>
          <a:srgbClr val="000000"/>
        </a:dk2>
        <a:lt2>
          <a:srgbClr val="808080"/>
        </a:lt2>
        <a:accent1>
          <a:srgbClr val="63A2CE"/>
        </a:accent1>
        <a:accent2>
          <a:srgbClr val="8C65CE"/>
        </a:accent2>
        <a:accent3>
          <a:srgbClr val="F5D6AB"/>
        </a:accent3>
        <a:accent4>
          <a:srgbClr val="000000"/>
        </a:accent4>
        <a:accent5>
          <a:srgbClr val="B7CEE3"/>
        </a:accent5>
        <a:accent6>
          <a:srgbClr val="7E5BBA"/>
        </a:accent6>
        <a:hlink>
          <a:srgbClr val="0062A8"/>
        </a:hlink>
        <a:folHlink>
          <a:srgbClr val="450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4">
        <a:dk1>
          <a:srgbClr val="000000"/>
        </a:dk1>
        <a:lt1>
          <a:srgbClr val="EEB422"/>
        </a:lt1>
        <a:dk2>
          <a:srgbClr val="000000"/>
        </a:dk2>
        <a:lt2>
          <a:srgbClr val="808080"/>
        </a:lt2>
        <a:accent1>
          <a:srgbClr val="95CD12"/>
        </a:accent1>
        <a:accent2>
          <a:srgbClr val="7686D4"/>
        </a:accent2>
        <a:accent3>
          <a:srgbClr val="F5D6AB"/>
        </a:accent3>
        <a:accent4>
          <a:srgbClr val="000000"/>
        </a:accent4>
        <a:accent5>
          <a:srgbClr val="C8E3AA"/>
        </a:accent5>
        <a:accent6>
          <a:srgbClr val="6A79C0"/>
        </a:accent6>
        <a:hlink>
          <a:srgbClr val="AD0034"/>
        </a:hlink>
        <a:folHlink>
          <a:srgbClr val="996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AA63"/>
        </a:accent1>
        <a:accent2>
          <a:srgbClr val="AF8837"/>
        </a:accent2>
        <a:accent3>
          <a:srgbClr val="FFFFFF"/>
        </a:accent3>
        <a:accent4>
          <a:srgbClr val="000000"/>
        </a:accent4>
        <a:accent5>
          <a:srgbClr val="E3D2B7"/>
        </a:accent5>
        <a:accent6>
          <a:srgbClr val="9E7B31"/>
        </a:accent6>
        <a:hlink>
          <a:srgbClr val="A37500"/>
        </a:hlink>
        <a:folHlink>
          <a:srgbClr val="7D68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925F"/>
        </a:accent1>
        <a:accent2>
          <a:srgbClr val="C8C350"/>
        </a:accent2>
        <a:accent3>
          <a:srgbClr val="FFFFFF"/>
        </a:accent3>
        <a:accent4>
          <a:srgbClr val="000000"/>
        </a:accent4>
        <a:accent5>
          <a:srgbClr val="DEC7B6"/>
        </a:accent5>
        <a:accent6>
          <a:srgbClr val="B5B048"/>
        </a:accent6>
        <a:hlink>
          <a:srgbClr val="B25600"/>
        </a:hlink>
        <a:folHlink>
          <a:srgbClr val="A89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A2CE"/>
        </a:accent1>
        <a:accent2>
          <a:srgbClr val="8C65CE"/>
        </a:accent2>
        <a:accent3>
          <a:srgbClr val="FFFFFF"/>
        </a:accent3>
        <a:accent4>
          <a:srgbClr val="000000"/>
        </a:accent4>
        <a:accent5>
          <a:srgbClr val="B7CEE3"/>
        </a:accent5>
        <a:accent6>
          <a:srgbClr val="7E5BBA"/>
        </a:accent6>
        <a:hlink>
          <a:srgbClr val="0062A8"/>
        </a:hlink>
        <a:folHlink>
          <a:srgbClr val="450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5CD12"/>
        </a:accent1>
        <a:accent2>
          <a:srgbClr val="7686D4"/>
        </a:accent2>
        <a:accent3>
          <a:srgbClr val="FFFFFF"/>
        </a:accent3>
        <a:accent4>
          <a:srgbClr val="000000"/>
        </a:accent4>
        <a:accent5>
          <a:srgbClr val="C8E3AA"/>
        </a:accent5>
        <a:accent6>
          <a:srgbClr val="6A79C0"/>
        </a:accent6>
        <a:hlink>
          <a:srgbClr val="AD0034"/>
        </a:hlink>
        <a:folHlink>
          <a:srgbClr val="996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d_1888_slide">
  <a:themeElements>
    <a:clrScheme name="ind_1888_slide 2">
      <a:dk1>
        <a:srgbClr val="000000"/>
      </a:dk1>
      <a:lt1>
        <a:srgbClr val="EEB422"/>
      </a:lt1>
      <a:dk2>
        <a:srgbClr val="000000"/>
      </a:dk2>
      <a:lt2>
        <a:srgbClr val="808080"/>
      </a:lt2>
      <a:accent1>
        <a:srgbClr val="C3925F"/>
      </a:accent1>
      <a:accent2>
        <a:srgbClr val="C8C350"/>
      </a:accent2>
      <a:accent3>
        <a:srgbClr val="F5D6AB"/>
      </a:accent3>
      <a:accent4>
        <a:srgbClr val="000000"/>
      </a:accent4>
      <a:accent5>
        <a:srgbClr val="DEC7B6"/>
      </a:accent5>
      <a:accent6>
        <a:srgbClr val="B5B048"/>
      </a:accent6>
      <a:hlink>
        <a:srgbClr val="B25600"/>
      </a:hlink>
      <a:folHlink>
        <a:srgbClr val="A89A00"/>
      </a:folHlink>
    </a:clrScheme>
    <a:fontScheme name="ind_1888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888_slide 1">
        <a:dk1>
          <a:srgbClr val="000000"/>
        </a:dk1>
        <a:lt1>
          <a:srgbClr val="EEB422"/>
        </a:lt1>
        <a:dk2>
          <a:srgbClr val="000000"/>
        </a:dk2>
        <a:lt2>
          <a:srgbClr val="808080"/>
        </a:lt2>
        <a:accent1>
          <a:srgbClr val="CEAA63"/>
        </a:accent1>
        <a:accent2>
          <a:srgbClr val="AF8837"/>
        </a:accent2>
        <a:accent3>
          <a:srgbClr val="F5D6AB"/>
        </a:accent3>
        <a:accent4>
          <a:srgbClr val="000000"/>
        </a:accent4>
        <a:accent5>
          <a:srgbClr val="E3D2B7"/>
        </a:accent5>
        <a:accent6>
          <a:srgbClr val="9E7B31"/>
        </a:accent6>
        <a:hlink>
          <a:srgbClr val="A37500"/>
        </a:hlink>
        <a:folHlink>
          <a:srgbClr val="7D68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2">
        <a:dk1>
          <a:srgbClr val="000000"/>
        </a:dk1>
        <a:lt1>
          <a:srgbClr val="EEB422"/>
        </a:lt1>
        <a:dk2>
          <a:srgbClr val="000000"/>
        </a:dk2>
        <a:lt2>
          <a:srgbClr val="808080"/>
        </a:lt2>
        <a:accent1>
          <a:srgbClr val="C3925F"/>
        </a:accent1>
        <a:accent2>
          <a:srgbClr val="C8C350"/>
        </a:accent2>
        <a:accent3>
          <a:srgbClr val="F5D6AB"/>
        </a:accent3>
        <a:accent4>
          <a:srgbClr val="000000"/>
        </a:accent4>
        <a:accent5>
          <a:srgbClr val="DEC7B6"/>
        </a:accent5>
        <a:accent6>
          <a:srgbClr val="B5B048"/>
        </a:accent6>
        <a:hlink>
          <a:srgbClr val="B25600"/>
        </a:hlink>
        <a:folHlink>
          <a:srgbClr val="A89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3">
        <a:dk1>
          <a:srgbClr val="000000"/>
        </a:dk1>
        <a:lt1>
          <a:srgbClr val="EEB422"/>
        </a:lt1>
        <a:dk2>
          <a:srgbClr val="000000"/>
        </a:dk2>
        <a:lt2>
          <a:srgbClr val="808080"/>
        </a:lt2>
        <a:accent1>
          <a:srgbClr val="63A2CE"/>
        </a:accent1>
        <a:accent2>
          <a:srgbClr val="8C65CE"/>
        </a:accent2>
        <a:accent3>
          <a:srgbClr val="F5D6AB"/>
        </a:accent3>
        <a:accent4>
          <a:srgbClr val="000000"/>
        </a:accent4>
        <a:accent5>
          <a:srgbClr val="B7CEE3"/>
        </a:accent5>
        <a:accent6>
          <a:srgbClr val="7E5BBA"/>
        </a:accent6>
        <a:hlink>
          <a:srgbClr val="0062A8"/>
        </a:hlink>
        <a:folHlink>
          <a:srgbClr val="450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4">
        <a:dk1>
          <a:srgbClr val="000000"/>
        </a:dk1>
        <a:lt1>
          <a:srgbClr val="EEB422"/>
        </a:lt1>
        <a:dk2>
          <a:srgbClr val="000000"/>
        </a:dk2>
        <a:lt2>
          <a:srgbClr val="808080"/>
        </a:lt2>
        <a:accent1>
          <a:srgbClr val="95CD12"/>
        </a:accent1>
        <a:accent2>
          <a:srgbClr val="7686D4"/>
        </a:accent2>
        <a:accent3>
          <a:srgbClr val="F5D6AB"/>
        </a:accent3>
        <a:accent4>
          <a:srgbClr val="000000"/>
        </a:accent4>
        <a:accent5>
          <a:srgbClr val="C8E3AA"/>
        </a:accent5>
        <a:accent6>
          <a:srgbClr val="6A79C0"/>
        </a:accent6>
        <a:hlink>
          <a:srgbClr val="AD0034"/>
        </a:hlink>
        <a:folHlink>
          <a:srgbClr val="996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AA63"/>
        </a:accent1>
        <a:accent2>
          <a:srgbClr val="AF8837"/>
        </a:accent2>
        <a:accent3>
          <a:srgbClr val="FFFFFF"/>
        </a:accent3>
        <a:accent4>
          <a:srgbClr val="000000"/>
        </a:accent4>
        <a:accent5>
          <a:srgbClr val="E3D2B7"/>
        </a:accent5>
        <a:accent6>
          <a:srgbClr val="9E7B31"/>
        </a:accent6>
        <a:hlink>
          <a:srgbClr val="A37500"/>
        </a:hlink>
        <a:folHlink>
          <a:srgbClr val="7D68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925F"/>
        </a:accent1>
        <a:accent2>
          <a:srgbClr val="C8C350"/>
        </a:accent2>
        <a:accent3>
          <a:srgbClr val="FFFFFF"/>
        </a:accent3>
        <a:accent4>
          <a:srgbClr val="000000"/>
        </a:accent4>
        <a:accent5>
          <a:srgbClr val="DEC7B6"/>
        </a:accent5>
        <a:accent6>
          <a:srgbClr val="B5B048"/>
        </a:accent6>
        <a:hlink>
          <a:srgbClr val="B25600"/>
        </a:hlink>
        <a:folHlink>
          <a:srgbClr val="A89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A2CE"/>
        </a:accent1>
        <a:accent2>
          <a:srgbClr val="8C65CE"/>
        </a:accent2>
        <a:accent3>
          <a:srgbClr val="FFFFFF"/>
        </a:accent3>
        <a:accent4>
          <a:srgbClr val="000000"/>
        </a:accent4>
        <a:accent5>
          <a:srgbClr val="B7CEE3"/>
        </a:accent5>
        <a:accent6>
          <a:srgbClr val="7E5BBA"/>
        </a:accent6>
        <a:hlink>
          <a:srgbClr val="0062A8"/>
        </a:hlink>
        <a:folHlink>
          <a:srgbClr val="450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888_sli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5CD12"/>
        </a:accent1>
        <a:accent2>
          <a:srgbClr val="7686D4"/>
        </a:accent2>
        <a:accent3>
          <a:srgbClr val="FFFFFF"/>
        </a:accent3>
        <a:accent4>
          <a:srgbClr val="000000"/>
        </a:accent4>
        <a:accent5>
          <a:srgbClr val="C8E3AA"/>
        </a:accent5>
        <a:accent6>
          <a:srgbClr val="6A79C0"/>
        </a:accent6>
        <a:hlink>
          <a:srgbClr val="AD0034"/>
        </a:hlink>
        <a:folHlink>
          <a:srgbClr val="996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328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1_Тема Office</vt:lpstr>
      <vt:lpstr>ind_1888_slide</vt:lpstr>
      <vt:lpstr>1_ind_1888_slide</vt:lpstr>
      <vt:lpstr>Тема Office</vt:lpstr>
      <vt:lpstr>       Урок по финансовой грамотности              Тема: «Что такое деньги и откуда они взялись?» </vt:lpstr>
      <vt:lpstr>Девиз нашего урока «Знаешь – говори, не знаешь – слушай»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 НАЙДИ И ОБМЕНЯЙ»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Игра «Собери пословицу»  </vt:lpstr>
      <vt:lpstr>                       </vt:lpstr>
      <vt:lpstr>                   Синквейн   Деньги! Хрустящие и  звенящие. Заработать, вложить, приумножить. Деньги любят счет. Центрбанк     </vt:lpstr>
      <vt:lpstr>  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oldi</dc:creator>
  <cp:lastModifiedBy>oldi</cp:lastModifiedBy>
  <cp:revision>9</cp:revision>
  <dcterms:created xsi:type="dcterms:W3CDTF">2017-07-05T19:19:06Z</dcterms:created>
  <dcterms:modified xsi:type="dcterms:W3CDTF">2017-07-09T20:20:09Z</dcterms:modified>
</cp:coreProperties>
</file>