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5" r:id="rId3"/>
    <p:sldMasterId id="2147483698" r:id="rId4"/>
  </p:sldMasterIdLst>
  <p:sldIdLst>
    <p:sldId id="257" r:id="rId5"/>
    <p:sldId id="258" r:id="rId6"/>
    <p:sldId id="260" r:id="rId7"/>
    <p:sldId id="267" r:id="rId8"/>
    <p:sldId id="259" r:id="rId9"/>
    <p:sldId id="269" r:id="rId10"/>
    <p:sldId id="271" r:id="rId11"/>
    <p:sldId id="270" r:id="rId12"/>
    <p:sldId id="268" r:id="rId13"/>
    <p:sldId id="272" r:id="rId14"/>
    <p:sldId id="266" r:id="rId15"/>
    <p:sldId id="265" r:id="rId16"/>
    <p:sldId id="262" r:id="rId17"/>
    <p:sldId id="264" r:id="rId18"/>
    <p:sldId id="263" r:id="rId19"/>
    <p:sldId id="261" r:id="rId20"/>
    <p:sldId id="274" r:id="rId21"/>
    <p:sldId id="277" r:id="rId22"/>
    <p:sldId id="275" r:id="rId23"/>
    <p:sldId id="276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12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79603"/>
            <a:ext cx="7772400" cy="1630363"/>
          </a:xfrm>
        </p:spPr>
        <p:txBody>
          <a:bodyPr anchor="b"/>
          <a:lstStyle>
            <a:lvl1pPr algn="ctr">
              <a:defRPr sz="6000">
                <a:latin typeface="Impact" panose="020B080603090205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>
                <a:latin typeface="Impact" panose="020B080603090205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47060F-87DE-4B6D-B4C1-FFE1E4E183E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549304-BD40-4528-A100-F177A0F5BE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83257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AE1CC3-25B4-4B59-ABB2-D508C00828E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C494A7-1B4A-43DB-8385-15FAB7E60D3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0368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CAB63D-DECF-4815-BB4E-3C4A3724CB6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551CF8-872F-4855-8EC9-CD8CDD46EC5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776873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43000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898775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3B1901C-242D-49BB-BBF4-22F09F7C3C80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7499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14EF3E-7BA7-48C3-8219-A1100336FD4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4143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DFF274-0D2B-4873-AD71-951400FAB60E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1386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828800" y="1600200"/>
            <a:ext cx="3543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524500" y="1600200"/>
            <a:ext cx="3543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2F43DF-525C-40A1-9313-1CCAECD0A38B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3363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4D3F96-6504-4C0A-AB10-F2026FCCBBC4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6271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B8729E-BD99-4802-8848-43EEED17BE6D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886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62C047-F6F6-43BB-A431-00E3A3E69CF0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727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AC0DED-AB30-432F-BA7E-58503B86E1BB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159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Impact" panose="020B080603090205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0FD7C-3A01-488B-97A0-007A2091305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D294FA-1FC5-40FE-96B6-18792795842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188689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0550FA-B8CD-4D8C-A617-735852329F07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2812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CE0CCA-7350-4EF1-AA97-1A5CAA8432D4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4202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258050" y="274638"/>
            <a:ext cx="180975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828800" y="274638"/>
            <a:ext cx="527685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20F543-14AB-4597-A9C1-46DD05B6A3DE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2499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标题和图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28800" y="274638"/>
            <a:ext cx="72390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表占位符 2"/>
          <p:cNvSpPr>
            <a:spLocks noGrp="1"/>
          </p:cNvSpPr>
          <p:nvPr>
            <p:ph type="chart" idx="1"/>
          </p:nvPr>
        </p:nvSpPr>
        <p:spPr>
          <a:xfrm>
            <a:off x="1828800" y="1600200"/>
            <a:ext cx="7239000" cy="4525963"/>
          </a:xfrm>
        </p:spPr>
        <p:txBody>
          <a:bodyPr/>
          <a:lstStyle/>
          <a:p>
            <a:pPr lvl="0"/>
            <a:endParaRPr lang="zh-CN" alt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A0D37D-F6A2-4E60-AA26-CE97E0DE13DD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3876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43000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898775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3B1901C-242D-49BB-BBF4-22F09F7C3C80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7499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14EF3E-7BA7-48C3-8219-A1100336FD4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4143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DFF274-0D2B-4873-AD71-951400FAB60E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1386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828800" y="1600200"/>
            <a:ext cx="3543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524500" y="1600200"/>
            <a:ext cx="3543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2F43DF-525C-40A1-9313-1CCAECD0A38B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3363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4D3F96-6504-4C0A-AB10-F2026FCCBBC4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6271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B8729E-BD99-4802-8848-43EEED17BE6D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88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1C7BA-BA41-4A4C-ACB0-8EF7C688431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41926-9D80-49E3-AD88-D16BA84082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73042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62C047-F6F6-43BB-A431-00E3A3E69CF0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727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AC0DED-AB30-432F-BA7E-58503B86E1BB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1598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0550FA-B8CD-4D8C-A617-735852329F07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2812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CE0CCA-7350-4EF1-AA97-1A5CAA8432D4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4202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258050" y="274638"/>
            <a:ext cx="180975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828800" y="274638"/>
            <a:ext cx="527685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20F543-14AB-4597-A9C1-46DD05B6A3DE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24994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标题和图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28800" y="274638"/>
            <a:ext cx="72390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表占位符 2"/>
          <p:cNvSpPr>
            <a:spLocks noGrp="1"/>
          </p:cNvSpPr>
          <p:nvPr>
            <p:ph type="chart" idx="1"/>
          </p:nvPr>
        </p:nvSpPr>
        <p:spPr>
          <a:xfrm>
            <a:off x="1828800" y="1600200"/>
            <a:ext cx="7239000" cy="4525963"/>
          </a:xfrm>
        </p:spPr>
        <p:txBody>
          <a:bodyPr/>
          <a:lstStyle/>
          <a:p>
            <a:pPr lvl="0"/>
            <a:endParaRPr lang="zh-CN" alt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A0D37D-F6A2-4E60-AA26-CE97E0DE13DD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38766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79603"/>
            <a:ext cx="7772400" cy="1630363"/>
          </a:xfrm>
        </p:spPr>
        <p:txBody>
          <a:bodyPr anchor="b"/>
          <a:lstStyle>
            <a:lvl1pPr algn="ctr">
              <a:defRPr sz="6000">
                <a:latin typeface="Impact" panose="020B080603090205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>
                <a:latin typeface="Impact" panose="020B080603090205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47060F-87DE-4B6D-B4C1-FFE1E4E183E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549304-BD40-4528-A100-F177A0F5BE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601479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Impact" panose="020B080603090205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0FD7C-3A01-488B-97A0-007A2091305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D294FA-1FC5-40FE-96B6-18792795842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7973285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1C7BA-BA41-4A4C-ACB0-8EF7C688431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41926-9D80-49E3-AD88-D16BA84082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617651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7E2EF-8300-4B9D-8101-1B9D0B907E3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C0F79A-BD17-40EA-B0C9-36E5B8A014F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62466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7E2EF-8300-4B9D-8101-1B9D0B907E3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C0F79A-BD17-40EA-B0C9-36E5B8A014F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0308268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82DD7B-09A3-4BDA-BC8F-E75CE281D47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EBD2B9-7565-477A-820F-1CA563FEEA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8865375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786933-0E65-456F-8452-27BE165C64B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EEC58A-CEBB-46E1-B12E-777E470225B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430526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49853-5453-409F-BA8C-AFEA13D0B29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0834DC-BDA6-495C-A65A-605BEEF9D1D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4774431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6C5EEF-46D9-4C38-85CC-CD0641653D3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397EA8-DA2C-4C42-B5B9-0ECDEAD241E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0608194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5F5AB-34D9-4F8F-A58C-528237F1AF5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BE57F9-0557-4F8A-A56C-A649AC67122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250088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AE1CC3-25B4-4B59-ABB2-D508C00828E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C494A7-1B4A-43DB-8385-15FAB7E60D3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109400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CAB63D-DECF-4815-BB4E-3C4A3724CB6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551CF8-872F-4855-8EC9-CD8CDD46EC5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03421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82DD7B-09A3-4BDA-BC8F-E75CE281D47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EBD2B9-7565-477A-820F-1CA563FEEA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74923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786933-0E65-456F-8452-27BE165C64B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EEC58A-CEBB-46E1-B12E-777E470225B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61101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49853-5453-409F-BA8C-AFEA13D0B29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0834DC-BDA6-495C-A65A-605BEEF9D1D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29530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6C5EEF-46D9-4C38-85CC-CD0641653D3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397EA8-DA2C-4C42-B5B9-0ECDEAD241E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65165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5F5AB-34D9-4F8F-A58C-528237F1AF5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BE57F9-0557-4F8A-A56C-A649AC67122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5140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9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547B343-F05F-41F3-A6E6-773A4C903F8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4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4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2803479-D07C-4CF9-9C6F-9F294FA6E8C4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11458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28800" y="274638"/>
            <a:ext cx="7239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8800" y="1600200"/>
            <a:ext cx="72390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ea typeface="宋体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ea typeface="宋体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65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ea typeface="宋体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7B37DEB-FF05-4FC1-9281-D50949D8A4F6}" type="slidenum">
              <a:rPr lang="en-US" altLang="zh-CN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CN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474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28800" y="274638"/>
            <a:ext cx="7239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8800" y="1600200"/>
            <a:ext cx="72390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ea typeface="宋体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ea typeface="宋体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65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ea typeface="宋体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7B37DEB-FF05-4FC1-9281-D50949D8A4F6}" type="slidenum">
              <a:rPr lang="en-US" altLang="zh-CN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CN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474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9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547B343-F05F-41F3-A6E6-773A4C903F8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4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4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2803479-D07C-4CF9-9C6F-9F294FA6E8C4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58124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4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67545" y="836712"/>
            <a:ext cx="8280920" cy="2304256"/>
          </a:xfrm>
        </p:spPr>
        <p:txBody>
          <a:bodyPr/>
          <a:lstStyle/>
          <a:p>
            <a:r>
              <a:rPr lang="ru-RU" altLang="ru-RU" sz="4000" dirty="0" smtClean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Урок по финансовой грамотности        </a:t>
            </a:r>
            <a:br>
              <a:rPr lang="ru-RU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Тема: «Что такое деньги и откуда они взялись?» </a:t>
            </a:r>
          </a:p>
        </p:txBody>
      </p:sp>
      <p:sp>
        <p:nvSpPr>
          <p:cNvPr id="3075" name="Объект 2"/>
          <p:cNvSpPr>
            <a:spLocks noGrp="1"/>
          </p:cNvSpPr>
          <p:nvPr>
            <p:ph idx="1"/>
          </p:nvPr>
        </p:nvSpPr>
        <p:spPr>
          <a:xfrm>
            <a:off x="628650" y="3284987"/>
            <a:ext cx="7886700" cy="2664297"/>
          </a:xfrm>
        </p:spPr>
        <p:txBody>
          <a:bodyPr/>
          <a:lstStyle/>
          <a:p>
            <a:pPr marL="0" lvl="0" indent="0" algn="ctr">
              <a:lnSpc>
                <a:spcPct val="100000"/>
              </a:lnSpc>
              <a:spcBef>
                <a:spcPct val="50000"/>
              </a:spcBef>
              <a:buNone/>
            </a:pPr>
            <a:r>
              <a:rPr lang="ru-RU" altLang="ru-RU" sz="3600" b="1" i="1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ГБОУ Школа № 2075, ШО-1</a:t>
            </a:r>
          </a:p>
          <a:p>
            <a:pPr marL="0" lvl="0" indent="0" algn="ctr">
              <a:lnSpc>
                <a:spcPct val="100000"/>
              </a:lnSpc>
              <a:spcBef>
                <a:spcPct val="50000"/>
              </a:spcBef>
              <a:buNone/>
            </a:pPr>
            <a:r>
              <a:rPr lang="ru-RU" altLang="ru-RU" sz="3600" b="1" i="1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</a:t>
            </a:r>
            <a:r>
              <a:rPr lang="ru-RU" altLang="ru-RU" sz="3600" b="1" i="1" dirty="0" smtClean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начальных  </a:t>
            </a:r>
            <a:r>
              <a:rPr lang="ru-RU" altLang="ru-RU" sz="3600" b="1" i="1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классов: </a:t>
            </a:r>
            <a:endParaRPr lang="ru-RU" altLang="ru-RU" sz="3600" b="1" i="1" dirty="0" smtClean="0">
              <a:solidFill>
                <a:srgbClr val="66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0000"/>
              </a:lnSpc>
              <a:spcBef>
                <a:spcPct val="50000"/>
              </a:spcBef>
              <a:buNone/>
            </a:pPr>
            <a:r>
              <a:rPr lang="ru-RU" altLang="ru-RU" sz="3600" b="1" i="1" dirty="0" smtClean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Огинская Татьяна Михайловна</a:t>
            </a:r>
            <a:endParaRPr lang="ru-RU" altLang="ru-RU" sz="3600" b="1" i="1" dirty="0">
              <a:solidFill>
                <a:srgbClr val="66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0000"/>
              </a:lnSpc>
              <a:spcBef>
                <a:spcPct val="50000"/>
              </a:spcBef>
              <a:buNone/>
            </a:pPr>
            <a:r>
              <a:rPr lang="ru-RU" altLang="ru-RU" sz="3600" b="1" i="1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 г.</a:t>
            </a:r>
          </a:p>
          <a:p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391243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067800" cy="1143000"/>
          </a:xfrm>
        </p:spPr>
        <p:txBody>
          <a:bodyPr/>
          <a:lstStyle/>
          <a:p>
            <a:r>
              <a:rPr lang="ru-RU" dirty="0" smtClean="0"/>
              <a:t>ИГРА « НАЙДИ И ОБМЕНЯЙ»</a:t>
            </a:r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96752"/>
            <a:ext cx="7891288" cy="5661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1047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57600"/>
            <a:ext cx="4910751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07089" y="5458636"/>
            <a:ext cx="40141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Лидийская монета 610-600 года до нашей эры.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691" y="40652"/>
            <a:ext cx="6629400" cy="318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3722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0404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436096" y="980728"/>
            <a:ext cx="338437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>
                <a:solidFill>
                  <a:srgbClr val="6666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1 - римская монета с головой Януса, 2 - оборотная сторона монеты </a:t>
            </a:r>
            <a:r>
              <a:rPr lang="ru-RU" sz="2800" i="1" dirty="0" err="1">
                <a:solidFill>
                  <a:srgbClr val="6666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Эгины</a:t>
            </a:r>
            <a:r>
              <a:rPr lang="ru-RU" sz="2800" i="1" dirty="0">
                <a:solidFill>
                  <a:srgbClr val="6666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VII века до н.э., 3 - римский денарий Тита </a:t>
            </a:r>
            <a:r>
              <a:rPr lang="ru-RU" sz="2800" i="1" dirty="0" err="1">
                <a:solidFill>
                  <a:srgbClr val="6666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Каризия</a:t>
            </a:r>
            <a:r>
              <a:rPr lang="ru-RU" sz="2800" i="1" dirty="0">
                <a:solidFill>
                  <a:srgbClr val="6666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4 - римский денарий с головой Меркурия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84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90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398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68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4457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" y="3510643"/>
            <a:ext cx="5438775" cy="337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7140"/>
            <a:ext cx="5076056" cy="3493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857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67545" y="404664"/>
            <a:ext cx="8280920" cy="864096"/>
          </a:xfrm>
        </p:spPr>
        <p:txBody>
          <a:bodyPr/>
          <a:lstStyle/>
          <a:p>
            <a:r>
              <a:rPr lang="ru-RU" altLang="ru-RU" sz="4000" dirty="0" smtClean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altLang="ru-RU" sz="400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«Собери пословицу» </a:t>
            </a:r>
            <a:br>
              <a:rPr lang="ru-RU" altLang="ru-RU" sz="4000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5" name="Объект 2"/>
          <p:cNvSpPr>
            <a:spLocks noGrp="1"/>
          </p:cNvSpPr>
          <p:nvPr>
            <p:ph idx="1"/>
          </p:nvPr>
        </p:nvSpPr>
        <p:spPr>
          <a:xfrm>
            <a:off x="1547664" y="908721"/>
            <a:ext cx="6967686" cy="5040564"/>
          </a:xfrm>
        </p:spPr>
        <p:txBody>
          <a:bodyPr/>
          <a:lstStyle/>
          <a:p>
            <a:pPr marL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rgbClr val="000000"/>
                </a:solidFill>
                <a:latin typeface="Arial"/>
              </a:rPr>
              <a:t>Нелегко деньги нажить, а легко прожить.</a:t>
            </a:r>
          </a:p>
          <a:p>
            <a:pPr marL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rgbClr val="000000"/>
                </a:solidFill>
                <a:latin typeface="Arial"/>
              </a:rPr>
              <a:t>Тот без нужды живет, кто деньги бережет.</a:t>
            </a:r>
          </a:p>
          <a:p>
            <a:pPr marL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rgbClr val="000000"/>
                </a:solidFill>
                <a:latin typeface="Arial"/>
              </a:rPr>
              <a:t>Трудовая денежка всегда крепка.</a:t>
            </a:r>
          </a:p>
          <a:p>
            <a:pPr marL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rgbClr val="000000"/>
                </a:solidFill>
                <a:latin typeface="Arial"/>
              </a:rPr>
              <a:t>Уговор дороже денег.</a:t>
            </a:r>
          </a:p>
          <a:p>
            <a:pPr marL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rgbClr val="000000"/>
                </a:solidFill>
                <a:latin typeface="Arial"/>
              </a:rPr>
              <a:t>Деньги счет любят.</a:t>
            </a:r>
          </a:p>
          <a:p>
            <a:pPr marL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rgbClr val="000000"/>
                </a:solidFill>
                <a:latin typeface="Arial"/>
              </a:rPr>
              <a:t>На деньги ума не купишь.</a:t>
            </a:r>
          </a:p>
          <a:p>
            <a:pPr marL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rgbClr val="000000"/>
                </a:solidFill>
                <a:latin typeface="Arial"/>
              </a:rPr>
              <a:t>Монета карман не тянет.</a:t>
            </a:r>
          </a:p>
          <a:p>
            <a:pPr marL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rgbClr val="000000"/>
                </a:solidFill>
                <a:latin typeface="Arial"/>
              </a:rPr>
              <a:t>Здоров буду — и денег добуду.</a:t>
            </a:r>
          </a:p>
          <a:p>
            <a:pPr marL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rgbClr val="000000"/>
                </a:solidFill>
                <a:latin typeface="Arial"/>
              </a:rPr>
              <a:t>На деньги друга не купить.</a:t>
            </a:r>
          </a:p>
          <a:p>
            <a:pPr marL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rgbClr val="000000"/>
                </a:solidFill>
                <a:latin typeface="Arial"/>
              </a:rPr>
              <a:t>Гулянку деньгами, как бездонную кадку, не наполнишь.</a:t>
            </a:r>
          </a:p>
          <a:p>
            <a:pPr marL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rgbClr val="000000"/>
                </a:solidFill>
                <a:latin typeface="Arial"/>
              </a:rPr>
              <a:t>Деньги смогут много, а правда – все.</a:t>
            </a:r>
          </a:p>
          <a:p>
            <a:pPr marL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rgbClr val="000000"/>
                </a:solidFill>
                <a:latin typeface="Arial"/>
              </a:rPr>
              <a:t>В чужом кармане трудно деньги проверять.</a:t>
            </a:r>
          </a:p>
          <a:p>
            <a:pPr marL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rgbClr val="000000"/>
                </a:solidFill>
                <a:latin typeface="Arial"/>
              </a:rPr>
              <a:t>Вовремя копейка дороже рубля.</a:t>
            </a:r>
          </a:p>
          <a:p>
            <a:pPr marL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rgbClr val="000000"/>
                </a:solidFill>
                <a:latin typeface="Arial"/>
              </a:rPr>
              <a:t>Деньги не грибы – можно и зимой найти.</a:t>
            </a:r>
          </a:p>
          <a:p>
            <a:pPr marL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rgbClr val="000000"/>
                </a:solidFill>
                <a:latin typeface="Arial"/>
              </a:rPr>
              <a:t>Деньги – что галки, все в стаю сбиваются.</a:t>
            </a:r>
          </a:p>
          <a:p>
            <a:pPr marL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rgbClr val="000000"/>
                </a:solidFill>
                <a:latin typeface="Arial"/>
              </a:rPr>
              <a:t>Деньги – хороший слуга, но плохой хозяин.</a:t>
            </a:r>
          </a:p>
          <a:p>
            <a:pPr marL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rgbClr val="000000"/>
                </a:solidFill>
                <a:latin typeface="Arial"/>
              </a:rPr>
              <a:t>Из чужого кошелька легко платить.</a:t>
            </a:r>
          </a:p>
          <a:p>
            <a:pPr marL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rgbClr val="000000"/>
                </a:solidFill>
                <a:latin typeface="Arial"/>
              </a:rPr>
              <a:t>Как деньги при бедре, так помогут при беде.</a:t>
            </a:r>
          </a:p>
          <a:p>
            <a:pPr marL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rgbClr val="000000"/>
                </a:solidFill>
                <a:latin typeface="Arial"/>
              </a:rPr>
              <a:t>Когда деньги говорят, тогда правда молчит.</a:t>
            </a:r>
          </a:p>
          <a:p>
            <a:pPr marL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rgbClr val="000000"/>
                </a:solidFill>
                <a:latin typeface="Arial"/>
              </a:rPr>
              <a:t>Когда кошелек легок – на душе тяжело.</a:t>
            </a:r>
          </a:p>
          <a:p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400179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1700808"/>
            <a:ext cx="8568952" cy="4536504"/>
          </a:xfrm>
        </p:spPr>
        <p:txBody>
          <a:bodyPr/>
          <a:lstStyle/>
          <a:p>
            <a:r>
              <a:rPr lang="ru-RU" sz="60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720288"/>
            <a:ext cx="6912768" cy="5491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263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1700808"/>
            <a:ext cx="8568952" cy="4536504"/>
          </a:xfrm>
        </p:spPr>
        <p:txBody>
          <a:bodyPr/>
          <a:lstStyle/>
          <a:p>
            <a:r>
              <a:rPr lang="ru-RU" sz="60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ru-RU" sz="60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</a:t>
            </a:r>
            <a:r>
              <a:rPr lang="ru-RU" sz="60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Деньги!</a:t>
            </a:r>
            <a:b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Хрустящие и  звенящие.</a:t>
            </a:r>
            <a:b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Заработать, вложить, приумножить.</a:t>
            </a:r>
            <a:b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Деньги любят счет.</a:t>
            </a:r>
            <a:b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Центрбанк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87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标题 5"/>
          <p:cNvSpPr>
            <a:spLocks noGrp="1"/>
          </p:cNvSpPr>
          <p:nvPr>
            <p:ph type="ctrTitle"/>
          </p:nvPr>
        </p:nvSpPr>
        <p:spPr>
          <a:xfrm>
            <a:off x="827584" y="476672"/>
            <a:ext cx="7772400" cy="1368152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Девиз нашего урока «Знаешь – говори, не знаешь – слушай»</a:t>
            </a:r>
            <a:r>
              <a:rPr lang="ru-RU" sz="3600" dirty="0">
                <a:latin typeface="Calibri"/>
                <a:ea typeface="Times New Roman"/>
                <a:cs typeface="Times New Roman"/>
              </a:rPr>
              <a:t/>
            </a:r>
            <a:br>
              <a:rPr lang="ru-RU" sz="3600" dirty="0">
                <a:latin typeface="Calibri"/>
                <a:ea typeface="Times New Roman"/>
                <a:cs typeface="Times New Roman"/>
              </a:rPr>
            </a:br>
            <a:endParaRPr lang="zh-CN" altLang="en-US" dirty="0" smtClean="0">
              <a:ea typeface="宋体" charset="-122"/>
            </a:endParaRPr>
          </a:p>
        </p:txBody>
      </p:sp>
      <p:sp>
        <p:nvSpPr>
          <p:cNvPr id="4099" name="副标题 6"/>
          <p:cNvSpPr>
            <a:spLocks noGrp="1"/>
          </p:cNvSpPr>
          <p:nvPr>
            <p:ph type="subTitle" idx="1"/>
          </p:nvPr>
        </p:nvSpPr>
        <p:spPr>
          <a:xfrm>
            <a:off x="1979712" y="1556792"/>
            <a:ext cx="6912768" cy="4752528"/>
          </a:xfrm>
        </p:spPr>
        <p:txBody>
          <a:bodyPr/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4000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Вопросы кроссворда</a:t>
            </a:r>
          </a:p>
          <a:p>
            <a:pPr lvl="0" algn="l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) Работник налоговой службы. ( инспектор)</a:t>
            </a:r>
          </a:p>
          <a:p>
            <a:pPr lvl="0" algn="l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2) Та сумма, что заплатит покупатель,</a:t>
            </a:r>
          </a:p>
          <a:p>
            <a:pPr lvl="0" algn="l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Та сумма, что устроит продавца;</a:t>
            </a:r>
          </a:p>
          <a:p>
            <a:pPr lvl="0" algn="l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Как мера для обмена всех товаров,</a:t>
            </a:r>
          </a:p>
          <a:p>
            <a:pPr lvl="0" algn="l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На рынке называется…(цена)</a:t>
            </a:r>
          </a:p>
          <a:p>
            <a:pPr lvl="0" algn="l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3) Что собирали татаро-монголы? ( дань)</a:t>
            </a:r>
            <a:endParaRPr lang="ru-RU" sz="2400" dirty="0">
              <a:solidFill>
                <a:srgbClr val="7030A0"/>
              </a:solidFill>
              <a:latin typeface="Calibri"/>
              <a:ea typeface="Times New Roman"/>
              <a:cs typeface="Times New Roman"/>
            </a:endParaRPr>
          </a:p>
          <a:p>
            <a:pPr lvl="0" algn="l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4) Специалист,  начисляющий зарплату? (бухгалтер)</a:t>
            </a:r>
            <a:endParaRPr lang="ru-RU" sz="2400" dirty="0">
              <a:solidFill>
                <a:srgbClr val="7030A0"/>
              </a:solidFill>
              <a:latin typeface="Calibri"/>
              <a:ea typeface="Times New Roman"/>
              <a:cs typeface="Times New Roman"/>
            </a:endParaRPr>
          </a:p>
          <a:p>
            <a:pPr lvl="0" algn="l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5) Человек, который выдает деньги? (кассир)</a:t>
            </a:r>
            <a:endParaRPr lang="ru-RU" sz="2400" dirty="0">
              <a:solidFill>
                <a:srgbClr val="7030A0"/>
              </a:solidFill>
              <a:latin typeface="Calibri"/>
              <a:ea typeface="Times New Roman"/>
              <a:cs typeface="Times New Roman"/>
            </a:endParaRPr>
          </a:p>
          <a:p>
            <a:pPr eaLnBrk="1" hangingPunct="1"/>
            <a:endParaRPr lang="zh-CN" altLang="en-US" dirty="0" smtClean="0"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3518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1700808"/>
            <a:ext cx="8568952" cy="4536504"/>
          </a:xfrm>
        </p:spPr>
        <p:txBody>
          <a:bodyPr/>
          <a:lstStyle/>
          <a:p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7" y="980728"/>
            <a:ext cx="7488833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387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816280" cy="545861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8" y="116632"/>
            <a:ext cx="8645525" cy="604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0249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45" y="3617640"/>
            <a:ext cx="5182994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249" y="32656"/>
            <a:ext cx="3965751" cy="6825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9" y="44572"/>
            <a:ext cx="5125820" cy="3573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2806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48064" cy="3468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5416" y="3933056"/>
            <a:ext cx="41422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Деньги из каменной соли (Эфиопия).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650" y="3068960"/>
            <a:ext cx="4886350" cy="2760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257650" y="5829773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Мелкая </a:t>
            </a:r>
            <a:r>
              <a:rPr lang="ru-RU" dirty="0"/>
              <a:t>разменная монета из перьев и рулон из денег-перьев (острова Санта-</a:t>
            </a:r>
            <a:r>
              <a:rPr lang="ru-RU" dirty="0" err="1"/>
              <a:t>Крус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73518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59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8024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3283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827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nd_1888_slide">
  <a:themeElements>
    <a:clrScheme name="ind_1888_slide 2">
      <a:dk1>
        <a:srgbClr val="000000"/>
      </a:dk1>
      <a:lt1>
        <a:srgbClr val="EEB422"/>
      </a:lt1>
      <a:dk2>
        <a:srgbClr val="000000"/>
      </a:dk2>
      <a:lt2>
        <a:srgbClr val="808080"/>
      </a:lt2>
      <a:accent1>
        <a:srgbClr val="C3925F"/>
      </a:accent1>
      <a:accent2>
        <a:srgbClr val="C8C350"/>
      </a:accent2>
      <a:accent3>
        <a:srgbClr val="F5D6AB"/>
      </a:accent3>
      <a:accent4>
        <a:srgbClr val="000000"/>
      </a:accent4>
      <a:accent5>
        <a:srgbClr val="DEC7B6"/>
      </a:accent5>
      <a:accent6>
        <a:srgbClr val="B5B048"/>
      </a:accent6>
      <a:hlink>
        <a:srgbClr val="B25600"/>
      </a:hlink>
      <a:folHlink>
        <a:srgbClr val="A89A00"/>
      </a:folHlink>
    </a:clrScheme>
    <a:fontScheme name="ind_1888_sli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nd_1888_slide 1">
        <a:dk1>
          <a:srgbClr val="000000"/>
        </a:dk1>
        <a:lt1>
          <a:srgbClr val="EEB422"/>
        </a:lt1>
        <a:dk2>
          <a:srgbClr val="000000"/>
        </a:dk2>
        <a:lt2>
          <a:srgbClr val="808080"/>
        </a:lt2>
        <a:accent1>
          <a:srgbClr val="CEAA63"/>
        </a:accent1>
        <a:accent2>
          <a:srgbClr val="AF8837"/>
        </a:accent2>
        <a:accent3>
          <a:srgbClr val="F5D6AB"/>
        </a:accent3>
        <a:accent4>
          <a:srgbClr val="000000"/>
        </a:accent4>
        <a:accent5>
          <a:srgbClr val="E3D2B7"/>
        </a:accent5>
        <a:accent6>
          <a:srgbClr val="9E7B31"/>
        </a:accent6>
        <a:hlink>
          <a:srgbClr val="A37500"/>
        </a:hlink>
        <a:folHlink>
          <a:srgbClr val="7D683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888_slide 2">
        <a:dk1>
          <a:srgbClr val="000000"/>
        </a:dk1>
        <a:lt1>
          <a:srgbClr val="EEB422"/>
        </a:lt1>
        <a:dk2>
          <a:srgbClr val="000000"/>
        </a:dk2>
        <a:lt2>
          <a:srgbClr val="808080"/>
        </a:lt2>
        <a:accent1>
          <a:srgbClr val="C3925F"/>
        </a:accent1>
        <a:accent2>
          <a:srgbClr val="C8C350"/>
        </a:accent2>
        <a:accent3>
          <a:srgbClr val="F5D6AB"/>
        </a:accent3>
        <a:accent4>
          <a:srgbClr val="000000"/>
        </a:accent4>
        <a:accent5>
          <a:srgbClr val="DEC7B6"/>
        </a:accent5>
        <a:accent6>
          <a:srgbClr val="B5B048"/>
        </a:accent6>
        <a:hlink>
          <a:srgbClr val="B25600"/>
        </a:hlink>
        <a:folHlink>
          <a:srgbClr val="A89A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888_slide 3">
        <a:dk1>
          <a:srgbClr val="000000"/>
        </a:dk1>
        <a:lt1>
          <a:srgbClr val="EEB422"/>
        </a:lt1>
        <a:dk2>
          <a:srgbClr val="000000"/>
        </a:dk2>
        <a:lt2>
          <a:srgbClr val="808080"/>
        </a:lt2>
        <a:accent1>
          <a:srgbClr val="63A2CE"/>
        </a:accent1>
        <a:accent2>
          <a:srgbClr val="8C65CE"/>
        </a:accent2>
        <a:accent3>
          <a:srgbClr val="F5D6AB"/>
        </a:accent3>
        <a:accent4>
          <a:srgbClr val="000000"/>
        </a:accent4>
        <a:accent5>
          <a:srgbClr val="B7CEE3"/>
        </a:accent5>
        <a:accent6>
          <a:srgbClr val="7E5BBA"/>
        </a:accent6>
        <a:hlink>
          <a:srgbClr val="0062A8"/>
        </a:hlink>
        <a:folHlink>
          <a:srgbClr val="4500A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888_slide 4">
        <a:dk1>
          <a:srgbClr val="000000"/>
        </a:dk1>
        <a:lt1>
          <a:srgbClr val="EEB422"/>
        </a:lt1>
        <a:dk2>
          <a:srgbClr val="000000"/>
        </a:dk2>
        <a:lt2>
          <a:srgbClr val="808080"/>
        </a:lt2>
        <a:accent1>
          <a:srgbClr val="95CD12"/>
        </a:accent1>
        <a:accent2>
          <a:srgbClr val="7686D4"/>
        </a:accent2>
        <a:accent3>
          <a:srgbClr val="F5D6AB"/>
        </a:accent3>
        <a:accent4>
          <a:srgbClr val="000000"/>
        </a:accent4>
        <a:accent5>
          <a:srgbClr val="C8E3AA"/>
        </a:accent5>
        <a:accent6>
          <a:srgbClr val="6A79C0"/>
        </a:accent6>
        <a:hlink>
          <a:srgbClr val="AD0034"/>
        </a:hlink>
        <a:folHlink>
          <a:srgbClr val="996E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888_slid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EAA63"/>
        </a:accent1>
        <a:accent2>
          <a:srgbClr val="AF8837"/>
        </a:accent2>
        <a:accent3>
          <a:srgbClr val="FFFFFF"/>
        </a:accent3>
        <a:accent4>
          <a:srgbClr val="000000"/>
        </a:accent4>
        <a:accent5>
          <a:srgbClr val="E3D2B7"/>
        </a:accent5>
        <a:accent6>
          <a:srgbClr val="9E7B31"/>
        </a:accent6>
        <a:hlink>
          <a:srgbClr val="A37500"/>
        </a:hlink>
        <a:folHlink>
          <a:srgbClr val="7D683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888_slid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3925F"/>
        </a:accent1>
        <a:accent2>
          <a:srgbClr val="C8C350"/>
        </a:accent2>
        <a:accent3>
          <a:srgbClr val="FFFFFF"/>
        </a:accent3>
        <a:accent4>
          <a:srgbClr val="000000"/>
        </a:accent4>
        <a:accent5>
          <a:srgbClr val="DEC7B6"/>
        </a:accent5>
        <a:accent6>
          <a:srgbClr val="B5B048"/>
        </a:accent6>
        <a:hlink>
          <a:srgbClr val="B25600"/>
        </a:hlink>
        <a:folHlink>
          <a:srgbClr val="A89A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888_slid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3A2CE"/>
        </a:accent1>
        <a:accent2>
          <a:srgbClr val="8C65CE"/>
        </a:accent2>
        <a:accent3>
          <a:srgbClr val="FFFFFF"/>
        </a:accent3>
        <a:accent4>
          <a:srgbClr val="000000"/>
        </a:accent4>
        <a:accent5>
          <a:srgbClr val="B7CEE3"/>
        </a:accent5>
        <a:accent6>
          <a:srgbClr val="7E5BBA"/>
        </a:accent6>
        <a:hlink>
          <a:srgbClr val="0062A8"/>
        </a:hlink>
        <a:folHlink>
          <a:srgbClr val="4500A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888_slide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5CD12"/>
        </a:accent1>
        <a:accent2>
          <a:srgbClr val="7686D4"/>
        </a:accent2>
        <a:accent3>
          <a:srgbClr val="FFFFFF"/>
        </a:accent3>
        <a:accent4>
          <a:srgbClr val="000000"/>
        </a:accent4>
        <a:accent5>
          <a:srgbClr val="C8E3AA"/>
        </a:accent5>
        <a:accent6>
          <a:srgbClr val="6A79C0"/>
        </a:accent6>
        <a:hlink>
          <a:srgbClr val="AD0034"/>
        </a:hlink>
        <a:folHlink>
          <a:srgbClr val="996E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ind_1888_slide">
  <a:themeElements>
    <a:clrScheme name="ind_1888_slide 2">
      <a:dk1>
        <a:srgbClr val="000000"/>
      </a:dk1>
      <a:lt1>
        <a:srgbClr val="EEB422"/>
      </a:lt1>
      <a:dk2>
        <a:srgbClr val="000000"/>
      </a:dk2>
      <a:lt2>
        <a:srgbClr val="808080"/>
      </a:lt2>
      <a:accent1>
        <a:srgbClr val="C3925F"/>
      </a:accent1>
      <a:accent2>
        <a:srgbClr val="C8C350"/>
      </a:accent2>
      <a:accent3>
        <a:srgbClr val="F5D6AB"/>
      </a:accent3>
      <a:accent4>
        <a:srgbClr val="000000"/>
      </a:accent4>
      <a:accent5>
        <a:srgbClr val="DEC7B6"/>
      </a:accent5>
      <a:accent6>
        <a:srgbClr val="B5B048"/>
      </a:accent6>
      <a:hlink>
        <a:srgbClr val="B25600"/>
      </a:hlink>
      <a:folHlink>
        <a:srgbClr val="A89A00"/>
      </a:folHlink>
    </a:clrScheme>
    <a:fontScheme name="ind_1888_sli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nd_1888_slide 1">
        <a:dk1>
          <a:srgbClr val="000000"/>
        </a:dk1>
        <a:lt1>
          <a:srgbClr val="EEB422"/>
        </a:lt1>
        <a:dk2>
          <a:srgbClr val="000000"/>
        </a:dk2>
        <a:lt2>
          <a:srgbClr val="808080"/>
        </a:lt2>
        <a:accent1>
          <a:srgbClr val="CEAA63"/>
        </a:accent1>
        <a:accent2>
          <a:srgbClr val="AF8837"/>
        </a:accent2>
        <a:accent3>
          <a:srgbClr val="F5D6AB"/>
        </a:accent3>
        <a:accent4>
          <a:srgbClr val="000000"/>
        </a:accent4>
        <a:accent5>
          <a:srgbClr val="E3D2B7"/>
        </a:accent5>
        <a:accent6>
          <a:srgbClr val="9E7B31"/>
        </a:accent6>
        <a:hlink>
          <a:srgbClr val="A37500"/>
        </a:hlink>
        <a:folHlink>
          <a:srgbClr val="7D683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888_slide 2">
        <a:dk1>
          <a:srgbClr val="000000"/>
        </a:dk1>
        <a:lt1>
          <a:srgbClr val="EEB422"/>
        </a:lt1>
        <a:dk2>
          <a:srgbClr val="000000"/>
        </a:dk2>
        <a:lt2>
          <a:srgbClr val="808080"/>
        </a:lt2>
        <a:accent1>
          <a:srgbClr val="C3925F"/>
        </a:accent1>
        <a:accent2>
          <a:srgbClr val="C8C350"/>
        </a:accent2>
        <a:accent3>
          <a:srgbClr val="F5D6AB"/>
        </a:accent3>
        <a:accent4>
          <a:srgbClr val="000000"/>
        </a:accent4>
        <a:accent5>
          <a:srgbClr val="DEC7B6"/>
        </a:accent5>
        <a:accent6>
          <a:srgbClr val="B5B048"/>
        </a:accent6>
        <a:hlink>
          <a:srgbClr val="B25600"/>
        </a:hlink>
        <a:folHlink>
          <a:srgbClr val="A89A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888_slide 3">
        <a:dk1>
          <a:srgbClr val="000000"/>
        </a:dk1>
        <a:lt1>
          <a:srgbClr val="EEB422"/>
        </a:lt1>
        <a:dk2>
          <a:srgbClr val="000000"/>
        </a:dk2>
        <a:lt2>
          <a:srgbClr val="808080"/>
        </a:lt2>
        <a:accent1>
          <a:srgbClr val="63A2CE"/>
        </a:accent1>
        <a:accent2>
          <a:srgbClr val="8C65CE"/>
        </a:accent2>
        <a:accent3>
          <a:srgbClr val="F5D6AB"/>
        </a:accent3>
        <a:accent4>
          <a:srgbClr val="000000"/>
        </a:accent4>
        <a:accent5>
          <a:srgbClr val="B7CEE3"/>
        </a:accent5>
        <a:accent6>
          <a:srgbClr val="7E5BBA"/>
        </a:accent6>
        <a:hlink>
          <a:srgbClr val="0062A8"/>
        </a:hlink>
        <a:folHlink>
          <a:srgbClr val="4500A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888_slide 4">
        <a:dk1>
          <a:srgbClr val="000000"/>
        </a:dk1>
        <a:lt1>
          <a:srgbClr val="EEB422"/>
        </a:lt1>
        <a:dk2>
          <a:srgbClr val="000000"/>
        </a:dk2>
        <a:lt2>
          <a:srgbClr val="808080"/>
        </a:lt2>
        <a:accent1>
          <a:srgbClr val="95CD12"/>
        </a:accent1>
        <a:accent2>
          <a:srgbClr val="7686D4"/>
        </a:accent2>
        <a:accent3>
          <a:srgbClr val="F5D6AB"/>
        </a:accent3>
        <a:accent4>
          <a:srgbClr val="000000"/>
        </a:accent4>
        <a:accent5>
          <a:srgbClr val="C8E3AA"/>
        </a:accent5>
        <a:accent6>
          <a:srgbClr val="6A79C0"/>
        </a:accent6>
        <a:hlink>
          <a:srgbClr val="AD0034"/>
        </a:hlink>
        <a:folHlink>
          <a:srgbClr val="996E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888_slid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EAA63"/>
        </a:accent1>
        <a:accent2>
          <a:srgbClr val="AF8837"/>
        </a:accent2>
        <a:accent3>
          <a:srgbClr val="FFFFFF"/>
        </a:accent3>
        <a:accent4>
          <a:srgbClr val="000000"/>
        </a:accent4>
        <a:accent5>
          <a:srgbClr val="E3D2B7"/>
        </a:accent5>
        <a:accent6>
          <a:srgbClr val="9E7B31"/>
        </a:accent6>
        <a:hlink>
          <a:srgbClr val="A37500"/>
        </a:hlink>
        <a:folHlink>
          <a:srgbClr val="7D683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888_slid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3925F"/>
        </a:accent1>
        <a:accent2>
          <a:srgbClr val="C8C350"/>
        </a:accent2>
        <a:accent3>
          <a:srgbClr val="FFFFFF"/>
        </a:accent3>
        <a:accent4>
          <a:srgbClr val="000000"/>
        </a:accent4>
        <a:accent5>
          <a:srgbClr val="DEC7B6"/>
        </a:accent5>
        <a:accent6>
          <a:srgbClr val="B5B048"/>
        </a:accent6>
        <a:hlink>
          <a:srgbClr val="B25600"/>
        </a:hlink>
        <a:folHlink>
          <a:srgbClr val="A89A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888_slid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3A2CE"/>
        </a:accent1>
        <a:accent2>
          <a:srgbClr val="8C65CE"/>
        </a:accent2>
        <a:accent3>
          <a:srgbClr val="FFFFFF"/>
        </a:accent3>
        <a:accent4>
          <a:srgbClr val="000000"/>
        </a:accent4>
        <a:accent5>
          <a:srgbClr val="B7CEE3"/>
        </a:accent5>
        <a:accent6>
          <a:srgbClr val="7E5BBA"/>
        </a:accent6>
        <a:hlink>
          <a:srgbClr val="0062A8"/>
        </a:hlink>
        <a:folHlink>
          <a:srgbClr val="4500A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888_slide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5CD12"/>
        </a:accent1>
        <a:accent2>
          <a:srgbClr val="7686D4"/>
        </a:accent2>
        <a:accent3>
          <a:srgbClr val="FFFFFF"/>
        </a:accent3>
        <a:accent4>
          <a:srgbClr val="000000"/>
        </a:accent4>
        <a:accent5>
          <a:srgbClr val="C8E3AA"/>
        </a:accent5>
        <a:accent6>
          <a:srgbClr val="6A79C0"/>
        </a:accent6>
        <a:hlink>
          <a:srgbClr val="AD0034"/>
        </a:hlink>
        <a:folHlink>
          <a:srgbClr val="996E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328</Words>
  <Application>Microsoft Office PowerPoint</Application>
  <PresentationFormat>Экран (4:3)</PresentationFormat>
  <Paragraphs>44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1_Тема Office</vt:lpstr>
      <vt:lpstr>ind_1888_slide</vt:lpstr>
      <vt:lpstr>1_ind_1888_slide</vt:lpstr>
      <vt:lpstr>Тема Office</vt:lpstr>
      <vt:lpstr>       Урок по финансовой грамотности              Тема: «Что такое деньги и откуда они взялись?» </vt:lpstr>
      <vt:lpstr>Девиз нашего урока «Знаешь – говори, не знаешь – слушай»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ИГРА « НАЙДИ И ОБМЕНЯЙ»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Игра «Собери пословицу»  </vt:lpstr>
      <vt:lpstr>                       </vt:lpstr>
      <vt:lpstr>                   Синквейн   Деньги! Хрустящие и  звенящие. Заработать, вложить, приумножить. Деньги любят счет. Центрбанк     </vt:lpstr>
      <vt:lpstr>    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oldi</dc:creator>
  <cp:lastModifiedBy>oldi</cp:lastModifiedBy>
  <cp:revision>9</cp:revision>
  <dcterms:created xsi:type="dcterms:W3CDTF">2017-07-05T19:19:06Z</dcterms:created>
  <dcterms:modified xsi:type="dcterms:W3CDTF">2017-07-09T20:20:09Z</dcterms:modified>
</cp:coreProperties>
</file>