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8389" autoAdjust="0"/>
  </p:normalViewPr>
  <p:slideViewPr>
    <p:cSldViewPr snapToGrid="0">
      <p:cViewPr varScale="1">
        <p:scale>
          <a:sx n="81" d="100"/>
          <a:sy n="81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075CC-2465-44C0-9710-6A1A676367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49582-6FA6-4605-B2EF-BEDD60E8AAD7}">
      <dgm:prSet phldrT="[Текст]"/>
      <dgm:spPr/>
      <dgm:t>
        <a:bodyPr/>
        <a:lstStyle/>
        <a:p>
          <a:r>
            <a:rPr lang="ru-RU" dirty="0" err="1" smtClean="0"/>
            <a:t>Златник</a:t>
          </a:r>
          <a:endParaRPr lang="ru-RU" dirty="0"/>
        </a:p>
      </dgm:t>
    </dgm:pt>
    <dgm:pt modelId="{4E8B3233-F51D-4F58-8407-2DFA6525182C}" type="parTrans" cxnId="{96FDD89D-C3A4-45A0-BFFD-59A1F8B8E122}">
      <dgm:prSet/>
      <dgm:spPr/>
      <dgm:t>
        <a:bodyPr/>
        <a:lstStyle/>
        <a:p>
          <a:endParaRPr lang="ru-RU"/>
        </a:p>
      </dgm:t>
    </dgm:pt>
    <dgm:pt modelId="{FD8E4669-1DC1-40B5-BA08-E2831DE72A48}" type="sibTrans" cxnId="{96FDD89D-C3A4-45A0-BFFD-59A1F8B8E122}">
      <dgm:prSet/>
      <dgm:spPr/>
      <dgm:t>
        <a:bodyPr/>
        <a:lstStyle/>
        <a:p>
          <a:endParaRPr lang="ru-RU"/>
        </a:p>
      </dgm:t>
    </dgm:pt>
    <dgm:pt modelId="{666FC12A-AF4E-4D02-81A2-2EB39385769A}">
      <dgm:prSet phldrT="[Текст]"/>
      <dgm:spPr/>
      <dgm:t>
        <a:bodyPr/>
        <a:lstStyle/>
        <a:p>
          <a:r>
            <a:rPr lang="ru-RU" dirty="0" smtClean="0"/>
            <a:t>.Куна</a:t>
          </a:r>
        </a:p>
        <a:p>
          <a:r>
            <a:rPr lang="ru-RU" dirty="0" smtClean="0"/>
            <a:t>Ногата</a:t>
          </a:r>
          <a:endParaRPr lang="ru-RU" dirty="0"/>
        </a:p>
      </dgm:t>
    </dgm:pt>
    <dgm:pt modelId="{0A880D2F-261A-4204-A888-EA4F30508C89}" type="parTrans" cxnId="{AEB20B74-F811-4D9E-A461-CBE380E0F6D4}">
      <dgm:prSet/>
      <dgm:spPr/>
      <dgm:t>
        <a:bodyPr/>
        <a:lstStyle/>
        <a:p>
          <a:endParaRPr lang="ru-RU"/>
        </a:p>
      </dgm:t>
    </dgm:pt>
    <dgm:pt modelId="{9B5AEDF0-7BC4-452C-A42A-B578DA1FEEAB}" type="sibTrans" cxnId="{AEB20B74-F811-4D9E-A461-CBE380E0F6D4}">
      <dgm:prSet/>
      <dgm:spPr/>
      <dgm:t>
        <a:bodyPr/>
        <a:lstStyle/>
        <a:p>
          <a:endParaRPr lang="ru-RU"/>
        </a:p>
      </dgm:t>
    </dgm:pt>
    <dgm:pt modelId="{6E1B7B52-E74B-42D1-A61E-5CF0125076E0}">
      <dgm:prSet phldrT="[Текст]"/>
      <dgm:spPr/>
      <dgm:t>
        <a:bodyPr/>
        <a:lstStyle/>
        <a:p>
          <a:r>
            <a:rPr lang="ru-RU" dirty="0" smtClean="0"/>
            <a:t>Деньга</a:t>
          </a:r>
          <a:endParaRPr lang="ru-RU" dirty="0"/>
        </a:p>
      </dgm:t>
    </dgm:pt>
    <dgm:pt modelId="{AA7C94A4-204E-479D-A2FC-0859349B4C73}" type="parTrans" cxnId="{3863D544-2FED-446E-81DD-76B309467781}">
      <dgm:prSet/>
      <dgm:spPr/>
      <dgm:t>
        <a:bodyPr/>
        <a:lstStyle/>
        <a:p>
          <a:endParaRPr lang="ru-RU"/>
        </a:p>
      </dgm:t>
    </dgm:pt>
    <dgm:pt modelId="{9DA1DAF2-CD0E-4E09-8828-477CF75911F4}" type="sibTrans" cxnId="{3863D544-2FED-446E-81DD-76B309467781}">
      <dgm:prSet/>
      <dgm:spPr/>
      <dgm:t>
        <a:bodyPr/>
        <a:lstStyle/>
        <a:p>
          <a:endParaRPr lang="ru-RU"/>
        </a:p>
      </dgm:t>
    </dgm:pt>
    <dgm:pt modelId="{AA03BBC8-F6A5-4E7F-A1B1-0F5D6204EB05}" type="pres">
      <dgm:prSet presAssocID="{FEF075CC-2465-44C0-9710-6A1A67636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1839B-E339-468D-944A-3FB664E3FF70}" type="pres">
      <dgm:prSet presAssocID="{75949582-6FA6-4605-B2EF-BEDD60E8AAD7}" presName="node" presStyleLbl="node1" presStyleIdx="0" presStyleCnt="3" custLinFactNeighborX="-4576" custLinFactNeighborY="-5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8D005-B374-4BD5-9D76-BB5116EBF363}" type="pres">
      <dgm:prSet presAssocID="{FD8E4669-1DC1-40B5-BA08-E2831DE72A48}" presName="sibTrans" presStyleCnt="0"/>
      <dgm:spPr/>
    </dgm:pt>
    <dgm:pt modelId="{A5622A77-F7A8-4372-A8CD-024AD1569592}" type="pres">
      <dgm:prSet presAssocID="{666FC12A-AF4E-4D02-81A2-2EB39385769A}" presName="node" presStyleLbl="node1" presStyleIdx="1" presStyleCnt="3" custLinFactNeighborX="-42285" custLinFactNeighborY="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F55E6-A071-41DC-852D-423AB4611D2C}" type="pres">
      <dgm:prSet presAssocID="{9B5AEDF0-7BC4-452C-A42A-B578DA1FEEAB}" presName="sibTrans" presStyleCnt="0"/>
      <dgm:spPr/>
    </dgm:pt>
    <dgm:pt modelId="{A2A286A5-AE03-4318-B8F0-C23230976F88}" type="pres">
      <dgm:prSet presAssocID="{6E1B7B52-E74B-42D1-A61E-5CF0125076E0}" presName="node" presStyleLbl="node1" presStyleIdx="2" presStyleCnt="3" custLinFactNeighborX="-42172" custLinFactNeighborY="-1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54961-33E6-4461-997F-36B4ECA436F4}" type="presOf" srcId="{75949582-6FA6-4605-B2EF-BEDD60E8AAD7}" destId="{8A31839B-E339-468D-944A-3FB664E3FF70}" srcOrd="0" destOrd="0" presId="urn:microsoft.com/office/officeart/2005/8/layout/default"/>
    <dgm:cxn modelId="{96FDD89D-C3A4-45A0-BFFD-59A1F8B8E122}" srcId="{FEF075CC-2465-44C0-9710-6A1A67636784}" destId="{75949582-6FA6-4605-B2EF-BEDD60E8AAD7}" srcOrd="0" destOrd="0" parTransId="{4E8B3233-F51D-4F58-8407-2DFA6525182C}" sibTransId="{FD8E4669-1DC1-40B5-BA08-E2831DE72A48}"/>
    <dgm:cxn modelId="{AEB20B74-F811-4D9E-A461-CBE380E0F6D4}" srcId="{FEF075CC-2465-44C0-9710-6A1A67636784}" destId="{666FC12A-AF4E-4D02-81A2-2EB39385769A}" srcOrd="1" destOrd="0" parTransId="{0A880D2F-261A-4204-A888-EA4F30508C89}" sibTransId="{9B5AEDF0-7BC4-452C-A42A-B578DA1FEEAB}"/>
    <dgm:cxn modelId="{487179A7-0C70-4BC7-8DB1-7A3234BE8299}" type="presOf" srcId="{6E1B7B52-E74B-42D1-A61E-5CF0125076E0}" destId="{A2A286A5-AE03-4318-B8F0-C23230976F88}" srcOrd="0" destOrd="0" presId="urn:microsoft.com/office/officeart/2005/8/layout/default"/>
    <dgm:cxn modelId="{3863D544-2FED-446E-81DD-76B309467781}" srcId="{FEF075CC-2465-44C0-9710-6A1A67636784}" destId="{6E1B7B52-E74B-42D1-A61E-5CF0125076E0}" srcOrd="2" destOrd="0" parTransId="{AA7C94A4-204E-479D-A2FC-0859349B4C73}" sibTransId="{9DA1DAF2-CD0E-4E09-8828-477CF75911F4}"/>
    <dgm:cxn modelId="{58CF136C-792A-474A-97EE-8D7547791E21}" type="presOf" srcId="{FEF075CC-2465-44C0-9710-6A1A67636784}" destId="{AA03BBC8-F6A5-4E7F-A1B1-0F5D6204EB05}" srcOrd="0" destOrd="0" presId="urn:microsoft.com/office/officeart/2005/8/layout/default"/>
    <dgm:cxn modelId="{12A66AE8-8A63-4D1F-B85F-A403906007A4}" type="presOf" srcId="{666FC12A-AF4E-4D02-81A2-2EB39385769A}" destId="{A5622A77-F7A8-4372-A8CD-024AD1569592}" srcOrd="0" destOrd="0" presId="urn:microsoft.com/office/officeart/2005/8/layout/default"/>
    <dgm:cxn modelId="{B66ED655-BC25-4243-B61C-742C5706B0D5}" type="presParOf" srcId="{AA03BBC8-F6A5-4E7F-A1B1-0F5D6204EB05}" destId="{8A31839B-E339-468D-944A-3FB664E3FF70}" srcOrd="0" destOrd="0" presId="urn:microsoft.com/office/officeart/2005/8/layout/default"/>
    <dgm:cxn modelId="{0A25FA7D-6A6D-486E-AAED-089153E99725}" type="presParOf" srcId="{AA03BBC8-F6A5-4E7F-A1B1-0F5D6204EB05}" destId="{5CC8D005-B374-4BD5-9D76-BB5116EBF363}" srcOrd="1" destOrd="0" presId="urn:microsoft.com/office/officeart/2005/8/layout/default"/>
    <dgm:cxn modelId="{AC5076B2-C472-48E2-9574-48E14DFF39E3}" type="presParOf" srcId="{AA03BBC8-F6A5-4E7F-A1B1-0F5D6204EB05}" destId="{A5622A77-F7A8-4372-A8CD-024AD1569592}" srcOrd="2" destOrd="0" presId="urn:microsoft.com/office/officeart/2005/8/layout/default"/>
    <dgm:cxn modelId="{75825481-A0B5-45C2-9632-D3F249B81092}" type="presParOf" srcId="{AA03BBC8-F6A5-4E7F-A1B1-0F5D6204EB05}" destId="{DF7F55E6-A071-41DC-852D-423AB4611D2C}" srcOrd="3" destOrd="0" presId="urn:microsoft.com/office/officeart/2005/8/layout/default"/>
    <dgm:cxn modelId="{1E55D582-88DA-4253-8DF5-E3F559E6CA9D}" type="presParOf" srcId="{AA03BBC8-F6A5-4E7F-A1B1-0F5D6204EB05}" destId="{A2A286A5-AE03-4318-B8F0-C23230976F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1839B-E339-468D-944A-3FB664E3FF70}">
      <dsp:nvSpPr>
        <dsp:cNvPr id="0" name=""/>
        <dsp:cNvSpPr/>
      </dsp:nvSpPr>
      <dsp:spPr>
        <a:xfrm>
          <a:off x="0" y="0"/>
          <a:ext cx="2479668" cy="148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Златник</a:t>
          </a:r>
          <a:endParaRPr lang="ru-RU" sz="3700" kern="1200" dirty="0"/>
        </a:p>
      </dsp:txBody>
      <dsp:txXfrm>
        <a:off x="0" y="0"/>
        <a:ext cx="2479668" cy="1487800"/>
      </dsp:txXfrm>
    </dsp:sp>
    <dsp:sp modelId="{A5622A77-F7A8-4372-A8CD-024AD1569592}">
      <dsp:nvSpPr>
        <dsp:cNvPr id="0" name=""/>
        <dsp:cNvSpPr/>
      </dsp:nvSpPr>
      <dsp:spPr>
        <a:xfrm>
          <a:off x="0" y="1742729"/>
          <a:ext cx="2479668" cy="148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.Куна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Ногата</a:t>
          </a:r>
          <a:endParaRPr lang="ru-RU" sz="3700" kern="1200" dirty="0"/>
        </a:p>
      </dsp:txBody>
      <dsp:txXfrm>
        <a:off x="0" y="1742729"/>
        <a:ext cx="2479668" cy="1487800"/>
      </dsp:txXfrm>
    </dsp:sp>
    <dsp:sp modelId="{A2A286A5-AE03-4318-B8F0-C23230976F88}">
      <dsp:nvSpPr>
        <dsp:cNvPr id="0" name=""/>
        <dsp:cNvSpPr/>
      </dsp:nvSpPr>
      <dsp:spPr>
        <a:xfrm>
          <a:off x="0" y="3455852"/>
          <a:ext cx="2479668" cy="1487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Деньга</a:t>
          </a:r>
          <a:endParaRPr lang="ru-RU" sz="3700" kern="1200" dirty="0"/>
        </a:p>
      </dsp:txBody>
      <dsp:txXfrm>
        <a:off x="0" y="3455852"/>
        <a:ext cx="2479668" cy="148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7D52-1FF2-4EE3-89A3-1A53BB39EF8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EF850-EBC5-4630-9BC9-CAEA8FABE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4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F850-EBC5-4630-9BC9-CAEA8FABE8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1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F850-EBC5-4630-9BC9-CAEA8FABE8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7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F850-EBC5-4630-9BC9-CAEA8FABE8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2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0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7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37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2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34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1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5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9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4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1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4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9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4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8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7E9B-E7EF-4D02-BDF2-0E716C97A2F3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5710E1-2F43-41AC-B69F-69A5C9B3A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0"/>
            <a:ext cx="10886580" cy="7096991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solidFill>
              <a:srgbClr val="92D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12" y="292608"/>
            <a:ext cx="10229088" cy="4559807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по финансовой грамотности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ачальные классы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поближе. Защита от подделок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9094" y="372979"/>
            <a:ext cx="7555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в литературных произведениях: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pustin.ru/wp-content/uploads/2017/06/push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0" y="4670718"/>
            <a:ext cx="2603488" cy="19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yakaboo.ua/media/catalog/product/cache/1/image/76be0bc84a6b7b5e4630b1e3af73bee4/i/m/img936_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80" y="4035403"/>
            <a:ext cx="2167686" cy="28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content.onliner.by/forum/563139/800x800/6a17426b55f331e62fde99d0ce11b8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69" y="4035403"/>
            <a:ext cx="4094865" cy="28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43894"/>
              </p:ext>
            </p:extLst>
          </p:nvPr>
        </p:nvGraphicFramePr>
        <p:xfrm>
          <a:off x="970270" y="1067618"/>
          <a:ext cx="6649731" cy="3063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592"/>
                <a:gridCol w="2573187"/>
                <a:gridCol w="2144952"/>
              </a:tblGrid>
              <a:tr h="1264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денежной единицы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Произведение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сольдо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Малыш и </a:t>
                      </a:r>
                      <a:r>
                        <a:rPr lang="ru-RU" sz="1400" dirty="0" err="1">
                          <a:effectLst/>
                        </a:rPr>
                        <a:t>Карлсон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Астрид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Лендгрен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Приключение Буратино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А.Н. Толстой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747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Муха-Цокотуха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К.И. Чуковский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093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орэ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Сказка о царе </a:t>
                      </a:r>
                      <a:r>
                        <a:rPr lang="ru-RU" sz="1400" dirty="0" err="1">
                          <a:effectLst/>
                        </a:rPr>
                        <a:t>Салтане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А.С. Пушкин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photo.qip.ru/photo/odbyaroslavl/151204358/1771905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27" y="1731264"/>
            <a:ext cx="2169019" cy="23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2624" y="322498"/>
            <a:ext cx="10448544" cy="505483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ru-RU" b="1" dirty="0" smtClean="0"/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обучающихся отличать настоящие деньги от подделок.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видами денежных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единиц;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Провести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защиты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денег.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эксперимент;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наблюдение 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фронтальная, групповая,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интерактивная доска, монеты разного достоинства, увеличительное стекло (лупа), ультрафиолетовая лампа, ювелирные весы, предметы для дидактической игры "Обмен".</a:t>
            </a: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96" y="3767375"/>
            <a:ext cx="4654804" cy="34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02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Металлы из которых делали первые монеты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64" y="2810568"/>
            <a:ext cx="3026537" cy="151759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40" name="Picture 16" descr="http://poisk-kladov.ru/uploads/posts/2014-09/1410190370_denga-1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44" y="4535424"/>
            <a:ext cx="3026537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moneta-russia.ru/upload/monety-20-vek/drm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44" y="997469"/>
            <a:ext cx="3053557" cy="15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33511442"/>
              </p:ext>
            </p:extLst>
          </p:nvPr>
        </p:nvGraphicFramePr>
        <p:xfrm>
          <a:off x="6522719" y="1097280"/>
          <a:ext cx="2511553" cy="49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487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64d13279ba9f01b77b244c50c095b9de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27" y="319376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Практическая работа в группах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ЭКСПЕРИМЕНТ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998" y="164852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i="1" dirty="0"/>
              <a:t>Опыт 1:: </a:t>
            </a:r>
            <a:r>
              <a:rPr lang="ru-RU" dirty="0"/>
              <a:t>При рассмотрении купюры с помощью увеличительной лупы на </a:t>
            </a:r>
            <a:r>
              <a:rPr lang="ru-RU" u="sng" dirty="0"/>
              <a:t>защитной нити можно увидеть микротекст. Это наиболее трудно </a:t>
            </a:r>
            <a:r>
              <a:rPr lang="ru-RU" dirty="0"/>
              <a:t>подделываемый элемент защиты денег.</a:t>
            </a:r>
          </a:p>
          <a:p>
            <a:endParaRPr lang="ru-RU" dirty="0" smtClean="0"/>
          </a:p>
          <a:p>
            <a:r>
              <a:rPr lang="ru-RU" dirty="0" smtClean="0"/>
              <a:t> Опыт 2:</a:t>
            </a:r>
            <a:r>
              <a:rPr lang="ru-RU" dirty="0"/>
              <a:t>При сравнении настоящей и фальшивой купюры – видно, что поддельная купюра имеет голубоватое свечение и не имеет защитных элементов.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Опыт 1: При свете ультрафиолетовой  лампы видно</a:t>
            </a:r>
            <a:r>
              <a:rPr lang="ru-RU" dirty="0" smtClean="0"/>
              <a:t>, что </a:t>
            </a:r>
            <a:r>
              <a:rPr lang="ru-RU" dirty="0"/>
              <a:t>на настоящих купюрах светятся отдельные элементы орнамента и центрального изображения. </a:t>
            </a:r>
            <a:r>
              <a:rPr lang="ru-RU" dirty="0" smtClean="0"/>
              <a:t>А еще на купюрах видны светящиеся  красные и светло зеленые </a:t>
            </a:r>
            <a:r>
              <a:rPr lang="ru-RU" dirty="0"/>
              <a:t>волокна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4" name="Рисунок 3" descr="C:\Users\Дима\Desktop\дима РОВД\IMG_2034.jpg"/>
          <p:cNvPicPr/>
          <p:nvPr/>
        </p:nvPicPr>
        <p:blipFill>
          <a:blip r:embed="rId3" cstate="print"/>
          <a:srcRect l="2750" t="15972" b="22187"/>
          <a:stretch>
            <a:fillRect/>
          </a:stretch>
        </p:blipFill>
        <p:spPr bwMode="auto">
          <a:xfrm>
            <a:off x="1293784" y="5048451"/>
            <a:ext cx="2579839" cy="183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Дима\Desktop\дима РОВД\IMG_2049.jpg"/>
          <p:cNvPicPr/>
          <p:nvPr/>
        </p:nvPicPr>
        <p:blipFill>
          <a:blip r:embed="rId4" cstate="print"/>
          <a:srcRect l="5505" r="4302"/>
          <a:stretch>
            <a:fillRect/>
          </a:stretch>
        </p:blipFill>
        <p:spPr bwMode="auto">
          <a:xfrm>
            <a:off x="4919444" y="5048451"/>
            <a:ext cx="2559082" cy="17650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"/>
            <a:ext cx="9007302" cy="60413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5: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 Банка России (рублей), находящихся в налично-денежном обращении: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 рубль образца 1997 года  (4567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1" y="1259544"/>
            <a:ext cx="1251595" cy="12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2 рубля образца 1997 года  (4179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1" y="2861413"/>
            <a:ext cx="1251595" cy="12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 рублей образца 1997 года  (4419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1" y="4463282"/>
            <a:ext cx="1252147" cy="12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10 рублей - комбинированная, образца 1997 г.  (75883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51" y="1247074"/>
            <a:ext cx="1264065" cy="12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0 рублей – образца 1997 года, (в обращении с 01.10.2009 г.)  (79810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77" y="2810631"/>
            <a:ext cx="1239124" cy="12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10 рублей (в обращении с 29.12.2010г.)  (76077 byt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77" y="4258747"/>
            <a:ext cx="1258439" cy="1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5 рублей (в обороте 21.02.2012)  (28292 bytes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70" y="1591747"/>
            <a:ext cx="26574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52769"/>
              </p:ext>
            </p:extLst>
          </p:nvPr>
        </p:nvGraphicFramePr>
        <p:xfrm>
          <a:off x="2677425" y="1049429"/>
          <a:ext cx="1487107" cy="4991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107"/>
              </a:tblGrid>
              <a:tr h="1727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3,25 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2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5,10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32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6,45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50160"/>
              </p:ext>
            </p:extLst>
          </p:nvPr>
        </p:nvGraphicFramePr>
        <p:xfrm>
          <a:off x="6603363" y="962527"/>
          <a:ext cx="1698426" cy="475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426"/>
              </a:tblGrid>
              <a:tr h="164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</a:rPr>
                        <a:t>8,40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55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effectLst/>
                        </a:rPr>
                        <a:t>5,63 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55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5,63 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28" y="0"/>
            <a:ext cx="8558784" cy="6858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«ОРЁЛ» И «РЕШКА»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Легенда-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надписей, значков, сокращений и отдельных букв, которые находятся на монете;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Аверс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 сторона монет;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Реверс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сторона монет;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Гурт 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распознания подлинности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онет).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grushechka.com.ua/media/product/_/k/_keenway_3162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3495675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Выбери магазин, в котором представлены товары, устраивающие тебя по качеству и цене.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Выбери товары и посчитай общую сумму денежных средств. Если сумма крупная, то следует рассчитываться банкнотами, а если покупка небольшая, то можно использовать металлические деньги.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Подойди к кассиру и оплати товары.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выбора наличных денежных средств при покупке товаров: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2" name="Picture 4" descr="http://www.folkmanis-and-more.de/images/product_images/info_images/82111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39" y="1100932"/>
            <a:ext cx="1889126" cy="18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astronom.ru/binfiles/images/20141125/b0c82e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52" y="5047919"/>
            <a:ext cx="3280774" cy="18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9724"/>
            <a:ext cx="8596668" cy="17006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forum.astrakhan.ru/uploads/monthly_11_2009/post-18289-1259393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45" y="2487222"/>
            <a:ext cx="3509355" cy="22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ero50x.myjino.ru/allpic/13/17092-img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45" y="0"/>
            <a:ext cx="3347738" cy="2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tdata.ru/u23/photo8DE7/20112838329-0/origina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46" y="4768302"/>
            <a:ext cx="3531753" cy="26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s.myshared.ru/10/1007281/slide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54532"/>
            <a:ext cx="7018866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Бартер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обмен одних товаров на другие, а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купля-продажа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такой обмен, в котором участвуют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f.kizlarsoruyor.com/q4826717/primary-share.png?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4" y="3453064"/>
            <a:ext cx="4866426" cy="25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rketzoloto.ru/wa-data/public/site/img/b3771fb6f96aa0292a2e1fe93f3358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5" y="3080084"/>
            <a:ext cx="4182646" cy="29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272</Words>
  <Application>Microsoft Office PowerPoint</Application>
  <PresentationFormat>Широкоэкранный</PresentationFormat>
  <Paragraphs>66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 Практикум по финансовой грамотности   Начальные классы  ТЕМА : Рассмотрим деньги поближе. Защита от подделок.  </vt:lpstr>
      <vt:lpstr>Презентация PowerPoint</vt:lpstr>
      <vt:lpstr>    Металлы из которых делали первые монеты     .Золото      .Серебро      .Медь</vt:lpstr>
      <vt:lpstr>Практическая работа в группах           ЭКСПЕРИМЕНТ</vt:lpstr>
      <vt:lpstr>Презентация PowerPoint</vt:lpstr>
      <vt:lpstr>              «ОРЁЛ» И «РЕШКА»  1. Легенда- совокупность всех надписей, значков, сокращений и отдельных букв, которые находятся на монете; 2. Аверс – лицевая сторона монет; 3. Реверс – обратная сторона монет; 4. Гурт - ребро монет (для распознания подлинности монет).     </vt:lpstr>
      <vt:lpstr>Алгоритм выбора наличных денежных средств при покупке товаров: </vt:lpstr>
      <vt:lpstr>Обмен</vt:lpstr>
      <vt:lpstr>Бартер- это прямой обмен одних товаров на другие, а купля-продажа– такой обмен, в котором участвуют деньги.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 ИССЛЕДОВАТЕЛЬСКАЯ РАБОТА  2 КЛАСС</dc:title>
  <dc:creator>Татев Аслибекян</dc:creator>
  <cp:lastModifiedBy>Татев Аслибекян</cp:lastModifiedBy>
  <cp:revision>39</cp:revision>
  <dcterms:created xsi:type="dcterms:W3CDTF">2017-07-04T15:12:04Z</dcterms:created>
  <dcterms:modified xsi:type="dcterms:W3CDTF">2017-07-06T20:58:56Z</dcterms:modified>
</cp:coreProperties>
</file>