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86" r:id="rId2"/>
    <p:sldMasterId id="2147483699" r:id="rId3"/>
  </p:sldMasterIdLst>
  <p:notesMasterIdLst>
    <p:notesMasterId r:id="rId11"/>
  </p:notesMasterIdLst>
  <p:sldIdLst>
    <p:sldId id="259" r:id="rId4"/>
    <p:sldId id="260" r:id="rId5"/>
    <p:sldId id="258" r:id="rId6"/>
    <p:sldId id="261" r:id="rId7"/>
    <p:sldId id="263" r:id="rId8"/>
    <p:sldId id="269" r:id="rId9"/>
    <p:sldId id="27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E264E1-F908-49E1-BB59-89C122010C4F}" type="datetimeFigureOut">
              <a:rPr lang="ru-RU" smtClean="0"/>
              <a:t>07.07.2017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910A53-9E5F-49DE-9EAE-BA74BC12DB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632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1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898775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22B29DD-93A7-468E-84DE-314726AA36D8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22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54BAF-A865-4F8A-8124-2E4BBB4C7FCB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074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58050" y="274642"/>
            <a:ext cx="180975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828800" y="274642"/>
            <a:ext cx="527685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7AD62-43DA-463B-99A4-33AF93946972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1338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标题和图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72390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表占位符 2"/>
          <p:cNvSpPr>
            <a:spLocks noGrp="1"/>
          </p:cNvSpPr>
          <p:nvPr>
            <p:ph type="chart" idx="1"/>
          </p:nvPr>
        </p:nvSpPr>
        <p:spPr>
          <a:xfrm>
            <a:off x="1828800" y="1600204"/>
            <a:ext cx="7239000" cy="4525963"/>
          </a:xfrm>
        </p:spPr>
        <p:txBody>
          <a:bodyPr/>
          <a:lstStyle/>
          <a:p>
            <a:pPr lvl="0"/>
            <a:endParaRPr lang="zh-CN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35C94-BA52-4722-A0B7-99D72D7FFA9B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5454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1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898775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22B29DD-93A7-468E-84DE-314726AA36D8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060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115BB-E9C7-4E63-9D9F-30A775C32E8E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55398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ED4A4-D82F-47B2-A407-616C0694F18C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247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828800" y="1600204"/>
            <a:ext cx="3543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524500" y="1600204"/>
            <a:ext cx="3543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6BA63C-2D31-4F75-BF69-47DA1F8535C8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4305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A1211-F652-43AF-A65C-908CDC2163E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1495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75A02-11FE-4119-BBAE-2C77E2603CA7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3961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984786-8EAB-403D-A44F-783823B0E0DA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833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115BB-E9C7-4E63-9D9F-30A775C32E8E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5367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C480B-C689-4521-9E60-EC4413DA0B15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3907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EE56C-931C-40D0-AA31-8FFF7CB791B8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68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54BAF-A865-4F8A-8124-2E4BBB4C7FCB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6660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58050" y="274642"/>
            <a:ext cx="180975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828800" y="274642"/>
            <a:ext cx="527685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7AD62-43DA-463B-99A4-33AF93946972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5719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标题和图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72390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表占位符 2"/>
          <p:cNvSpPr>
            <a:spLocks noGrp="1"/>
          </p:cNvSpPr>
          <p:nvPr>
            <p:ph type="chart" idx="1"/>
          </p:nvPr>
        </p:nvSpPr>
        <p:spPr>
          <a:xfrm>
            <a:off x="1828800" y="1600204"/>
            <a:ext cx="7239000" cy="4525963"/>
          </a:xfrm>
        </p:spPr>
        <p:txBody>
          <a:bodyPr/>
          <a:lstStyle/>
          <a:p>
            <a:pPr lvl="0"/>
            <a:endParaRPr lang="zh-CN" alt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35C94-BA52-4722-A0B7-99D72D7FFA9B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3614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79603"/>
            <a:ext cx="7772400" cy="1630363"/>
          </a:xfrm>
        </p:spPr>
        <p:txBody>
          <a:bodyPr anchor="b"/>
          <a:lstStyle>
            <a:lvl1pPr algn="ctr">
              <a:defRPr sz="6000">
                <a:latin typeface="Impact" panose="020B080603090205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Impact" panose="020B080603090205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7060F-87DE-4B6D-B4C1-FFE1E4E183E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07.07.2017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549304-BD40-4528-A100-F177A0F5BE6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8231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Impact" panose="020B0806030902050204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0FD7C-3A01-488B-97A0-007A2091305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07.07.2017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294FA-1FC5-40FE-96B6-18792795842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670382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1C7BA-BA41-4A4C-ACB0-8EF7C688431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07.07.2017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F41926-9D80-49E3-AD88-D16BA840828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930285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7E2EF-8300-4B9D-8101-1B9D0B907E30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07.07.2017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C0F79A-BD17-40EA-B0C9-36E5B8A014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035248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2DD7B-09A3-4BDA-BC8F-E75CE281D47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07.07.2017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EBD2B9-7565-477A-820F-1CA563FEEA0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9682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ED4A4-D82F-47B2-A407-616C0694F18C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9278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86933-0E65-456F-8452-27BE165C64B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07.07.2017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EEC58A-CEBB-46E1-B12E-777E470225B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679009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49853-5453-409F-BA8C-AFEA13D0B29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07.07.2017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0834DC-BDA6-495C-A65A-605BEEF9D1D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21576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C5EEF-46D9-4C38-85CC-CD0641653D3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07.07.2017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97EA8-DA2C-4C42-B5B9-0ECDEAD241E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875898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5F5AB-34D9-4F8F-A58C-528237F1AF56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07.07.2017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BE57F9-0557-4F8A-A56C-A649AC67122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592874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E1CC3-25B4-4B59-ABB2-D508C00828E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07.07.2017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494A7-1B4A-43DB-8385-15FAB7E60D3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17945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AB63D-DECF-4815-BB4E-3C4A3724CB6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07.07.2017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551CF8-872F-4855-8EC9-CD8CDD46EC5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2798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828800" y="1600204"/>
            <a:ext cx="3543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524500" y="1600204"/>
            <a:ext cx="3543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6BA63C-2D31-4F75-BF69-47DA1F8535C8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186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A1211-F652-43AF-A65C-908CDC2163E4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435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75A02-11FE-4119-BBAE-2C77E2603CA7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11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984786-8EAB-403D-A44F-783823B0E0DA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889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C480B-C689-4521-9E60-EC4413DA0B15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588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EE56C-931C-40D0-AA31-8FFF7CB791B8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785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274638"/>
            <a:ext cx="7239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28800" y="1600204"/>
            <a:ext cx="7239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a typeface="宋体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a typeface="宋体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ea typeface="宋体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37DA60-0A6B-4B33-9CEC-3653CA17D020}" type="slidenum">
              <a:rPr lang="en-US" altLang="zh-CN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60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274638"/>
            <a:ext cx="7239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28800" y="1600204"/>
            <a:ext cx="7239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a typeface="宋体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a typeface="宋体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ea typeface="宋体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37DA60-0A6B-4B33-9CEC-3653CA17D020}" type="slidenum">
              <a:rPr lang="en-US" altLang="zh-CN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CN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835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9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547B343-F05F-41F3-A6E6-773A4C903F8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07.07.2017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4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2803479-D07C-4CF9-9C6F-9F294FA6E8C4}" type="slidenum">
              <a:rPr lang="ru-RU" alt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15155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5"/>
          <p:cNvSpPr>
            <a:spLocks noGrp="1"/>
          </p:cNvSpPr>
          <p:nvPr>
            <p:ph type="ctrTitle"/>
          </p:nvPr>
        </p:nvSpPr>
        <p:spPr>
          <a:xfrm>
            <a:off x="6694" y="260648"/>
            <a:ext cx="9144000" cy="2160240"/>
          </a:xfrm>
        </p:spPr>
        <p:txBody>
          <a:bodyPr/>
          <a:lstStyle/>
          <a:p>
            <a:pPr eaLnBrk="1" hangingPunct="1"/>
            <a:r>
              <a:rPr lang="ru-RU" altLang="zh-CN" sz="4000" b="1" dirty="0">
                <a:solidFill>
                  <a:schemeClr val="tx1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«Содержание и методика преподавания курса финансовой грамотности различным категориям обучающихся»</a:t>
            </a:r>
            <a:endParaRPr lang="zh-CN" altLang="en-US" sz="4000" b="1" dirty="0" smtClean="0">
              <a:solidFill>
                <a:schemeClr val="tx1"/>
              </a:solidFill>
              <a:ea typeface="宋体" charset="-122"/>
            </a:endParaRPr>
          </a:p>
        </p:txBody>
      </p:sp>
      <p:sp>
        <p:nvSpPr>
          <p:cNvPr id="4099" name="副标题 6"/>
          <p:cNvSpPr>
            <a:spLocks noGrp="1"/>
          </p:cNvSpPr>
          <p:nvPr>
            <p:ph type="subTitle" idx="1"/>
          </p:nvPr>
        </p:nvSpPr>
        <p:spPr>
          <a:xfrm>
            <a:off x="251521" y="2708922"/>
            <a:ext cx="8712968" cy="1512167"/>
          </a:xfrm>
        </p:spPr>
        <p:txBody>
          <a:bodyPr/>
          <a:lstStyle/>
          <a:p>
            <a:pPr marL="342900" lvl="0" indent="-342900" eaLnBrk="1" hangingPunct="1"/>
            <a:r>
              <a:rPr lang="ru-RU" altLang="zh-CN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Модуль 2</a:t>
            </a:r>
            <a:r>
              <a:rPr lang="ru-RU" altLang="zh-CN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. «Содержание и методика преподавания тем по управлению личными финансами и формированию семейного бюджета»</a:t>
            </a:r>
            <a:endParaRPr lang="en-US" altLang="zh-CN" b="1" i="1" dirty="0">
              <a:solidFill>
                <a:srgbClr val="000000"/>
              </a:solidFill>
              <a:latin typeface="Times New Roman" panose="02020603050405020304" pitchFamily="18" charset="0"/>
              <a:ea typeface="宋体" charset="-122"/>
              <a:cs typeface="Times New Roman" panose="02020603050405020304" pitchFamily="18" charset="0"/>
            </a:endParaRPr>
          </a:p>
          <a:p>
            <a:pPr eaLnBrk="1" hangingPunct="1"/>
            <a:endParaRPr lang="zh-CN" altLang="en-US" dirty="0" smtClean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1281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5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268760"/>
          </a:xfrm>
        </p:spPr>
        <p:txBody>
          <a:bodyPr/>
          <a:lstStyle/>
          <a:p>
            <a:pPr eaLnBrk="1" hangingPunct="1"/>
            <a:r>
              <a:rPr lang="ru-RU" altLang="zh-CN" sz="4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Тема «Деньги, </a:t>
            </a:r>
            <a:r>
              <a:rPr lang="ru-RU" sz="4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</a:t>
            </a:r>
            <a:r>
              <a:rPr lang="ru-RU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история, виды, функции</a:t>
            </a:r>
            <a:r>
              <a:rPr lang="ru-RU" altLang="zh-CN" sz="4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»</a:t>
            </a:r>
            <a:endParaRPr lang="zh-CN" altLang="en-US" sz="4000" b="1" dirty="0" smtClean="0">
              <a:solidFill>
                <a:schemeClr val="tx1"/>
              </a:solidFill>
              <a:latin typeface="Times New Roman" panose="02020603050405020304" pitchFamily="18" charset="0"/>
              <a:ea typeface="宋体" charset="-122"/>
              <a:cs typeface="Times New Roman" panose="02020603050405020304" pitchFamily="18" charset="0"/>
            </a:endParaRPr>
          </a:p>
        </p:txBody>
      </p:sp>
      <p:sp>
        <p:nvSpPr>
          <p:cNvPr id="4099" name="副标题 6"/>
          <p:cNvSpPr>
            <a:spLocks noGrp="1"/>
          </p:cNvSpPr>
          <p:nvPr>
            <p:ph type="subTitle" idx="1"/>
          </p:nvPr>
        </p:nvSpPr>
        <p:spPr>
          <a:xfrm>
            <a:off x="0" y="1268760"/>
            <a:ext cx="9144000" cy="3600400"/>
          </a:xfrm>
        </p:spPr>
        <p:txBody>
          <a:bodyPr/>
          <a:lstStyle/>
          <a:p>
            <a:pPr algn="l" eaLnBrk="1" hangingPunct="1"/>
            <a:r>
              <a:rPr lang="ru-RU" altLang="zh-CN" b="1" u="sng" dirty="0" smtClean="0"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Целью </a:t>
            </a:r>
            <a:r>
              <a:rPr lang="ru-RU" altLang="zh-CN" b="1" dirty="0" smtClean="0"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развитие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экономического образа мышления, воспитание ответственности и нравственного поведения в области экономических отношений в семье, формирование опыта применения полученных знаний и умений для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элементарных вопросов в области экономики семьи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eaLnBrk="1" hangingPunct="1">
              <a:spcBef>
                <a:spcPts val="0"/>
              </a:spcBef>
            </a:pPr>
            <a:r>
              <a:rPr lang="ru-RU" altLang="zh-CN" b="1" dirty="0" smtClean="0"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                                        </a:t>
            </a:r>
            <a:endParaRPr lang="ru-RU" altLang="zh-CN" b="1" dirty="0">
              <a:latin typeface="Times New Roman" panose="02020603050405020304" pitchFamily="18" charset="0"/>
              <a:ea typeface="宋体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28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5"/>
            <a:ext cx="9144000" cy="6669356"/>
          </a:xfrm>
        </p:spPr>
        <p:txBody>
          <a:bodyPr/>
          <a:lstStyle/>
          <a:p>
            <a:pPr marL="0" lvl="0" indent="0" eaLnBrk="1" hangingPunct="1">
              <a:spcBef>
                <a:spcPts val="0"/>
              </a:spcBef>
              <a:buNone/>
            </a:pPr>
            <a:r>
              <a:rPr lang="ru-RU" altLang="zh-CN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                                     </a:t>
            </a:r>
            <a:r>
              <a:rPr lang="ru-RU" altLang="zh-CN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Планируемые </a:t>
            </a:r>
            <a:r>
              <a:rPr lang="ru-RU" altLang="zh-CN" sz="3600" b="1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результаты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ru-RU" altLang="zh-CN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                                                                         </a:t>
            </a:r>
            <a:r>
              <a:rPr lang="ru-RU" altLang="zh-CN" sz="1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Личностные</a:t>
            </a:r>
            <a:r>
              <a:rPr lang="ru-RU" altLang="zh-CN" sz="1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: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ru-RU" altLang="zh-CN" sz="140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• осознание себя как члена семьи, общества и государства;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ru-RU" altLang="zh-CN" sz="140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• овладение начальными навыками адаптации в мире </a:t>
            </a:r>
            <a:r>
              <a:rPr lang="ru-RU" altLang="zh-CN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финансовых  </a:t>
            </a:r>
            <a:r>
              <a:rPr lang="ru-RU" altLang="zh-CN" sz="140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отношений;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ru-RU" altLang="zh-CN" sz="140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• развитие самостоятельности и осознание личной ответственности за свои поступки</a:t>
            </a:r>
            <a:r>
              <a:rPr lang="ru-RU" altLang="zh-CN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; </a:t>
            </a:r>
            <a:r>
              <a:rPr lang="ru-RU" altLang="zh-CN" sz="140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развитие навыков сотрудничества со взрослыми и сверстниками в  разных игровых и реальных экономических ситуациях.</a:t>
            </a:r>
          </a:p>
          <a:p>
            <a:pPr marL="0" lvl="0" indent="0" eaLnBrk="1" hangingPunct="1">
              <a:buNone/>
            </a:pPr>
            <a:r>
              <a:rPr lang="ru-RU" altLang="zh-CN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                                                                                      </a:t>
            </a:r>
            <a:r>
              <a:rPr lang="ru-RU" altLang="zh-CN" sz="1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Метапредметные</a:t>
            </a:r>
            <a:r>
              <a:rPr lang="ru-RU" altLang="zh-CN" sz="1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: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ru-RU" altLang="zh-CN" sz="140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 • освоение способов решения проблем творческого и поискового характера;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ru-RU" altLang="zh-CN" sz="140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• использование различных способов поиска, сбора, обработки, анализа и представления информации;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ru-RU" altLang="zh-CN" sz="140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• овладение логическими действиями сравнения, обобщения, классификации, становления аналогий и причинно-следственных связей, построения рассуждений, отнесения к известным понятиям;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ru-RU" altLang="zh-CN" sz="140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• овладение базовыми предметными и </a:t>
            </a:r>
            <a:r>
              <a:rPr lang="ru-RU" altLang="zh-CN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межпредметными</a:t>
            </a:r>
            <a:r>
              <a:rPr lang="ru-RU" altLang="zh-CN" sz="140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 понятиями;</a:t>
            </a:r>
          </a:p>
          <a:p>
            <a:pPr marL="0" lvl="0" indent="0" algn="ctr" eaLnBrk="1" hangingPunct="1">
              <a:spcBef>
                <a:spcPts val="0"/>
              </a:spcBef>
              <a:buNone/>
            </a:pPr>
            <a:r>
              <a:rPr lang="ru-RU" altLang="zh-CN" sz="1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Регулятивные: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ru-RU" altLang="zh-CN" sz="140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• понимание цели своих действий;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ru-RU" altLang="zh-CN" sz="140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• составление простых планов с помощью учителя;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ru-RU" altLang="zh-CN" sz="140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• проявление познавательной и творческой инициативы;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ru-RU" altLang="zh-CN" sz="140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• оценка правильности выполнения действий;</a:t>
            </a:r>
          </a:p>
          <a:p>
            <a:pPr marL="0" lvl="0" indent="0" algn="ctr" eaLnBrk="1" hangingPunct="1">
              <a:spcBef>
                <a:spcPts val="0"/>
              </a:spcBef>
              <a:buNone/>
            </a:pPr>
            <a:r>
              <a:rPr lang="ru-RU" altLang="zh-CN" sz="140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 </a:t>
            </a:r>
            <a:r>
              <a:rPr lang="ru-RU" altLang="zh-CN" sz="1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Коммуникативные: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ru-RU" altLang="zh-CN" sz="140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• составление текстов в устной и письменной формах;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ru-RU" altLang="zh-CN" sz="140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• умение слушать собеседника и вести диалог; умение признавать возможность существования различных точек зрения и права каждого иметь свою;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ru-RU" altLang="zh-CN" sz="140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• умение излагать своё мнение и аргументировать свою точку зрения и оценку событий;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ru-RU" altLang="zh-CN" sz="140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• умение договариваться о распределении функций и ролей в совместной деятельности; осуществлять взаимный контроль, адекватно оценивать собственное поведение и поведение  окружающих.</a:t>
            </a:r>
          </a:p>
          <a:p>
            <a:pPr marL="0" lvl="0" indent="0" algn="ctr" eaLnBrk="1" hangingPunct="1">
              <a:spcBef>
                <a:spcPts val="0"/>
              </a:spcBef>
              <a:buNone/>
            </a:pPr>
            <a:r>
              <a:rPr lang="ru-RU" altLang="zh-CN" sz="1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Предметные: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ru-RU" altLang="zh-CN" sz="140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• понимание и правильное использование экономических терминов;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ru-RU" altLang="zh-CN" sz="140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• представление о роли денег в семье и обществе; умение характеризовать виды и функции денег; знание источников доходов и направлений расходов семьи;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ru-RU" altLang="zh-CN" sz="140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• умение рассчитывать доходы и расходы и составлять простой семейный бюджет; определение элементарных проблем в области семейных финансов и путей их решения.</a:t>
            </a:r>
            <a:endParaRPr lang="en-US" altLang="zh-CN" sz="1400" dirty="0">
              <a:solidFill>
                <a:srgbClr val="000000"/>
              </a:solidFill>
              <a:latin typeface="Times New Roman" panose="02020603050405020304" pitchFamily="18" charset="0"/>
              <a:ea typeface="宋体" charset="-122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US" altLang="zh-CN" sz="1400" dirty="0" smtClean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9286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5"/>
          <p:cNvSpPr>
            <a:spLocks noGrp="1"/>
          </p:cNvSpPr>
          <p:nvPr>
            <p:ph type="ctrTitle"/>
          </p:nvPr>
        </p:nvSpPr>
        <p:spPr>
          <a:xfrm>
            <a:off x="0" y="188640"/>
            <a:ext cx="9144000" cy="936104"/>
          </a:xfrm>
        </p:spPr>
        <p:txBody>
          <a:bodyPr/>
          <a:lstStyle/>
          <a:p>
            <a:pPr eaLnBrk="1" hangingPunct="1"/>
            <a:r>
              <a:rPr lang="ru-RU" altLang="zh-CN" sz="4800" b="1" i="1" dirty="0" smtClean="0">
                <a:solidFill>
                  <a:schemeClr val="tx1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Состав проектной группы</a:t>
            </a:r>
            <a:endParaRPr lang="zh-CN" altLang="en-US" sz="4800" b="1" i="1" dirty="0" smtClean="0">
              <a:solidFill>
                <a:schemeClr val="tx1"/>
              </a:solidFill>
              <a:latin typeface="Times New Roman" panose="02020603050405020304" pitchFamily="18" charset="0"/>
              <a:ea typeface="宋体" charset="-122"/>
              <a:cs typeface="Times New Roman" panose="02020603050405020304" pitchFamily="18" charset="0"/>
            </a:endParaRPr>
          </a:p>
        </p:txBody>
      </p:sp>
      <p:sp>
        <p:nvSpPr>
          <p:cNvPr id="4099" name="副标题 6"/>
          <p:cNvSpPr>
            <a:spLocks noGrp="1"/>
          </p:cNvSpPr>
          <p:nvPr>
            <p:ph type="subTitle" idx="1"/>
          </p:nvPr>
        </p:nvSpPr>
        <p:spPr>
          <a:xfrm>
            <a:off x="251521" y="1124744"/>
            <a:ext cx="8712968" cy="5472608"/>
          </a:xfrm>
        </p:spPr>
        <p:txBody>
          <a:bodyPr/>
          <a:lstStyle/>
          <a:p>
            <a:pPr marL="514350" indent="-514350" algn="l" eaLnBrk="1" hangingPunct="1">
              <a:buAutoNum type="arabicPeriod"/>
            </a:pPr>
            <a:r>
              <a:rPr lang="ru-RU" altLang="zh-CN" sz="4000" b="1" dirty="0" smtClean="0">
                <a:solidFill>
                  <a:srgbClr val="6600FF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Огинская Татьяна Михайловна</a:t>
            </a:r>
          </a:p>
          <a:p>
            <a:pPr marL="514350" indent="-514350" algn="l" eaLnBrk="1" hangingPunct="1">
              <a:buAutoNum type="arabicPeriod"/>
            </a:pPr>
            <a:r>
              <a:rPr lang="ru-RU" altLang="zh-CN" sz="4000" b="1" dirty="0" smtClean="0">
                <a:solidFill>
                  <a:srgbClr val="6600FF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 </a:t>
            </a:r>
            <a:r>
              <a:rPr lang="ru-RU" altLang="zh-CN" sz="4000" b="1" dirty="0" err="1" smtClean="0">
                <a:solidFill>
                  <a:srgbClr val="6600FF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Аслибекян</a:t>
            </a:r>
            <a:r>
              <a:rPr lang="ru-RU" altLang="zh-CN" sz="4000" b="1" dirty="0" smtClean="0">
                <a:solidFill>
                  <a:srgbClr val="6600FF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 </a:t>
            </a:r>
            <a:r>
              <a:rPr lang="ru-RU" altLang="zh-CN" sz="4000" b="1" dirty="0" err="1" smtClean="0">
                <a:solidFill>
                  <a:srgbClr val="6600FF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Татевик</a:t>
            </a:r>
            <a:r>
              <a:rPr lang="ru-RU" altLang="zh-CN" sz="4000" b="1" dirty="0" smtClean="0">
                <a:solidFill>
                  <a:srgbClr val="6600FF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 </a:t>
            </a:r>
            <a:r>
              <a:rPr lang="ru-RU" altLang="zh-CN" sz="4000" b="1" dirty="0" err="1" smtClean="0">
                <a:solidFill>
                  <a:srgbClr val="6600FF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Зармиковна</a:t>
            </a:r>
            <a:r>
              <a:rPr lang="ru-RU" altLang="zh-CN" sz="4000" b="1" dirty="0" smtClean="0">
                <a:solidFill>
                  <a:srgbClr val="6600FF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 </a:t>
            </a:r>
          </a:p>
          <a:p>
            <a:pPr marL="514350" indent="-514350" algn="l" eaLnBrk="1" hangingPunct="1">
              <a:buAutoNum type="arabicPeriod"/>
            </a:pPr>
            <a:r>
              <a:rPr lang="ru-RU" altLang="zh-CN" sz="4000" b="1" dirty="0" smtClean="0">
                <a:solidFill>
                  <a:srgbClr val="6600FF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Ванина Ольга Олеговна </a:t>
            </a:r>
          </a:p>
          <a:p>
            <a:pPr marL="514350" indent="-514350" algn="l" eaLnBrk="1" hangingPunct="1">
              <a:buAutoNum type="arabicPeriod"/>
            </a:pPr>
            <a:r>
              <a:rPr lang="ru-RU" altLang="zh-CN" sz="4000" b="1" dirty="0" err="1" smtClean="0">
                <a:solidFill>
                  <a:srgbClr val="6600FF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Куракова</a:t>
            </a:r>
            <a:r>
              <a:rPr lang="ru-RU" altLang="zh-CN" sz="4000" b="1" dirty="0" smtClean="0">
                <a:solidFill>
                  <a:srgbClr val="6600FF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 Любовь Васильевна</a:t>
            </a:r>
          </a:p>
          <a:p>
            <a:pPr lvl="0" algn="l" eaLnBrk="1" hangingPunct="1">
              <a:defRPr/>
            </a:pPr>
            <a:r>
              <a:rPr lang="ru-RU" altLang="zh-CN" sz="4000" b="1" dirty="0" smtClean="0">
                <a:solidFill>
                  <a:srgbClr val="6600FF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5.  Кириллова Светлана Борисовна</a:t>
            </a:r>
            <a:endParaRPr lang="ru-RU" altLang="zh-CN" sz="4000" dirty="0" smtClean="0">
              <a:solidFill>
                <a:srgbClr val="6600FF"/>
              </a:solidFill>
              <a:latin typeface="Times New Roman" panose="02020603050405020304" pitchFamily="18" charset="0"/>
              <a:ea typeface="宋体" charset="-122"/>
              <a:cs typeface="Times New Roman" panose="02020603050405020304" pitchFamily="18" charset="0"/>
            </a:endParaRPr>
          </a:p>
          <a:p>
            <a:pPr marL="514350" indent="-514350" algn="l" eaLnBrk="1" hangingPunct="1">
              <a:buAutoNum type="arabicPeriod"/>
            </a:pPr>
            <a:endParaRPr lang="ru-RU" altLang="zh-CN" dirty="0">
              <a:ea typeface="宋体" charset="-122"/>
            </a:endParaRPr>
          </a:p>
          <a:p>
            <a:pPr marL="514350" indent="-514350" algn="l" eaLnBrk="1" hangingPunct="1">
              <a:buAutoNum type="arabicPeriod"/>
            </a:pPr>
            <a:endParaRPr lang="zh-CN" altLang="en-US" dirty="0" smtClean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9928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80920" cy="4896544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ct val="20000"/>
              </a:spcBef>
              <a:defRPr/>
            </a:pPr>
            <a:r>
              <a:rPr lang="ru-RU" altLang="ru-RU" sz="4000" dirty="0" smtClean="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altLang="ru-RU" sz="2800" dirty="0" smtClean="0">
                <a:solidFill>
                  <a:srgbClr val="66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 по финансовой   грамотности        </a:t>
            </a:r>
            <a:b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Тема: «Что такое деньги и откуда они взялись?»</a:t>
            </a:r>
            <a:b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Практикум  по финансовой грамотности. Тема: «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Рассмотрим деньги поближе. Защита от подделок».</a:t>
            </a:r>
            <a:b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</a:t>
            </a:r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altLang="zh-CN" sz="28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Квест</a:t>
            </a:r>
            <a:r>
              <a:rPr lang="ru-RU" altLang="zh-CN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-игра «</a:t>
            </a:r>
            <a:r>
              <a:rPr lang="ru-RU" altLang="zh-CN" sz="28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Heads</a:t>
            </a:r>
            <a:r>
              <a:rPr lang="ru-RU" altLang="zh-CN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 </a:t>
            </a:r>
            <a:r>
              <a:rPr lang="ru-RU" altLang="zh-CN" sz="28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or</a:t>
            </a:r>
            <a:r>
              <a:rPr lang="ru-RU" altLang="zh-CN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 </a:t>
            </a:r>
            <a:r>
              <a:rPr lang="ru-RU" altLang="zh-CN" sz="2800" kern="0" dirty="0" err="1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tails</a:t>
            </a:r>
            <a:r>
              <a:rPr lang="ru-RU" altLang="zh-CN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» по финансовой грамотности). Тема игры: </a:t>
            </a:r>
            <a:r>
              <a:rPr lang="ru-RU" altLang="zh-CN" sz="28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«Валюты»</a:t>
            </a:r>
            <a:br>
              <a:rPr lang="ru-RU" altLang="zh-CN" sz="28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</a:br>
            <a:r>
              <a:rPr lang="ru-RU" altLang="zh-CN" sz="28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4.</a:t>
            </a:r>
            <a:r>
              <a:rPr lang="ru-RU" sz="2800" dirty="0">
                <a:solidFill>
                  <a:srgbClr val="000000"/>
                </a:solidFill>
                <a:latin typeface="Times New Roman"/>
              </a:rPr>
              <a:t> Сценарий интерактивного 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спектакля. Тема: «Как </a:t>
            </a:r>
            <a:r>
              <a:rPr lang="ru-RU" sz="2800" dirty="0">
                <a:solidFill>
                  <a:srgbClr val="000000"/>
                </a:solidFill>
                <a:latin typeface="Times New Roman"/>
              </a:rPr>
              <a:t>рубль на Русь </a:t>
            </a:r>
            <a:r>
              <a:rPr lang="ru-RU" sz="2800" dirty="0" smtClean="0">
                <a:solidFill>
                  <a:srgbClr val="000000"/>
                </a:solidFill>
                <a:latin typeface="Times New Roman"/>
              </a:rPr>
              <a:t>пришел».</a:t>
            </a:r>
            <a:r>
              <a:rPr lang="ru-RU" altLang="zh-CN" sz="28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/>
            </a:r>
            <a:br>
              <a:rPr lang="ru-RU" altLang="zh-CN" sz="28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</a:br>
            <a:r>
              <a:rPr lang="ru-RU" altLang="zh-CN" sz="28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5.</a:t>
            </a:r>
            <a:r>
              <a:rPr lang="ru-RU" altLang="zh-CN" sz="1800" kern="0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«Своя игра»      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финансовой грамотности.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Тема: «Деньги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».</a:t>
            </a:r>
            <a:b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altLang="zh-CN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/>
            </a:r>
            <a:br>
              <a:rPr lang="ru-RU" altLang="zh-CN" sz="2800" kern="0" dirty="0">
                <a:solidFill>
                  <a:srgbClr val="000000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</a:br>
            <a:r>
              <a:rPr lang="ru-RU" altLang="zh-CN" sz="2800" kern="0" dirty="0">
                <a:solidFill>
                  <a:srgbClr val="6600FF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  <a:t/>
            </a:r>
            <a:br>
              <a:rPr lang="ru-RU" altLang="zh-CN" sz="2800" kern="0" dirty="0">
                <a:solidFill>
                  <a:srgbClr val="6600FF"/>
                </a:solidFill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</a:rPr>
            </a:br>
            <a:endParaRPr lang="ru-RU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099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71600" y="836712"/>
            <a:ext cx="7992888" cy="5400600"/>
          </a:xfrm>
        </p:spPr>
        <p:txBody>
          <a:bodyPr/>
          <a:lstStyle/>
          <a:p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работ:</a:t>
            </a:r>
            <a:b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1.Кроссворд</a:t>
            </a:r>
            <a:b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2.Игра «Найди и поменяй»</a:t>
            </a:r>
            <a:b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3.Денежные 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пазлы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Игра «Собери пословицу»</a:t>
            </a:r>
            <a:b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«Паучок»</a:t>
            </a:r>
            <a:b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6.Загадки</a:t>
            </a:r>
            <a:b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Квест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-игра «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Heads or tails»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Интерактивный спектакль</a:t>
            </a:r>
            <a:b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ru-RU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«Своя игра</a:t>
            </a:r>
            <a:r>
              <a:rPr lang="ru-RU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10.Графический </a:t>
            </a:r>
            <a:r>
              <a:rPr lang="ru-RU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диктант</a:t>
            </a:r>
            <a:br>
              <a:rPr lang="ru-RU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11.Эксперимент</a:t>
            </a:r>
            <a:br>
              <a:rPr lang="ru-RU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«Герои литературных произведений»</a:t>
            </a:r>
            <a:r>
              <a:rPr lang="ru-RU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709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568952" cy="4536504"/>
          </a:xfrm>
        </p:spPr>
        <p:txBody>
          <a:bodyPr/>
          <a:lstStyle/>
          <a:p>
            <a:r>
              <a:rPr lang="ru-RU" sz="60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sz="6000" b="1" i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Синквейн</a:t>
            </a:r>
            <a:r>
              <a:rPr lang="ru-RU" sz="60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Деньги!</a:t>
            </a:r>
            <a:b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Хрустящие и  звенящие.</a:t>
            </a:r>
            <a:b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Заработать, вложить, приумножить.</a:t>
            </a:r>
            <a:b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Деньги любят счет.</a:t>
            </a:r>
            <a:b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Центрбанк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399333"/>
      </p:ext>
    </p:extLst>
  </p:cSld>
  <p:clrMapOvr>
    <a:masterClrMapping/>
  </p:clrMapOvr>
</p:sld>
</file>

<file path=ppt/theme/theme1.xml><?xml version="1.0" encoding="utf-8"?>
<a:theme xmlns:a="http://schemas.openxmlformats.org/drawingml/2006/main" name="1_ind_1888_slide">
  <a:themeElements>
    <a:clrScheme name="ind_1888_slide 2">
      <a:dk1>
        <a:srgbClr val="000000"/>
      </a:dk1>
      <a:lt1>
        <a:srgbClr val="EEB422"/>
      </a:lt1>
      <a:dk2>
        <a:srgbClr val="000000"/>
      </a:dk2>
      <a:lt2>
        <a:srgbClr val="808080"/>
      </a:lt2>
      <a:accent1>
        <a:srgbClr val="C3925F"/>
      </a:accent1>
      <a:accent2>
        <a:srgbClr val="C8C350"/>
      </a:accent2>
      <a:accent3>
        <a:srgbClr val="F5D6AB"/>
      </a:accent3>
      <a:accent4>
        <a:srgbClr val="000000"/>
      </a:accent4>
      <a:accent5>
        <a:srgbClr val="DEC7B6"/>
      </a:accent5>
      <a:accent6>
        <a:srgbClr val="B5B048"/>
      </a:accent6>
      <a:hlink>
        <a:srgbClr val="B25600"/>
      </a:hlink>
      <a:folHlink>
        <a:srgbClr val="A89A00"/>
      </a:folHlink>
    </a:clrScheme>
    <a:fontScheme name="ind_1888_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d_1888_slide 1">
        <a:dk1>
          <a:srgbClr val="000000"/>
        </a:dk1>
        <a:lt1>
          <a:srgbClr val="EEB422"/>
        </a:lt1>
        <a:dk2>
          <a:srgbClr val="000000"/>
        </a:dk2>
        <a:lt2>
          <a:srgbClr val="808080"/>
        </a:lt2>
        <a:accent1>
          <a:srgbClr val="CEAA63"/>
        </a:accent1>
        <a:accent2>
          <a:srgbClr val="AF8837"/>
        </a:accent2>
        <a:accent3>
          <a:srgbClr val="F5D6AB"/>
        </a:accent3>
        <a:accent4>
          <a:srgbClr val="000000"/>
        </a:accent4>
        <a:accent5>
          <a:srgbClr val="E3D2B7"/>
        </a:accent5>
        <a:accent6>
          <a:srgbClr val="9E7B31"/>
        </a:accent6>
        <a:hlink>
          <a:srgbClr val="A37500"/>
        </a:hlink>
        <a:folHlink>
          <a:srgbClr val="7D683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888_slide 2">
        <a:dk1>
          <a:srgbClr val="000000"/>
        </a:dk1>
        <a:lt1>
          <a:srgbClr val="EEB422"/>
        </a:lt1>
        <a:dk2>
          <a:srgbClr val="000000"/>
        </a:dk2>
        <a:lt2>
          <a:srgbClr val="808080"/>
        </a:lt2>
        <a:accent1>
          <a:srgbClr val="C3925F"/>
        </a:accent1>
        <a:accent2>
          <a:srgbClr val="C8C350"/>
        </a:accent2>
        <a:accent3>
          <a:srgbClr val="F5D6AB"/>
        </a:accent3>
        <a:accent4>
          <a:srgbClr val="000000"/>
        </a:accent4>
        <a:accent5>
          <a:srgbClr val="DEC7B6"/>
        </a:accent5>
        <a:accent6>
          <a:srgbClr val="B5B048"/>
        </a:accent6>
        <a:hlink>
          <a:srgbClr val="B25600"/>
        </a:hlink>
        <a:folHlink>
          <a:srgbClr val="A89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888_slide 3">
        <a:dk1>
          <a:srgbClr val="000000"/>
        </a:dk1>
        <a:lt1>
          <a:srgbClr val="EEB422"/>
        </a:lt1>
        <a:dk2>
          <a:srgbClr val="000000"/>
        </a:dk2>
        <a:lt2>
          <a:srgbClr val="808080"/>
        </a:lt2>
        <a:accent1>
          <a:srgbClr val="63A2CE"/>
        </a:accent1>
        <a:accent2>
          <a:srgbClr val="8C65CE"/>
        </a:accent2>
        <a:accent3>
          <a:srgbClr val="F5D6AB"/>
        </a:accent3>
        <a:accent4>
          <a:srgbClr val="000000"/>
        </a:accent4>
        <a:accent5>
          <a:srgbClr val="B7CEE3"/>
        </a:accent5>
        <a:accent6>
          <a:srgbClr val="7E5BBA"/>
        </a:accent6>
        <a:hlink>
          <a:srgbClr val="0062A8"/>
        </a:hlink>
        <a:folHlink>
          <a:srgbClr val="450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888_slide 4">
        <a:dk1>
          <a:srgbClr val="000000"/>
        </a:dk1>
        <a:lt1>
          <a:srgbClr val="EEB422"/>
        </a:lt1>
        <a:dk2>
          <a:srgbClr val="000000"/>
        </a:dk2>
        <a:lt2>
          <a:srgbClr val="808080"/>
        </a:lt2>
        <a:accent1>
          <a:srgbClr val="95CD12"/>
        </a:accent1>
        <a:accent2>
          <a:srgbClr val="7686D4"/>
        </a:accent2>
        <a:accent3>
          <a:srgbClr val="F5D6AB"/>
        </a:accent3>
        <a:accent4>
          <a:srgbClr val="000000"/>
        </a:accent4>
        <a:accent5>
          <a:srgbClr val="C8E3AA"/>
        </a:accent5>
        <a:accent6>
          <a:srgbClr val="6A79C0"/>
        </a:accent6>
        <a:hlink>
          <a:srgbClr val="AD0034"/>
        </a:hlink>
        <a:folHlink>
          <a:srgbClr val="996E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888_slid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EAA63"/>
        </a:accent1>
        <a:accent2>
          <a:srgbClr val="AF8837"/>
        </a:accent2>
        <a:accent3>
          <a:srgbClr val="FFFFFF"/>
        </a:accent3>
        <a:accent4>
          <a:srgbClr val="000000"/>
        </a:accent4>
        <a:accent5>
          <a:srgbClr val="E3D2B7"/>
        </a:accent5>
        <a:accent6>
          <a:srgbClr val="9E7B31"/>
        </a:accent6>
        <a:hlink>
          <a:srgbClr val="A37500"/>
        </a:hlink>
        <a:folHlink>
          <a:srgbClr val="7D683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888_slid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3925F"/>
        </a:accent1>
        <a:accent2>
          <a:srgbClr val="C8C350"/>
        </a:accent2>
        <a:accent3>
          <a:srgbClr val="FFFFFF"/>
        </a:accent3>
        <a:accent4>
          <a:srgbClr val="000000"/>
        </a:accent4>
        <a:accent5>
          <a:srgbClr val="DEC7B6"/>
        </a:accent5>
        <a:accent6>
          <a:srgbClr val="B5B048"/>
        </a:accent6>
        <a:hlink>
          <a:srgbClr val="B25600"/>
        </a:hlink>
        <a:folHlink>
          <a:srgbClr val="A89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888_slid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3A2CE"/>
        </a:accent1>
        <a:accent2>
          <a:srgbClr val="8C65CE"/>
        </a:accent2>
        <a:accent3>
          <a:srgbClr val="FFFFFF"/>
        </a:accent3>
        <a:accent4>
          <a:srgbClr val="000000"/>
        </a:accent4>
        <a:accent5>
          <a:srgbClr val="B7CEE3"/>
        </a:accent5>
        <a:accent6>
          <a:srgbClr val="7E5BBA"/>
        </a:accent6>
        <a:hlink>
          <a:srgbClr val="0062A8"/>
        </a:hlink>
        <a:folHlink>
          <a:srgbClr val="450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888_slide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5CD12"/>
        </a:accent1>
        <a:accent2>
          <a:srgbClr val="7686D4"/>
        </a:accent2>
        <a:accent3>
          <a:srgbClr val="FFFFFF"/>
        </a:accent3>
        <a:accent4>
          <a:srgbClr val="000000"/>
        </a:accent4>
        <a:accent5>
          <a:srgbClr val="C8E3AA"/>
        </a:accent5>
        <a:accent6>
          <a:srgbClr val="6A79C0"/>
        </a:accent6>
        <a:hlink>
          <a:srgbClr val="AD0034"/>
        </a:hlink>
        <a:folHlink>
          <a:srgbClr val="996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ind_1888_slide">
  <a:themeElements>
    <a:clrScheme name="ind_1888_slide 2">
      <a:dk1>
        <a:srgbClr val="000000"/>
      </a:dk1>
      <a:lt1>
        <a:srgbClr val="EEB422"/>
      </a:lt1>
      <a:dk2>
        <a:srgbClr val="000000"/>
      </a:dk2>
      <a:lt2>
        <a:srgbClr val="808080"/>
      </a:lt2>
      <a:accent1>
        <a:srgbClr val="C3925F"/>
      </a:accent1>
      <a:accent2>
        <a:srgbClr val="C8C350"/>
      </a:accent2>
      <a:accent3>
        <a:srgbClr val="F5D6AB"/>
      </a:accent3>
      <a:accent4>
        <a:srgbClr val="000000"/>
      </a:accent4>
      <a:accent5>
        <a:srgbClr val="DEC7B6"/>
      </a:accent5>
      <a:accent6>
        <a:srgbClr val="B5B048"/>
      </a:accent6>
      <a:hlink>
        <a:srgbClr val="B25600"/>
      </a:hlink>
      <a:folHlink>
        <a:srgbClr val="A89A00"/>
      </a:folHlink>
    </a:clrScheme>
    <a:fontScheme name="ind_1888_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nd_1888_slide 1">
        <a:dk1>
          <a:srgbClr val="000000"/>
        </a:dk1>
        <a:lt1>
          <a:srgbClr val="EEB422"/>
        </a:lt1>
        <a:dk2>
          <a:srgbClr val="000000"/>
        </a:dk2>
        <a:lt2>
          <a:srgbClr val="808080"/>
        </a:lt2>
        <a:accent1>
          <a:srgbClr val="CEAA63"/>
        </a:accent1>
        <a:accent2>
          <a:srgbClr val="AF8837"/>
        </a:accent2>
        <a:accent3>
          <a:srgbClr val="F5D6AB"/>
        </a:accent3>
        <a:accent4>
          <a:srgbClr val="000000"/>
        </a:accent4>
        <a:accent5>
          <a:srgbClr val="E3D2B7"/>
        </a:accent5>
        <a:accent6>
          <a:srgbClr val="9E7B31"/>
        </a:accent6>
        <a:hlink>
          <a:srgbClr val="A37500"/>
        </a:hlink>
        <a:folHlink>
          <a:srgbClr val="7D683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888_slide 2">
        <a:dk1>
          <a:srgbClr val="000000"/>
        </a:dk1>
        <a:lt1>
          <a:srgbClr val="EEB422"/>
        </a:lt1>
        <a:dk2>
          <a:srgbClr val="000000"/>
        </a:dk2>
        <a:lt2>
          <a:srgbClr val="808080"/>
        </a:lt2>
        <a:accent1>
          <a:srgbClr val="C3925F"/>
        </a:accent1>
        <a:accent2>
          <a:srgbClr val="C8C350"/>
        </a:accent2>
        <a:accent3>
          <a:srgbClr val="F5D6AB"/>
        </a:accent3>
        <a:accent4>
          <a:srgbClr val="000000"/>
        </a:accent4>
        <a:accent5>
          <a:srgbClr val="DEC7B6"/>
        </a:accent5>
        <a:accent6>
          <a:srgbClr val="B5B048"/>
        </a:accent6>
        <a:hlink>
          <a:srgbClr val="B25600"/>
        </a:hlink>
        <a:folHlink>
          <a:srgbClr val="A89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888_slide 3">
        <a:dk1>
          <a:srgbClr val="000000"/>
        </a:dk1>
        <a:lt1>
          <a:srgbClr val="EEB422"/>
        </a:lt1>
        <a:dk2>
          <a:srgbClr val="000000"/>
        </a:dk2>
        <a:lt2>
          <a:srgbClr val="808080"/>
        </a:lt2>
        <a:accent1>
          <a:srgbClr val="63A2CE"/>
        </a:accent1>
        <a:accent2>
          <a:srgbClr val="8C65CE"/>
        </a:accent2>
        <a:accent3>
          <a:srgbClr val="F5D6AB"/>
        </a:accent3>
        <a:accent4>
          <a:srgbClr val="000000"/>
        </a:accent4>
        <a:accent5>
          <a:srgbClr val="B7CEE3"/>
        </a:accent5>
        <a:accent6>
          <a:srgbClr val="7E5BBA"/>
        </a:accent6>
        <a:hlink>
          <a:srgbClr val="0062A8"/>
        </a:hlink>
        <a:folHlink>
          <a:srgbClr val="450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888_slide 4">
        <a:dk1>
          <a:srgbClr val="000000"/>
        </a:dk1>
        <a:lt1>
          <a:srgbClr val="EEB422"/>
        </a:lt1>
        <a:dk2>
          <a:srgbClr val="000000"/>
        </a:dk2>
        <a:lt2>
          <a:srgbClr val="808080"/>
        </a:lt2>
        <a:accent1>
          <a:srgbClr val="95CD12"/>
        </a:accent1>
        <a:accent2>
          <a:srgbClr val="7686D4"/>
        </a:accent2>
        <a:accent3>
          <a:srgbClr val="F5D6AB"/>
        </a:accent3>
        <a:accent4>
          <a:srgbClr val="000000"/>
        </a:accent4>
        <a:accent5>
          <a:srgbClr val="C8E3AA"/>
        </a:accent5>
        <a:accent6>
          <a:srgbClr val="6A79C0"/>
        </a:accent6>
        <a:hlink>
          <a:srgbClr val="AD0034"/>
        </a:hlink>
        <a:folHlink>
          <a:srgbClr val="996E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888_slid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EAA63"/>
        </a:accent1>
        <a:accent2>
          <a:srgbClr val="AF8837"/>
        </a:accent2>
        <a:accent3>
          <a:srgbClr val="FFFFFF"/>
        </a:accent3>
        <a:accent4>
          <a:srgbClr val="000000"/>
        </a:accent4>
        <a:accent5>
          <a:srgbClr val="E3D2B7"/>
        </a:accent5>
        <a:accent6>
          <a:srgbClr val="9E7B31"/>
        </a:accent6>
        <a:hlink>
          <a:srgbClr val="A37500"/>
        </a:hlink>
        <a:folHlink>
          <a:srgbClr val="7D683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888_slid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3925F"/>
        </a:accent1>
        <a:accent2>
          <a:srgbClr val="C8C350"/>
        </a:accent2>
        <a:accent3>
          <a:srgbClr val="FFFFFF"/>
        </a:accent3>
        <a:accent4>
          <a:srgbClr val="000000"/>
        </a:accent4>
        <a:accent5>
          <a:srgbClr val="DEC7B6"/>
        </a:accent5>
        <a:accent6>
          <a:srgbClr val="B5B048"/>
        </a:accent6>
        <a:hlink>
          <a:srgbClr val="B25600"/>
        </a:hlink>
        <a:folHlink>
          <a:srgbClr val="A89A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888_slid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63A2CE"/>
        </a:accent1>
        <a:accent2>
          <a:srgbClr val="8C65CE"/>
        </a:accent2>
        <a:accent3>
          <a:srgbClr val="FFFFFF"/>
        </a:accent3>
        <a:accent4>
          <a:srgbClr val="000000"/>
        </a:accent4>
        <a:accent5>
          <a:srgbClr val="B7CEE3"/>
        </a:accent5>
        <a:accent6>
          <a:srgbClr val="7E5BBA"/>
        </a:accent6>
        <a:hlink>
          <a:srgbClr val="0062A8"/>
        </a:hlink>
        <a:folHlink>
          <a:srgbClr val="4500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1888_slide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5CD12"/>
        </a:accent1>
        <a:accent2>
          <a:srgbClr val="7686D4"/>
        </a:accent2>
        <a:accent3>
          <a:srgbClr val="FFFFFF"/>
        </a:accent3>
        <a:accent4>
          <a:srgbClr val="000000"/>
        </a:accent4>
        <a:accent5>
          <a:srgbClr val="C8E3AA"/>
        </a:accent5>
        <a:accent6>
          <a:srgbClr val="6A79C0"/>
        </a:accent6>
        <a:hlink>
          <a:srgbClr val="AD0034"/>
        </a:hlink>
        <a:folHlink>
          <a:srgbClr val="996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384</Words>
  <Application>Microsoft Office PowerPoint</Application>
  <PresentationFormat>Экран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1_ind_1888_slide</vt:lpstr>
      <vt:lpstr>2_ind_1888_slide</vt:lpstr>
      <vt:lpstr>Тема Office</vt:lpstr>
      <vt:lpstr>«Содержание и методика преподавания курса финансовой грамотности различным категориям обучающихся»</vt:lpstr>
      <vt:lpstr>Тема «Деньги, их история, виды, функции»</vt:lpstr>
      <vt:lpstr>Презентация PowerPoint</vt:lpstr>
      <vt:lpstr>Состав проектной группы</vt:lpstr>
      <vt:lpstr>     1. Урок по финансовой   грамотности              Тема: «Что такое деньги и откуда они взялись?» 2. Практикум  по финансовой грамотности. Тема: «Рассмотрим деньги поближе. Защита от подделок». 3. Квест-игра «Heads or tails» по финансовой грамотности). Тема игры: «Валюты» 4. Сценарий интерактивного спектакля. Тема: «Как рубль на Русь пришел». 5. «Своя игра»       по  финансовой грамотности. Тема: «Деньги».    </vt:lpstr>
      <vt:lpstr>             Виды работ: 1.Кроссворд 2.Игра «Найди и поменяй» 3.Денежные пазлы 4. Игра «Собери пословицу» 5. «Паучок» 6.Загадки 7. Квест-игра «Heads or tails»  8. Интерактивный спектакль 9. «Своя игра» 10.Графический диктант 11.Эксперимент 12. «Герои литературных произведений»   </vt:lpstr>
      <vt:lpstr>                   Синквейн   Деньги! Хрустящие и  звенящие. Заработать, вложить, приумножить. Деньги любят счет. Центрбанк     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«Содержание и методика преподавания курса финансовой грамотности различным категориям обучающихся»</dc:title>
  <dc:creator>oldi</dc:creator>
  <cp:lastModifiedBy>oldi</cp:lastModifiedBy>
  <cp:revision>14</cp:revision>
  <dcterms:created xsi:type="dcterms:W3CDTF">2017-07-05T18:17:14Z</dcterms:created>
  <dcterms:modified xsi:type="dcterms:W3CDTF">2017-07-06T21:01:58Z</dcterms:modified>
</cp:coreProperties>
</file>