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9.postimg.org/kzijrjh2n/3631.gif">
            <a:extLst>
              <a:ext uri="{FF2B5EF4-FFF2-40B4-BE49-F238E27FC236}">
                <a16:creationId xmlns:a16="http://schemas.microsoft.com/office/drawing/2014/main" id="{D81DDD02-ED3D-42A6-8BD8-B980D4D3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5905897" y="611363"/>
            <a:ext cx="3222614" cy="3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351C4-5791-424D-95D5-897CC8CE1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445" y="662523"/>
            <a:ext cx="5163603" cy="327868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Изучение ВОПРОСА </a:t>
            </a:r>
            <a:br>
              <a:rPr lang="ru-RU" sz="4400" dirty="0"/>
            </a:br>
            <a:r>
              <a:rPr lang="ru-RU" sz="4400" dirty="0">
                <a:solidFill>
                  <a:srgbClr val="FFC000"/>
                </a:solidFill>
              </a:rPr>
              <a:t>«налоги с физических лиц» </a:t>
            </a:r>
            <a:br>
              <a:rPr lang="ru-RU" sz="4400" dirty="0"/>
            </a:br>
            <a:r>
              <a:rPr lang="ru-RU" sz="4400" dirty="0"/>
              <a:t>НА УРОКАХ ИСТОРИИ В 7 КЛАССЕ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5CBB36-C8A2-4FB0-9643-C8E63E95C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интерактивная игра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B78040CB-BAE1-4AEF-8DC5-31B9DDD0F14F}"/>
              </a:ext>
            </a:extLst>
          </p:cNvPr>
          <p:cNvSpPr/>
          <p:nvPr/>
        </p:nvSpPr>
        <p:spPr>
          <a:xfrm>
            <a:off x="8070574" y="503142"/>
            <a:ext cx="2763173" cy="1537691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Макарий Филиппович</a:t>
            </a:r>
          </a:p>
        </p:txBody>
      </p:sp>
      <p:sp>
        <p:nvSpPr>
          <p:cNvPr id="5" name="Прямоугольник 4">
            <a:hlinkClick r:id="rId3" action="ppaction://hlinksldjump"/>
            <a:extLst>
              <a:ext uri="{FF2B5EF4-FFF2-40B4-BE49-F238E27FC236}">
                <a16:creationId xmlns:a16="http://schemas.microsoft.com/office/drawing/2014/main" id="{81507EEA-F1A9-41DD-ADDD-94B589FD2FA6}"/>
              </a:ext>
            </a:extLst>
          </p:cNvPr>
          <p:cNvSpPr/>
          <p:nvPr/>
        </p:nvSpPr>
        <p:spPr>
          <a:xfrm rot="21390224">
            <a:off x="7752522" y="4696855"/>
            <a:ext cx="2796208" cy="9088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C044393-2E44-4521-81FE-64F6585B76ED}"/>
              </a:ext>
            </a:extLst>
          </p:cNvPr>
          <p:cNvSpPr txBox="1">
            <a:spLocks/>
          </p:cNvSpPr>
          <p:nvPr/>
        </p:nvSpPr>
        <p:spPr>
          <a:xfrm rot="21420000">
            <a:off x="187517" y="4765342"/>
            <a:ext cx="5881823" cy="1478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Автор-составитель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Иванова Ксения Алексеевна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учитель истории, обществознания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508</a:t>
            </a:r>
          </a:p>
        </p:txBody>
      </p:sp>
    </p:spTree>
    <p:extLst>
      <p:ext uri="{BB962C8B-B14F-4D97-AF65-F5344CB8AC3E}">
        <p14:creationId xmlns:p14="http://schemas.microsoft.com/office/powerpoint/2010/main" val="374380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9.postimg.org/kzijrjh2n/3631.gif">
            <a:extLst>
              <a:ext uri="{FF2B5EF4-FFF2-40B4-BE49-F238E27FC236}">
                <a16:creationId xmlns:a16="http://schemas.microsoft.com/office/drawing/2014/main" id="{27A9B688-333C-43FD-BA08-1F4312C6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271463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1D10D37B-57D7-4B70-AFB1-035ADB0AD994}"/>
              </a:ext>
            </a:extLst>
          </p:cNvPr>
          <p:cNvSpPr/>
          <p:nvPr/>
        </p:nvSpPr>
        <p:spPr>
          <a:xfrm>
            <a:off x="1775791" y="271463"/>
            <a:ext cx="2763173" cy="1537691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Оцени свои ответы!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DA1668-C947-44C5-A11D-3D4B77FA33B4}"/>
              </a:ext>
            </a:extLst>
          </p:cNvPr>
          <p:cNvSpPr/>
          <p:nvPr/>
        </p:nvSpPr>
        <p:spPr>
          <a:xfrm>
            <a:off x="5660128" y="533274"/>
            <a:ext cx="3921194" cy="778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14 -12 баллов – «5»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EEBCDC-3211-4D0A-8A2F-BAE51E3B5431}"/>
              </a:ext>
            </a:extLst>
          </p:cNvPr>
          <p:cNvSpPr/>
          <p:nvPr/>
        </p:nvSpPr>
        <p:spPr>
          <a:xfrm>
            <a:off x="5660128" y="1419808"/>
            <a:ext cx="3921194" cy="778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11 – 9 баллов – «4»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6B26FF-372F-4FB0-BAA6-E700D94F46A1}"/>
              </a:ext>
            </a:extLst>
          </p:cNvPr>
          <p:cNvSpPr/>
          <p:nvPr/>
        </p:nvSpPr>
        <p:spPr>
          <a:xfrm>
            <a:off x="5660128" y="2306342"/>
            <a:ext cx="3921194" cy="778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8 – 7 баллов – «3»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3B9DDF-BB62-41AB-8BC0-C7FCBEB92A9F}"/>
              </a:ext>
            </a:extLst>
          </p:cNvPr>
          <p:cNvSpPr/>
          <p:nvPr/>
        </p:nvSpPr>
        <p:spPr>
          <a:xfrm>
            <a:off x="2228540" y="3690145"/>
            <a:ext cx="3921194" cy="778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6 и менее баллов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B1F204-062A-4117-9468-268E1F4D8D11}"/>
              </a:ext>
            </a:extLst>
          </p:cNvPr>
          <p:cNvSpPr/>
          <p:nvPr/>
        </p:nvSpPr>
        <p:spPr>
          <a:xfrm>
            <a:off x="6384649" y="3418903"/>
            <a:ext cx="4225788" cy="166580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МАКАРИЙ ФИЛИППОВИЧ </a:t>
            </a:r>
            <a:r>
              <a:rPr lang="ru-RU" sz="2400" dirty="0">
                <a:solidFill>
                  <a:srgbClr val="FF0000"/>
                </a:solidFill>
              </a:rPr>
              <a:t>РАССТРОЕН ТАКИМ РЕЗУЛЬТАТОМ!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ЗАНИМАЙСЯ УСЕРДНЕЕ!</a:t>
            </a:r>
          </a:p>
        </p:txBody>
      </p:sp>
    </p:spTree>
    <p:extLst>
      <p:ext uri="{BB962C8B-B14F-4D97-AF65-F5344CB8AC3E}">
        <p14:creationId xmlns:p14="http://schemas.microsoft.com/office/powerpoint/2010/main" val="238019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947FAB53-EF91-4320-B3B0-EFFEAF65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205202"/>
            <a:ext cx="1450326" cy="17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>
            <a:extLst>
              <a:ext uri="{FF2B5EF4-FFF2-40B4-BE49-F238E27FC236}">
                <a16:creationId xmlns:a16="http://schemas.microsoft.com/office/drawing/2014/main" id="{B01245A8-30B1-468A-945B-D6460FCDCA99}"/>
              </a:ext>
            </a:extLst>
          </p:cNvPr>
          <p:cNvSpPr/>
          <p:nvPr/>
        </p:nvSpPr>
        <p:spPr>
          <a:xfrm>
            <a:off x="6308035" y="140705"/>
            <a:ext cx="4956511" cy="898674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учителя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047594-2F2C-4C71-9BD0-761022B77ED6}"/>
              </a:ext>
            </a:extLst>
          </p:cNvPr>
          <p:cNvSpPr/>
          <p:nvPr/>
        </p:nvSpPr>
        <p:spPr>
          <a:xfrm>
            <a:off x="1351722" y="238539"/>
            <a:ext cx="4638261" cy="168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создание условий для изучения вопроса о налогах с физических лиц в рамках курса  История Россия в  7 классе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EA201D-AB52-49F3-8D45-79CB6CF8BD4F}"/>
              </a:ext>
            </a:extLst>
          </p:cNvPr>
          <p:cNvSpPr/>
          <p:nvPr/>
        </p:nvSpPr>
        <p:spPr>
          <a:xfrm>
            <a:off x="318053" y="2060919"/>
            <a:ext cx="6274904" cy="1113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получат возможность изучить  налоговую систему в период правления Петра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9194FE-58EB-4F4D-B8AC-724AF73F3D8A}"/>
              </a:ext>
            </a:extLst>
          </p:cNvPr>
          <p:cNvSpPr/>
          <p:nvPr/>
        </p:nvSpPr>
        <p:spPr>
          <a:xfrm>
            <a:off x="318053" y="3273906"/>
            <a:ext cx="6274904" cy="18749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Осуществлять поиск необходимой информации для выполнения учебных заданий.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знаково-символические средства, в том числе формулы и схемы для решения учебных задач.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A6B4A7-C584-4164-B8A6-2F9AE9F76EF4}"/>
              </a:ext>
            </a:extLst>
          </p:cNvPr>
          <p:cNvSpPr/>
          <p:nvPr/>
        </p:nvSpPr>
        <p:spPr>
          <a:xfrm>
            <a:off x="318052" y="5248686"/>
            <a:ext cx="6274905" cy="1297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заинтересованности в приобретении и расширении знаний, к способам обобщения и систематизации знаний.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1EA4C9-DAE7-4B15-A2AB-40A0F3E09005}"/>
              </a:ext>
            </a:extLst>
          </p:cNvPr>
          <p:cNvSpPr/>
          <p:nvPr/>
        </p:nvSpPr>
        <p:spPr>
          <a:xfrm>
            <a:off x="6811618" y="2060919"/>
            <a:ext cx="4638261" cy="10268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знаний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история, математика, обществознание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E5A0E-725E-49FB-B29A-EE07E01661F4}"/>
              </a:ext>
            </a:extLst>
          </p:cNvPr>
          <p:cNvSpPr txBox="1"/>
          <p:nvPr/>
        </p:nvSpPr>
        <p:spPr>
          <a:xfrm>
            <a:off x="6930887" y="3183959"/>
            <a:ext cx="439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Данная </a:t>
            </a:r>
            <a:r>
              <a:rPr lang="ru-RU" dirty="0">
                <a:solidFill>
                  <a:srgbClr val="FF0000"/>
                </a:solidFill>
              </a:rPr>
              <a:t>интерактивная игра </a:t>
            </a:r>
            <a:r>
              <a:rPr lang="ru-RU" dirty="0"/>
              <a:t>может быть использована </a:t>
            </a:r>
            <a:r>
              <a:rPr lang="ru-RU" dirty="0">
                <a:solidFill>
                  <a:srgbClr val="002060"/>
                </a:solidFill>
              </a:rPr>
              <a:t>на этапе закрепления знаний </a:t>
            </a:r>
            <a:r>
              <a:rPr lang="ru-RU" dirty="0"/>
              <a:t>обучающихся в теме «Экономическая политика Петра </a:t>
            </a:r>
            <a:r>
              <a:rPr lang="en-US" dirty="0"/>
              <a:t>I</a:t>
            </a:r>
            <a:r>
              <a:rPr lang="ru-RU" dirty="0"/>
              <a:t>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A714A8-29C3-4AD6-ABFB-5B94D8C95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28" y="4480491"/>
            <a:ext cx="3829681" cy="2158848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A7553BF4-1578-4597-8D16-40F6267E0AF5}"/>
              </a:ext>
            </a:extLst>
          </p:cNvPr>
          <p:cNvSpPr txBox="1">
            <a:spLocks/>
          </p:cNvSpPr>
          <p:nvPr/>
        </p:nvSpPr>
        <p:spPr>
          <a:xfrm>
            <a:off x="6440755" y="1075031"/>
            <a:ext cx="5009124" cy="1124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</a:rPr>
              <a:t>Автор-составитель: </a:t>
            </a:r>
          </a:p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</a:rPr>
              <a:t>Иванова Ксения Алексеевна учитель истории, обществознания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508</a:t>
            </a:r>
          </a:p>
        </p:txBody>
      </p:sp>
    </p:spTree>
    <p:extLst>
      <p:ext uri="{BB962C8B-B14F-4D97-AF65-F5344CB8AC3E}">
        <p14:creationId xmlns:p14="http://schemas.microsoft.com/office/powerpoint/2010/main" val="347577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89CB8D87-7779-4EAB-BFC9-1E495633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91" y="373265"/>
            <a:ext cx="2164678" cy="25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>
            <a:extLst>
              <a:ext uri="{FF2B5EF4-FFF2-40B4-BE49-F238E27FC236}">
                <a16:creationId xmlns:a16="http://schemas.microsoft.com/office/drawing/2014/main" id="{AC8B0A45-2B71-4369-80DB-1CE7083C7260}"/>
              </a:ext>
            </a:extLst>
          </p:cNvPr>
          <p:cNvSpPr/>
          <p:nvPr/>
        </p:nvSpPr>
        <p:spPr>
          <a:xfrm>
            <a:off x="1881809" y="503582"/>
            <a:ext cx="8706678" cy="1457739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мир финансовой грамотности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45FA5-4D30-4750-9356-3D92E885EA8F}"/>
              </a:ext>
            </a:extLst>
          </p:cNvPr>
          <p:cNvSpPr txBox="1"/>
          <p:nvPr/>
        </p:nvSpPr>
        <p:spPr>
          <a:xfrm>
            <a:off x="2385391" y="2226365"/>
            <a:ext cx="7699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Помоги Макарию Филипповичу справится с распределением своего дохода в рамках налоговой политики государства в период </a:t>
            </a:r>
            <a:r>
              <a:rPr lang="en-US" sz="2400" dirty="0"/>
              <a:t>XVIII</a:t>
            </a:r>
            <a:r>
              <a:rPr lang="ru-RU" sz="2400" dirty="0"/>
              <a:t> века.</a:t>
            </a:r>
          </a:p>
        </p:txBody>
      </p:sp>
      <p:sp>
        <p:nvSpPr>
          <p:cNvPr id="8" name="Управляющая кнопка: справка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617BE1A-14BD-40D4-9EDB-9937BE063C93}"/>
              </a:ext>
            </a:extLst>
          </p:cNvPr>
          <p:cNvSpPr/>
          <p:nvPr/>
        </p:nvSpPr>
        <p:spPr>
          <a:xfrm>
            <a:off x="450575" y="3634408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3EDFD9-F30B-4F66-A967-6E4613E659F1}"/>
              </a:ext>
            </a:extLst>
          </p:cNvPr>
          <p:cNvSpPr/>
          <p:nvPr/>
        </p:nvSpPr>
        <p:spPr>
          <a:xfrm>
            <a:off x="1881809" y="3756990"/>
            <a:ext cx="9687338" cy="84151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Перво</a:t>
            </a:r>
            <a:r>
              <a:rPr lang="ru-RU" sz="2400" dirty="0"/>
              <a:t>, наперво! Напомните добры – молодцы, какие </a:t>
            </a:r>
            <a:r>
              <a:rPr lang="ru-RU" sz="2400" dirty="0">
                <a:solidFill>
                  <a:srgbClr val="FF0000"/>
                </a:solidFill>
              </a:rPr>
              <a:t>виды налогов </a:t>
            </a:r>
            <a:r>
              <a:rPr lang="ru-RU" sz="2400" dirty="0"/>
              <a:t>существуют?</a:t>
            </a:r>
          </a:p>
        </p:txBody>
      </p:sp>
      <p:sp>
        <p:nvSpPr>
          <p:cNvPr id="11" name="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59026CB1-A061-47BB-A3E9-4CE73DDBFDFA}"/>
              </a:ext>
            </a:extLst>
          </p:cNvPr>
          <p:cNvSpPr/>
          <p:nvPr/>
        </p:nvSpPr>
        <p:spPr>
          <a:xfrm>
            <a:off x="294860" y="4836375"/>
            <a:ext cx="3892826" cy="5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КОСВЕННЫЕ И ПРЯМЫЕ</a:t>
            </a:r>
          </a:p>
        </p:txBody>
      </p:sp>
      <p:sp>
        <p:nvSpPr>
          <p:cNvPr id="12" name="Прямоугольник 11">
            <a:hlinkClick r:id="rId4" action="ppaction://hlinksldjump"/>
            <a:extLst>
              <a:ext uri="{FF2B5EF4-FFF2-40B4-BE49-F238E27FC236}">
                <a16:creationId xmlns:a16="http://schemas.microsoft.com/office/drawing/2014/main" id="{7E2C257E-9C39-4346-98E8-BF7BBC6359A9}"/>
              </a:ext>
            </a:extLst>
          </p:cNvPr>
          <p:cNvSpPr/>
          <p:nvPr/>
        </p:nvSpPr>
        <p:spPr>
          <a:xfrm>
            <a:off x="4316896" y="4836375"/>
            <a:ext cx="3541643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ПОДАТНЫЕ И ПРЯМЫЕ</a:t>
            </a:r>
          </a:p>
        </p:txBody>
      </p:sp>
      <p:sp>
        <p:nvSpPr>
          <p:cNvPr id="13" name="Прямоугольник 12">
            <a:hlinkClick r:id="rId5" action="ppaction://hlinksldjump"/>
            <a:extLst>
              <a:ext uri="{FF2B5EF4-FFF2-40B4-BE49-F238E27FC236}">
                <a16:creationId xmlns:a16="http://schemas.microsoft.com/office/drawing/2014/main" id="{8B545DD7-29C4-4A4F-9B57-A1912973CEC3}"/>
              </a:ext>
            </a:extLst>
          </p:cNvPr>
          <p:cNvSpPr/>
          <p:nvPr/>
        </p:nvSpPr>
        <p:spPr>
          <a:xfrm>
            <a:off x="8032473" y="4836374"/>
            <a:ext cx="3271631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ЛЕВЫЕ И ПРАВЫЕ</a:t>
            </a:r>
          </a:p>
        </p:txBody>
      </p:sp>
    </p:spTree>
    <p:extLst>
      <p:ext uri="{BB962C8B-B14F-4D97-AF65-F5344CB8AC3E}">
        <p14:creationId xmlns:p14="http://schemas.microsoft.com/office/powerpoint/2010/main" val="135330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89CB8D87-7779-4EAB-BFC9-1E495633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61" y="549760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справка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617BE1A-14BD-40D4-9EDB-9937BE063C93}"/>
              </a:ext>
            </a:extLst>
          </p:cNvPr>
          <p:cNvSpPr/>
          <p:nvPr/>
        </p:nvSpPr>
        <p:spPr>
          <a:xfrm>
            <a:off x="10336695" y="215347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3EDFD9-F30B-4F66-A967-6E4613E659F1}"/>
              </a:ext>
            </a:extLst>
          </p:cNvPr>
          <p:cNvSpPr/>
          <p:nvPr/>
        </p:nvSpPr>
        <p:spPr>
          <a:xfrm>
            <a:off x="2307534" y="314737"/>
            <a:ext cx="7459318" cy="96409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Перво</a:t>
            </a:r>
            <a:r>
              <a:rPr lang="ru-RU" sz="2400" dirty="0"/>
              <a:t>, наперво! Напомните добры – молодцы, какие </a:t>
            </a:r>
            <a:r>
              <a:rPr lang="ru-RU" sz="2400" dirty="0">
                <a:solidFill>
                  <a:srgbClr val="FF0000"/>
                </a:solidFill>
              </a:rPr>
              <a:t>виды налогов </a:t>
            </a:r>
            <a:r>
              <a:rPr lang="ru-RU" sz="2400" dirty="0"/>
              <a:t>существуют?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026CB1-A061-47BB-A3E9-4CE73DDBFDFA}"/>
              </a:ext>
            </a:extLst>
          </p:cNvPr>
          <p:cNvSpPr/>
          <p:nvPr/>
        </p:nvSpPr>
        <p:spPr>
          <a:xfrm>
            <a:off x="3927518" y="1675044"/>
            <a:ext cx="3892826" cy="5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КОСВЕННЫЕ И ПРЯМЫЕ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7EB9F5-84C7-4B30-AD8F-25AF7F8FBB2C}"/>
              </a:ext>
            </a:extLst>
          </p:cNvPr>
          <p:cNvSpPr/>
          <p:nvPr/>
        </p:nvSpPr>
        <p:spPr>
          <a:xfrm>
            <a:off x="2307534" y="2601391"/>
            <a:ext cx="7459318" cy="96409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МАКАРИЙ ФИЛИППОВИЧ ОДОБРЯЕТ СЕЙ ОТВЕТ! </a:t>
            </a:r>
            <a:r>
              <a:rPr lang="ru-RU" sz="2400" dirty="0">
                <a:solidFill>
                  <a:srgbClr val="FF0000"/>
                </a:solidFill>
              </a:rPr>
              <a:t>ПРОДОЛЖАЙ В ТОМ ЖЕ ДУХЕ!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A7950ADD-0963-495E-93C4-6F8A3698412C}"/>
              </a:ext>
            </a:extLst>
          </p:cNvPr>
          <p:cNvSpPr/>
          <p:nvPr/>
        </p:nvSpPr>
        <p:spPr>
          <a:xfrm>
            <a:off x="5300870" y="3684104"/>
            <a:ext cx="1020418" cy="689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F2FF0682-2330-4AB5-93DD-7C93759BD782}"/>
              </a:ext>
            </a:extLst>
          </p:cNvPr>
          <p:cNvSpPr/>
          <p:nvPr/>
        </p:nvSpPr>
        <p:spPr>
          <a:xfrm>
            <a:off x="5002696" y="4491834"/>
            <a:ext cx="1616766" cy="1074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  <p:pic>
        <p:nvPicPr>
          <p:cNvPr id="9" name="Рисунок 8" descr="Галочка">
            <a:extLst>
              <a:ext uri="{FF2B5EF4-FFF2-40B4-BE49-F238E27FC236}">
                <a16:creationId xmlns:a16="http://schemas.microsoft.com/office/drawing/2014/main" id="{9E0E568C-884C-4688-88EF-6DCA6A8CA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5115" y="1223566"/>
            <a:ext cx="1259208" cy="1259208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E1424C0E-74B1-4F74-BB4C-CA613FA0EA64}"/>
              </a:ext>
            </a:extLst>
          </p:cNvPr>
          <p:cNvSpPr/>
          <p:nvPr/>
        </p:nvSpPr>
        <p:spPr>
          <a:xfrm>
            <a:off x="8878954" y="3831836"/>
            <a:ext cx="2319133" cy="1452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 БАЛЛА В КОПИЛКУ</a:t>
            </a:r>
          </a:p>
        </p:txBody>
      </p:sp>
    </p:spTree>
    <p:extLst>
      <p:ext uri="{BB962C8B-B14F-4D97-AF65-F5344CB8AC3E}">
        <p14:creationId xmlns:p14="http://schemas.microsoft.com/office/powerpoint/2010/main" val="409735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89CB8D87-7779-4EAB-BFC9-1E495633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61" y="549760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справка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617BE1A-14BD-40D4-9EDB-9937BE063C93}"/>
              </a:ext>
            </a:extLst>
          </p:cNvPr>
          <p:cNvSpPr/>
          <p:nvPr/>
        </p:nvSpPr>
        <p:spPr>
          <a:xfrm>
            <a:off x="10336695" y="215347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3EDFD9-F30B-4F66-A967-6E4613E659F1}"/>
              </a:ext>
            </a:extLst>
          </p:cNvPr>
          <p:cNvSpPr/>
          <p:nvPr/>
        </p:nvSpPr>
        <p:spPr>
          <a:xfrm>
            <a:off x="2307534" y="314737"/>
            <a:ext cx="7459318" cy="96409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Перво</a:t>
            </a:r>
            <a:r>
              <a:rPr lang="ru-RU" sz="2400" dirty="0"/>
              <a:t>, наперво! Напомните добры – молодцы, какие </a:t>
            </a:r>
            <a:r>
              <a:rPr lang="ru-RU" sz="2400" dirty="0">
                <a:solidFill>
                  <a:srgbClr val="FF0000"/>
                </a:solidFill>
              </a:rPr>
              <a:t>виды налогов </a:t>
            </a:r>
            <a:r>
              <a:rPr lang="ru-RU" sz="2400" dirty="0"/>
              <a:t>существуют?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7EB9F5-84C7-4B30-AD8F-25AF7F8FBB2C}"/>
              </a:ext>
            </a:extLst>
          </p:cNvPr>
          <p:cNvSpPr/>
          <p:nvPr/>
        </p:nvSpPr>
        <p:spPr>
          <a:xfrm>
            <a:off x="2307534" y="2601391"/>
            <a:ext cx="7459318" cy="96409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МАКАРИЙ ФИЛИППОВИЧ </a:t>
            </a:r>
            <a:r>
              <a:rPr lang="ru-RU" sz="2400" dirty="0">
                <a:solidFill>
                  <a:srgbClr val="FF0000"/>
                </a:solidFill>
              </a:rPr>
              <a:t>РАССТРОЕН ТАКИМ ОТВЕТОМ!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A7950ADD-0963-495E-93C4-6F8A3698412C}"/>
              </a:ext>
            </a:extLst>
          </p:cNvPr>
          <p:cNvSpPr/>
          <p:nvPr/>
        </p:nvSpPr>
        <p:spPr>
          <a:xfrm>
            <a:off x="2307534" y="3751066"/>
            <a:ext cx="1020418" cy="57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F2FF0682-2330-4AB5-93DD-7C93759BD782}"/>
              </a:ext>
            </a:extLst>
          </p:cNvPr>
          <p:cNvSpPr/>
          <p:nvPr/>
        </p:nvSpPr>
        <p:spPr>
          <a:xfrm>
            <a:off x="2009360" y="4350679"/>
            <a:ext cx="1616766" cy="1074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B3173D-041C-48AC-A2E2-B823A1B615D0}"/>
              </a:ext>
            </a:extLst>
          </p:cNvPr>
          <p:cNvSpPr/>
          <p:nvPr/>
        </p:nvSpPr>
        <p:spPr>
          <a:xfrm>
            <a:off x="4266371" y="1608130"/>
            <a:ext cx="3541643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ПОДАТНЫЕ И ПРЯМЫЕ</a:t>
            </a:r>
          </a:p>
        </p:txBody>
      </p:sp>
      <p:pic>
        <p:nvPicPr>
          <p:cNvPr id="6" name="Рисунок 5" descr="Закрыть">
            <a:extLst>
              <a:ext uri="{FF2B5EF4-FFF2-40B4-BE49-F238E27FC236}">
                <a16:creationId xmlns:a16="http://schemas.microsoft.com/office/drawing/2014/main" id="{6B2FAAF3-1E6E-46BA-9E75-00B4F69EB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1182" y="1347403"/>
            <a:ext cx="1185418" cy="118541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1384B-4B16-4E15-8F6C-DC67FEC2B682}"/>
              </a:ext>
            </a:extLst>
          </p:cNvPr>
          <p:cNvSpPr/>
          <p:nvPr/>
        </p:nvSpPr>
        <p:spPr>
          <a:xfrm>
            <a:off x="6705600" y="3855379"/>
            <a:ext cx="4505739" cy="1452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ПОВТОРИТЬ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НАЛОГОВ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8BCB7-EAAC-4C1B-B3D7-A54C8103B704}"/>
              </a:ext>
            </a:extLst>
          </p:cNvPr>
          <p:cNvSpPr txBox="1"/>
          <p:nvPr/>
        </p:nvSpPr>
        <p:spPr>
          <a:xfrm>
            <a:off x="119270" y="5685183"/>
            <a:ext cx="1144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Найди информацию на повторение  стр. </a:t>
            </a:r>
          </a:p>
        </p:txBody>
      </p:sp>
    </p:spTree>
    <p:extLst>
      <p:ext uri="{BB962C8B-B14F-4D97-AF65-F5344CB8AC3E}">
        <p14:creationId xmlns:p14="http://schemas.microsoft.com/office/powerpoint/2010/main" val="298773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89CB8D87-7779-4EAB-BFC9-1E495633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61" y="549760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справка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617BE1A-14BD-40D4-9EDB-9937BE063C93}"/>
              </a:ext>
            </a:extLst>
          </p:cNvPr>
          <p:cNvSpPr/>
          <p:nvPr/>
        </p:nvSpPr>
        <p:spPr>
          <a:xfrm>
            <a:off x="10336695" y="215347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3EDFD9-F30B-4F66-A967-6E4613E659F1}"/>
              </a:ext>
            </a:extLst>
          </p:cNvPr>
          <p:cNvSpPr/>
          <p:nvPr/>
        </p:nvSpPr>
        <p:spPr>
          <a:xfrm>
            <a:off x="2307534" y="314737"/>
            <a:ext cx="7459318" cy="96409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Перво</a:t>
            </a:r>
            <a:r>
              <a:rPr lang="ru-RU" sz="2400" dirty="0"/>
              <a:t>, наперво! Напомните добры – молодцы, какие </a:t>
            </a:r>
            <a:r>
              <a:rPr lang="ru-RU" sz="2400" dirty="0">
                <a:solidFill>
                  <a:srgbClr val="FF0000"/>
                </a:solidFill>
              </a:rPr>
              <a:t>виды налогов </a:t>
            </a:r>
            <a:r>
              <a:rPr lang="ru-RU" sz="2400" dirty="0"/>
              <a:t>существуют?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7EB9F5-84C7-4B30-AD8F-25AF7F8FBB2C}"/>
              </a:ext>
            </a:extLst>
          </p:cNvPr>
          <p:cNvSpPr/>
          <p:nvPr/>
        </p:nvSpPr>
        <p:spPr>
          <a:xfrm>
            <a:off x="2307534" y="2601391"/>
            <a:ext cx="7459318" cy="96409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МАКАРИЙ ФИЛИППОВИЧ </a:t>
            </a:r>
            <a:r>
              <a:rPr lang="ru-RU" sz="2400" dirty="0">
                <a:solidFill>
                  <a:srgbClr val="FF0000"/>
                </a:solidFill>
              </a:rPr>
              <a:t>РАССТРОЕН ТАКИМ ОТВЕТОМ!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A7950ADD-0963-495E-93C4-6F8A3698412C}"/>
              </a:ext>
            </a:extLst>
          </p:cNvPr>
          <p:cNvSpPr/>
          <p:nvPr/>
        </p:nvSpPr>
        <p:spPr>
          <a:xfrm>
            <a:off x="2307534" y="3751066"/>
            <a:ext cx="1020418" cy="57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F2FF0682-2330-4AB5-93DD-7C93759BD782}"/>
              </a:ext>
            </a:extLst>
          </p:cNvPr>
          <p:cNvSpPr/>
          <p:nvPr/>
        </p:nvSpPr>
        <p:spPr>
          <a:xfrm>
            <a:off x="2009360" y="4350679"/>
            <a:ext cx="1616766" cy="1074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  <p:pic>
        <p:nvPicPr>
          <p:cNvPr id="6" name="Рисунок 5" descr="Закрыть">
            <a:extLst>
              <a:ext uri="{FF2B5EF4-FFF2-40B4-BE49-F238E27FC236}">
                <a16:creationId xmlns:a16="http://schemas.microsoft.com/office/drawing/2014/main" id="{6B2FAAF3-1E6E-46BA-9E75-00B4F69EB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1182" y="1347403"/>
            <a:ext cx="1185418" cy="118541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1384B-4B16-4E15-8F6C-DC67FEC2B682}"/>
              </a:ext>
            </a:extLst>
          </p:cNvPr>
          <p:cNvSpPr/>
          <p:nvPr/>
        </p:nvSpPr>
        <p:spPr>
          <a:xfrm>
            <a:off x="6705600" y="3855379"/>
            <a:ext cx="4505739" cy="1452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ПОВТОРИТЬ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НАЛОГОВ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8BCB7-EAAC-4C1B-B3D7-A54C8103B704}"/>
              </a:ext>
            </a:extLst>
          </p:cNvPr>
          <p:cNvSpPr txBox="1"/>
          <p:nvPr/>
        </p:nvSpPr>
        <p:spPr>
          <a:xfrm>
            <a:off x="119270" y="5685183"/>
            <a:ext cx="1144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Найди информацию на повторение  стр.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BF8135A-FABA-4BDB-85E1-9091DB0E001B}"/>
              </a:ext>
            </a:extLst>
          </p:cNvPr>
          <p:cNvSpPr/>
          <p:nvPr/>
        </p:nvSpPr>
        <p:spPr>
          <a:xfrm>
            <a:off x="4083325" y="1617568"/>
            <a:ext cx="3271631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ЛЕВЫЕ И ПРАВЫЕ</a:t>
            </a:r>
          </a:p>
        </p:txBody>
      </p:sp>
    </p:spTree>
    <p:extLst>
      <p:ext uri="{BB962C8B-B14F-4D97-AF65-F5344CB8AC3E}">
        <p14:creationId xmlns:p14="http://schemas.microsoft.com/office/powerpoint/2010/main" val="280162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9.postimg.org/kzijrjh2n/3631.gif">
            <a:extLst>
              <a:ext uri="{FF2B5EF4-FFF2-40B4-BE49-F238E27FC236}">
                <a16:creationId xmlns:a16="http://schemas.microsoft.com/office/drawing/2014/main" id="{2F5BFC26-39ED-40AF-BC80-7861721B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311220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справка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FB8D87-164F-4F4F-AD45-18746DCAA489}"/>
              </a:ext>
            </a:extLst>
          </p:cNvPr>
          <p:cNvSpPr/>
          <p:nvPr/>
        </p:nvSpPr>
        <p:spPr>
          <a:xfrm>
            <a:off x="10071653" y="405642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F6445D-228C-4FAA-B99F-6F444CB4D8D3}"/>
              </a:ext>
            </a:extLst>
          </p:cNvPr>
          <p:cNvSpPr/>
          <p:nvPr/>
        </p:nvSpPr>
        <p:spPr>
          <a:xfrm>
            <a:off x="2982464" y="311220"/>
            <a:ext cx="6824870" cy="170311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Вот, незадача! В государеву казну скоро подати платить, а я запамятовал, какие из них косвенные, а какие прямые. Подсобите, ребятки.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75D2A2-C1DD-476E-803A-CF391CBBA8B3}"/>
              </a:ext>
            </a:extLst>
          </p:cNvPr>
          <p:cNvSpPr/>
          <p:nvPr/>
        </p:nvSpPr>
        <p:spPr>
          <a:xfrm>
            <a:off x="2057399" y="2318462"/>
            <a:ext cx="3601279" cy="5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КОСВЕННЫЕ НАЛОГИ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1DACF8-DAB8-46C6-8698-4562AD8A3742}"/>
              </a:ext>
            </a:extLst>
          </p:cNvPr>
          <p:cNvSpPr/>
          <p:nvPr/>
        </p:nvSpPr>
        <p:spPr>
          <a:xfrm>
            <a:off x="7606748" y="2318462"/>
            <a:ext cx="3253409" cy="5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 НАЛОГИ</a:t>
            </a:r>
          </a:p>
        </p:txBody>
      </p:sp>
      <p:pic>
        <p:nvPicPr>
          <p:cNvPr id="2052" name="Picture 4" descr="https://cdn.pixabay.com/photo/2014/04/02/10/34/bowl-303875__340.png">
            <a:extLst>
              <a:ext uri="{FF2B5EF4-FFF2-40B4-BE49-F238E27FC236}">
                <a16:creationId xmlns:a16="http://schemas.microsoft.com/office/drawing/2014/main" id="{9003D66A-156E-4F4E-928C-67F95F2F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93" y="3426515"/>
            <a:ext cx="6253577" cy="31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3BA6B-A01F-4530-B3F8-0472764E1C46}"/>
              </a:ext>
            </a:extLst>
          </p:cNvPr>
          <p:cNvSpPr txBox="1"/>
          <p:nvPr/>
        </p:nvSpPr>
        <p:spPr>
          <a:xfrm rot="20629323">
            <a:off x="3104320" y="3426515"/>
            <a:ext cx="3733801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ПОДУШНАЯ ПОДАТЬ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BDAD6-0F15-490A-B0F3-F207A16BDF8F}"/>
              </a:ext>
            </a:extLst>
          </p:cNvPr>
          <p:cNvSpPr txBox="1"/>
          <p:nvPr/>
        </p:nvSpPr>
        <p:spPr>
          <a:xfrm rot="858054">
            <a:off x="2320873" y="4853520"/>
            <a:ext cx="3281894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 НА ТАБАК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06869-181B-4CB7-A654-E554F88374F7}"/>
              </a:ext>
            </a:extLst>
          </p:cNvPr>
          <p:cNvSpPr txBox="1"/>
          <p:nvPr/>
        </p:nvSpPr>
        <p:spPr>
          <a:xfrm rot="357020">
            <a:off x="5077033" y="3990294"/>
            <a:ext cx="2187435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3B09F-8983-4C49-8838-839740810FB2}"/>
              </a:ext>
            </a:extLst>
          </p:cNvPr>
          <p:cNvSpPr txBox="1"/>
          <p:nvPr/>
        </p:nvSpPr>
        <p:spPr>
          <a:xfrm rot="1433333">
            <a:off x="7293080" y="3357742"/>
            <a:ext cx="2187435" cy="954107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БОРОДУ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57B5E-E7EA-4AFF-B128-38D94DACEC1E}"/>
              </a:ext>
            </a:extLst>
          </p:cNvPr>
          <p:cNvSpPr txBox="1"/>
          <p:nvPr/>
        </p:nvSpPr>
        <p:spPr>
          <a:xfrm rot="21209335">
            <a:off x="5172815" y="4819237"/>
            <a:ext cx="3281894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 НА ДЁГОТЬ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8EA02B-7E29-4C79-9445-BCBEA5DD0BEC}"/>
              </a:ext>
            </a:extLst>
          </p:cNvPr>
          <p:cNvSpPr txBox="1"/>
          <p:nvPr/>
        </p:nvSpPr>
        <p:spPr>
          <a:xfrm>
            <a:off x="5649713" y="5581593"/>
            <a:ext cx="3281894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БАНИ</a:t>
            </a:r>
          </a:p>
        </p:txBody>
      </p:sp>
      <p:sp>
        <p:nvSpPr>
          <p:cNvPr id="16" name="Прямоугольник 15">
            <a:hlinkClick r:id="rId4" action="ppaction://hlinksldjump"/>
            <a:extLst>
              <a:ext uri="{FF2B5EF4-FFF2-40B4-BE49-F238E27FC236}">
                <a16:creationId xmlns:a16="http://schemas.microsoft.com/office/drawing/2014/main" id="{D9D6C452-66D4-4874-93E6-264966C863B2}"/>
              </a:ext>
            </a:extLst>
          </p:cNvPr>
          <p:cNvSpPr/>
          <p:nvPr/>
        </p:nvSpPr>
        <p:spPr>
          <a:xfrm>
            <a:off x="8927977" y="5655260"/>
            <a:ext cx="2490634" cy="642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116604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9.postimg.org/kzijrjh2n/3631.gif">
            <a:extLst>
              <a:ext uri="{FF2B5EF4-FFF2-40B4-BE49-F238E27FC236}">
                <a16:creationId xmlns:a16="http://schemas.microsoft.com/office/drawing/2014/main" id="{2F5BFC26-39ED-40AF-BC80-7861721B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311220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справка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FB8D87-164F-4F4F-AD45-18746DCAA489}"/>
              </a:ext>
            </a:extLst>
          </p:cNvPr>
          <p:cNvSpPr/>
          <p:nvPr/>
        </p:nvSpPr>
        <p:spPr>
          <a:xfrm>
            <a:off x="10071653" y="405642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F6445D-228C-4FAA-B99F-6F444CB4D8D3}"/>
              </a:ext>
            </a:extLst>
          </p:cNvPr>
          <p:cNvSpPr/>
          <p:nvPr/>
        </p:nvSpPr>
        <p:spPr>
          <a:xfrm>
            <a:off x="2982464" y="311220"/>
            <a:ext cx="6824870" cy="170311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Вот, незадача! В государеву казну скоро подати платить, а я запамятовал, какие из них косвенные, а какие прямые. Подсобите, ребятки.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75D2A2-C1DD-476E-803A-CF391CBBA8B3}"/>
              </a:ext>
            </a:extLst>
          </p:cNvPr>
          <p:cNvSpPr/>
          <p:nvPr/>
        </p:nvSpPr>
        <p:spPr>
          <a:xfrm>
            <a:off x="2057399" y="2318462"/>
            <a:ext cx="3601279" cy="5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КОСВЕННЫЕ НАЛОГИ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1DACF8-DAB8-46C6-8698-4562AD8A3742}"/>
              </a:ext>
            </a:extLst>
          </p:cNvPr>
          <p:cNvSpPr/>
          <p:nvPr/>
        </p:nvSpPr>
        <p:spPr>
          <a:xfrm>
            <a:off x="7606748" y="2318462"/>
            <a:ext cx="3253409" cy="5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 НАЛОГИ</a:t>
            </a:r>
          </a:p>
        </p:txBody>
      </p:sp>
      <p:pic>
        <p:nvPicPr>
          <p:cNvPr id="2052" name="Picture 4" descr="https://cdn.pixabay.com/photo/2014/04/02/10/34/bowl-303875__340.png">
            <a:extLst>
              <a:ext uri="{FF2B5EF4-FFF2-40B4-BE49-F238E27FC236}">
                <a16:creationId xmlns:a16="http://schemas.microsoft.com/office/drawing/2014/main" id="{9003D66A-156E-4F4E-928C-67F95F2F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93" y="3426515"/>
            <a:ext cx="6253577" cy="31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3BA6B-A01F-4530-B3F8-0472764E1C46}"/>
              </a:ext>
            </a:extLst>
          </p:cNvPr>
          <p:cNvSpPr txBox="1"/>
          <p:nvPr/>
        </p:nvSpPr>
        <p:spPr>
          <a:xfrm rot="20629323">
            <a:off x="3104320" y="3426515"/>
            <a:ext cx="3733801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ПОДУШНАЯ ПОДАТЬ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BDAD6-0F15-490A-B0F3-F207A16BDF8F}"/>
              </a:ext>
            </a:extLst>
          </p:cNvPr>
          <p:cNvSpPr txBox="1"/>
          <p:nvPr/>
        </p:nvSpPr>
        <p:spPr>
          <a:xfrm rot="858054">
            <a:off x="2320873" y="4853520"/>
            <a:ext cx="3281894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 НА ТАБАК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06869-181B-4CB7-A654-E554F88374F7}"/>
              </a:ext>
            </a:extLst>
          </p:cNvPr>
          <p:cNvSpPr txBox="1"/>
          <p:nvPr/>
        </p:nvSpPr>
        <p:spPr>
          <a:xfrm rot="357020">
            <a:off x="5077033" y="3990294"/>
            <a:ext cx="2187435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3B09F-8983-4C49-8838-839740810FB2}"/>
              </a:ext>
            </a:extLst>
          </p:cNvPr>
          <p:cNvSpPr txBox="1"/>
          <p:nvPr/>
        </p:nvSpPr>
        <p:spPr>
          <a:xfrm rot="1433333">
            <a:off x="7191276" y="3240945"/>
            <a:ext cx="2187435" cy="954107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БОРОДУ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57B5E-E7EA-4AFF-B128-38D94DACEC1E}"/>
              </a:ext>
            </a:extLst>
          </p:cNvPr>
          <p:cNvSpPr txBox="1"/>
          <p:nvPr/>
        </p:nvSpPr>
        <p:spPr>
          <a:xfrm rot="21209335">
            <a:off x="5172815" y="4819237"/>
            <a:ext cx="3281894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 НА ДЁГОТЬ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8EA02B-7E29-4C79-9445-BCBEA5DD0BEC}"/>
              </a:ext>
            </a:extLst>
          </p:cNvPr>
          <p:cNvSpPr txBox="1"/>
          <p:nvPr/>
        </p:nvSpPr>
        <p:spPr>
          <a:xfrm>
            <a:off x="5649713" y="5581593"/>
            <a:ext cx="3281894" cy="52322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БАНИ</a:t>
            </a:r>
          </a:p>
        </p:txBody>
      </p:sp>
      <p:pic>
        <p:nvPicPr>
          <p:cNvPr id="17" name="Рисунок 16" descr="Галочка">
            <a:extLst>
              <a:ext uri="{FF2B5EF4-FFF2-40B4-BE49-F238E27FC236}">
                <a16:creationId xmlns:a16="http://schemas.microsoft.com/office/drawing/2014/main" id="{8716AD9E-3392-41D1-9462-F2DBE8716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515" y="3798808"/>
            <a:ext cx="1259208" cy="1259208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A85BA5D6-EF0E-46F8-A391-E17F2E6F6C10}"/>
              </a:ext>
            </a:extLst>
          </p:cNvPr>
          <p:cNvSpPr/>
          <p:nvPr/>
        </p:nvSpPr>
        <p:spPr>
          <a:xfrm>
            <a:off x="5092847" y="4260733"/>
            <a:ext cx="2680520" cy="1431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 БАЛЛ В КОПИЛКУ ЗА КАЖДЫЙ ПРАВИЛЬНЫЙ ОТВЕТ</a:t>
            </a:r>
          </a:p>
        </p:txBody>
      </p:sp>
      <p:sp>
        <p:nvSpPr>
          <p:cNvPr id="19" name="Овал 18">
            <a:hlinkClick r:id="rId6" action="ppaction://hlinksldjump"/>
            <a:extLst>
              <a:ext uri="{FF2B5EF4-FFF2-40B4-BE49-F238E27FC236}">
                <a16:creationId xmlns:a16="http://schemas.microsoft.com/office/drawing/2014/main" id="{6BFE25DB-259E-4495-BE91-E34C90D22794}"/>
              </a:ext>
            </a:extLst>
          </p:cNvPr>
          <p:cNvSpPr/>
          <p:nvPr/>
        </p:nvSpPr>
        <p:spPr>
          <a:xfrm>
            <a:off x="3973312" y="5668051"/>
            <a:ext cx="1616766" cy="1074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3982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39675 -0.0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6784 0.1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0873 -0.02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2 0.07616 L 0.11888 0.28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248BCF3A-45D8-412A-9412-50DACFB0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271463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справка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8B7E6A2-4E04-4F51-BA11-22E4C3236210}"/>
              </a:ext>
            </a:extLst>
          </p:cNvPr>
          <p:cNvSpPr/>
          <p:nvPr/>
        </p:nvSpPr>
        <p:spPr>
          <a:xfrm>
            <a:off x="10071653" y="405642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38FB9A-2627-48AF-8A79-73E685D5941C}"/>
              </a:ext>
            </a:extLst>
          </p:cNvPr>
          <p:cNvSpPr/>
          <p:nvPr/>
        </p:nvSpPr>
        <p:spPr>
          <a:xfrm>
            <a:off x="2001078" y="314735"/>
            <a:ext cx="7765774" cy="217667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Помогите Макарию Филипповичу рассчитать бюджет?</a:t>
            </a:r>
          </a:p>
          <a:p>
            <a:pPr algn="ctr"/>
            <a:r>
              <a:rPr lang="ru-RU" sz="2400" dirty="0"/>
              <a:t>Посчитайте, сколько всего он должен заплатить прямых налогов? Сколько он потратит в год на косвенные налоги? Сколько в процентном соотношении у него уйдет на налоги?</a:t>
            </a:r>
          </a:p>
        </p:txBody>
      </p:sp>
      <p:pic>
        <p:nvPicPr>
          <p:cNvPr id="7170" name="Picture 2" descr="http://www.menar-rf.ru/upload/image/ru.png">
            <a:extLst>
              <a:ext uri="{FF2B5EF4-FFF2-40B4-BE49-F238E27FC236}">
                <a16:creationId xmlns:a16="http://schemas.microsoft.com/office/drawing/2014/main" id="{00BFCF82-E1B0-49CF-9722-5AB6D5DA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92" y="1492320"/>
            <a:ext cx="1711551" cy="17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5CD43B-5A08-4A30-9B86-9C760C3EE702}"/>
              </a:ext>
            </a:extLst>
          </p:cNvPr>
          <p:cNvSpPr/>
          <p:nvPr/>
        </p:nvSpPr>
        <p:spPr>
          <a:xfrm>
            <a:off x="2094566" y="2797697"/>
            <a:ext cx="2610679" cy="758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доход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9A2D94-0E6E-4896-9525-ABBE4BE1CA6D}"/>
              </a:ext>
            </a:extLst>
          </p:cNvPr>
          <p:cNvSpPr/>
          <p:nvPr/>
        </p:nvSpPr>
        <p:spPr>
          <a:xfrm>
            <a:off x="4798736" y="2673488"/>
            <a:ext cx="4424777" cy="467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серебряных рублей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0214BB-1F4C-4ACD-8DED-DA2E514BF71A}"/>
              </a:ext>
            </a:extLst>
          </p:cNvPr>
          <p:cNvSpPr/>
          <p:nvPr/>
        </p:nvSpPr>
        <p:spPr>
          <a:xfrm>
            <a:off x="4798735" y="3198675"/>
            <a:ext cx="4424777" cy="467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серебряных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11434F2-7BF9-41E0-90E1-6C664726A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24127"/>
              </p:ext>
            </p:extLst>
          </p:nvPr>
        </p:nvGraphicFramePr>
        <p:xfrm>
          <a:off x="371061" y="4027214"/>
          <a:ext cx="10591956" cy="1280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47989">
                  <a:extLst>
                    <a:ext uri="{9D8B030D-6E8A-4147-A177-3AD203B41FA5}">
                      <a16:colId xmlns:a16="http://schemas.microsoft.com/office/drawing/2014/main" val="169042679"/>
                    </a:ext>
                  </a:extLst>
                </a:gridCol>
                <a:gridCol w="2647989">
                  <a:extLst>
                    <a:ext uri="{9D8B030D-6E8A-4147-A177-3AD203B41FA5}">
                      <a16:colId xmlns:a16="http://schemas.microsoft.com/office/drawing/2014/main" val="4005292469"/>
                    </a:ext>
                  </a:extLst>
                </a:gridCol>
                <a:gridCol w="2647989">
                  <a:extLst>
                    <a:ext uri="{9D8B030D-6E8A-4147-A177-3AD203B41FA5}">
                      <a16:colId xmlns:a16="http://schemas.microsoft.com/office/drawing/2014/main" val="1431640259"/>
                    </a:ext>
                  </a:extLst>
                </a:gridCol>
                <a:gridCol w="2647989">
                  <a:extLst>
                    <a:ext uri="{9D8B030D-6E8A-4147-A177-3AD203B41FA5}">
                      <a16:colId xmlns:a16="http://schemas.microsoft.com/office/drawing/2014/main" val="1417541009"/>
                    </a:ext>
                  </a:extLst>
                </a:gridCol>
              </a:tblGrid>
              <a:tr h="55803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налога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ПОДУШНАЯ ПОДАТЬ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БОРОДУ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Налог на драгунскую лошадь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613336"/>
                  </a:ext>
                </a:extLst>
              </a:tr>
              <a:tr h="58563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ВЕЛИЧИНА НАЛОГА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74 КОПЕЙКИ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КОПЕЙКА ПРИ КАЖДОМ ВЪЕЗДЕ В 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рубля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652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5B546E-C56A-42FE-ADD0-81359B18E90E}"/>
              </a:ext>
            </a:extLst>
          </p:cNvPr>
          <p:cNvSpPr txBox="1"/>
          <p:nvPr/>
        </p:nvSpPr>
        <p:spPr>
          <a:xfrm>
            <a:off x="371061" y="5627446"/>
            <a:ext cx="1126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Известно, что Макарий Филиппович ездил в город раз в месяц.   В течение года купил одну лошадь.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id="{D8FF4311-3EF1-4924-BCE7-0C1E5217C09D}"/>
              </a:ext>
            </a:extLst>
          </p:cNvPr>
          <p:cNvSpPr/>
          <p:nvPr/>
        </p:nvSpPr>
        <p:spPr>
          <a:xfrm>
            <a:off x="9144775" y="6136166"/>
            <a:ext cx="2490634" cy="642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140263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9.postimg.org/kzijrjh2n/3631.gif">
            <a:extLst>
              <a:ext uri="{FF2B5EF4-FFF2-40B4-BE49-F238E27FC236}">
                <a16:creationId xmlns:a16="http://schemas.microsoft.com/office/drawing/2014/main" id="{248BCF3A-45D8-412A-9412-50DACFB0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271463"/>
            <a:ext cx="2797658" cy="33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справка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8B7E6A2-4E04-4F51-BA11-22E4C3236210}"/>
              </a:ext>
            </a:extLst>
          </p:cNvPr>
          <p:cNvSpPr/>
          <p:nvPr/>
        </p:nvSpPr>
        <p:spPr>
          <a:xfrm>
            <a:off x="10071653" y="405642"/>
            <a:ext cx="1232452" cy="1086678"/>
          </a:xfrm>
          <a:prstGeom prst="actionButtonHelp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38FB9A-2627-48AF-8A79-73E685D5941C}"/>
              </a:ext>
            </a:extLst>
          </p:cNvPr>
          <p:cNvSpPr/>
          <p:nvPr/>
        </p:nvSpPr>
        <p:spPr>
          <a:xfrm>
            <a:off x="2001078" y="314735"/>
            <a:ext cx="7765774" cy="217667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Помогите Макарию Филипповичу рассчитать бюджет?</a:t>
            </a:r>
          </a:p>
          <a:p>
            <a:pPr algn="ctr"/>
            <a:r>
              <a:rPr lang="ru-RU" sz="2400" dirty="0"/>
              <a:t>Посчитайте, сколько всего он должен заплатить прямых налогов? Сколько он потратит в год на косвенные налоги? Сколько в процентном соотношении у него уйдет на налоги?</a:t>
            </a:r>
          </a:p>
        </p:txBody>
      </p:sp>
      <p:pic>
        <p:nvPicPr>
          <p:cNvPr id="7170" name="Picture 2" descr="http://www.menar-rf.ru/upload/image/ru.png">
            <a:extLst>
              <a:ext uri="{FF2B5EF4-FFF2-40B4-BE49-F238E27FC236}">
                <a16:creationId xmlns:a16="http://schemas.microsoft.com/office/drawing/2014/main" id="{00BFCF82-E1B0-49CF-9722-5AB6D5DA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92" y="1492320"/>
            <a:ext cx="1711551" cy="17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5CD43B-5A08-4A30-9B86-9C760C3EE702}"/>
              </a:ext>
            </a:extLst>
          </p:cNvPr>
          <p:cNvSpPr/>
          <p:nvPr/>
        </p:nvSpPr>
        <p:spPr>
          <a:xfrm>
            <a:off x="2094566" y="2797697"/>
            <a:ext cx="2610679" cy="758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доход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9A2D94-0E6E-4896-9525-ABBE4BE1CA6D}"/>
              </a:ext>
            </a:extLst>
          </p:cNvPr>
          <p:cNvSpPr/>
          <p:nvPr/>
        </p:nvSpPr>
        <p:spPr>
          <a:xfrm>
            <a:off x="4798736" y="2673488"/>
            <a:ext cx="4424777" cy="467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серебряных рублей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0214BB-1F4C-4ACD-8DED-DA2E514BF71A}"/>
              </a:ext>
            </a:extLst>
          </p:cNvPr>
          <p:cNvSpPr/>
          <p:nvPr/>
        </p:nvSpPr>
        <p:spPr>
          <a:xfrm>
            <a:off x="4798735" y="3198675"/>
            <a:ext cx="4424777" cy="467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серебряных рублей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42DB1-6002-4559-9821-7C47886C927D}"/>
              </a:ext>
            </a:extLst>
          </p:cNvPr>
          <p:cNvSpPr txBox="1"/>
          <p:nvPr/>
        </p:nvSpPr>
        <p:spPr>
          <a:xfrm>
            <a:off x="569843" y="4121426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74 копейки +12 копеек = 86 копеек – прямые налоги.</a:t>
            </a:r>
          </a:p>
          <a:p>
            <a:pPr marL="342900" indent="-342900">
              <a:buAutoNum type="arabicPeriod"/>
            </a:pPr>
            <a:r>
              <a:rPr lang="ru-RU" sz="2400" dirty="0"/>
              <a:t>2 рубля – косвенные налоги.</a:t>
            </a:r>
          </a:p>
          <a:p>
            <a:pPr marL="342900" indent="-342900">
              <a:buAutoNum type="arabicPeriod"/>
            </a:pPr>
            <a:r>
              <a:rPr lang="ru-RU" sz="2400" dirty="0"/>
              <a:t>2, 86 рублей – х %; 23 рубля – 100 %. Х = 2,86*100/23 = 12, 43 %</a:t>
            </a:r>
          </a:p>
        </p:txBody>
      </p:sp>
      <p:pic>
        <p:nvPicPr>
          <p:cNvPr id="13" name="Рисунок 12" descr="Галочка">
            <a:extLst>
              <a:ext uri="{FF2B5EF4-FFF2-40B4-BE49-F238E27FC236}">
                <a16:creationId xmlns:a16="http://schemas.microsoft.com/office/drawing/2014/main" id="{1D01516D-5B1F-498F-93AE-65F4BAE86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0491" y="3264085"/>
            <a:ext cx="1259208" cy="1259208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78929C2E-310C-4209-80A9-7FC721938667}"/>
              </a:ext>
            </a:extLst>
          </p:cNvPr>
          <p:cNvSpPr/>
          <p:nvPr/>
        </p:nvSpPr>
        <p:spPr>
          <a:xfrm>
            <a:off x="8731393" y="4646613"/>
            <a:ext cx="2680520" cy="1648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  БАЛЛА В КОПИЛКУ ЗА КАЖДЫЙ ПРАВИЛЬНЫЙ ОТВЕТ</a:t>
            </a:r>
          </a:p>
        </p:txBody>
      </p:sp>
      <p:sp>
        <p:nvSpPr>
          <p:cNvPr id="16" name="Прямоугольник 15">
            <a:hlinkClick r:id="rId7" action="ppaction://hlinksldjump"/>
            <a:extLst>
              <a:ext uri="{FF2B5EF4-FFF2-40B4-BE49-F238E27FC236}">
                <a16:creationId xmlns:a16="http://schemas.microsoft.com/office/drawing/2014/main" id="{9ED32D31-38DD-4528-85D5-00EA29B56A58}"/>
              </a:ext>
            </a:extLst>
          </p:cNvPr>
          <p:cNvSpPr/>
          <p:nvPr/>
        </p:nvSpPr>
        <p:spPr>
          <a:xfrm>
            <a:off x="569843" y="5652709"/>
            <a:ext cx="1762540" cy="642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2768995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145</TotalTime>
  <Words>624</Words>
  <Application>Microsoft Office PowerPoint</Application>
  <PresentationFormat>Широкоэкранный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Impact</vt:lpstr>
      <vt:lpstr>Главное мероприятие</vt:lpstr>
      <vt:lpstr>Изучение ВОПРОСА  «налоги с физических лиц»  НА УРОКАХ ИСТОРИИ В 7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ВОПРОСА  «налоги с физических лиц»  НА УРОКАХ ИСТОРИИ В 7 КЛАССЕ</dc:title>
  <dc:creator>Ксения Иванова</dc:creator>
  <cp:lastModifiedBy>Ксения Иванова</cp:lastModifiedBy>
  <cp:revision>5</cp:revision>
  <dcterms:created xsi:type="dcterms:W3CDTF">2017-10-16T18:32:58Z</dcterms:created>
  <dcterms:modified xsi:type="dcterms:W3CDTF">2017-10-16T20:58:00Z</dcterms:modified>
</cp:coreProperties>
</file>