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1" r:id="rId3"/>
    <p:sldId id="260" r:id="rId4"/>
    <p:sldId id="263" r:id="rId5"/>
    <p:sldId id="268" r:id="rId6"/>
    <p:sldId id="267" r:id="rId7"/>
    <p:sldId id="262" r:id="rId8"/>
    <p:sldId id="264" r:id="rId9"/>
    <p:sldId id="265" r:id="rId10"/>
    <p:sldId id="266" r:id="rId11"/>
    <p:sldId id="269" r:id="rId12"/>
    <p:sldId id="271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F3F9"/>
    <a:srgbClr val="FFC900"/>
    <a:srgbClr val="173A8D"/>
    <a:srgbClr val="129481"/>
    <a:srgbClr val="0F2741"/>
    <a:srgbClr val="001736"/>
    <a:srgbClr val="003374"/>
    <a:srgbClr val="C9A093"/>
    <a:srgbClr val="F1F1F1"/>
    <a:srgbClr val="38559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90" y="-108"/>
      </p:cViewPr>
      <p:guideLst>
        <p:guide orient="horz" pos="21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176" r="27287"/>
          <a:stretch/>
        </p:blipFill>
        <p:spPr>
          <a:xfrm>
            <a:off x="0" y="0"/>
            <a:ext cx="1391479" cy="685800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479" y="1465729"/>
            <a:ext cx="712387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6262" y="291547"/>
            <a:ext cx="7139087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C:\Users\User\Desktop\&#1085;&#1072;&#1083;&#1086;&#1075;&#1080;%20&#1086;&#1090;&#1095;&#1077;&#1090;\&#1048;&#1074;&#1072;&#1085;&#1086;&#1074;&#1072;%20&#1050;.&#1040;.%20&#1048;&#1085;&#1090;&#1077;&#1088;&#1072;&#1082;&#1090;&#1080;&#1074;&#1085;&#1072;&#1103;%20&#1080;&#1075;&#1088;&#1072;%20-%20&#1053;&#1072;&#1083;&#1086;&#1075;&#1080;%20&#1089;%20&#1092;&#1080;&#1079;&#1080;&#1095;&#1077;&#1089;&#1082;&#1080;&#1093;%20&#1083;&#1080;&#1094;%20&#1087;&#1088;&#1080;%20&#1055;&#1077;&#1090;&#1088;&#1077;%20I.pptx%23-1,1,&#1048;&#1079;&#1091;&#1095;&#1077;&#1085;&#1080;&#1077;%20&#1042;&#1054;&#1055;&#1056;&#1054;&#1057;&#1040;%20%20&#171;&#1085;&#1072;&#1083;&#1086;&#1075;&#1080;%20&#1089;%20&#1092;&#1080;&#1079;&#1080;&#1095;&#1077;&#1089;&#1082;&#1080;&#1093;%20&#1083;&#1080;&#1094;&#187;%20%20&#1053;&#1040;%20&#1059;&#1056;&#1054;&#1050;&#1040;&#1061;%20&#1048;&#1057;&#1058;&#1054;&#1056;&#1048;&#1048;%20&#1042;%207%20&#1050;&#1051;&#1040;&#1057;&#1057;&#1045;%2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chforms" TargetMode="External"/><Relationship Id="rId2" Type="http://schemas.openxmlformats.org/officeDocument/2006/relationships/hyperlink" Target="http://zakon-auto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173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4168588"/>
            <a:ext cx="9144000" cy="213808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684" y="2279583"/>
            <a:ext cx="8410631" cy="788332"/>
          </a:xfrm>
        </p:spPr>
        <p:txBody>
          <a:bodyPr>
            <a:noAutofit/>
          </a:bodyPr>
          <a:lstStyle/>
          <a:p>
            <a:pPr algn="l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Модуль 6.</a:t>
            </a:r>
            <a:b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Содержание и методика преподавания тем по взаимоотношению человека с государством: налоги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18" y="3131127"/>
            <a:ext cx="804949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Подготовили:</a:t>
            </a:r>
          </a:p>
          <a:p>
            <a:pPr marL="900113"/>
            <a:r>
              <a:rPr lang="ru-RU" sz="2400" dirty="0" smtClean="0"/>
              <a:t>Осадчая И.В.</a:t>
            </a:r>
          </a:p>
          <a:p>
            <a:pPr marL="900113"/>
            <a:r>
              <a:rPr lang="ru-RU" sz="2400" dirty="0" err="1" smtClean="0"/>
              <a:t>Неродигречка</a:t>
            </a:r>
            <a:r>
              <a:rPr lang="ru-RU" sz="2400" dirty="0" smtClean="0"/>
              <a:t> Е.В.</a:t>
            </a:r>
          </a:p>
          <a:p>
            <a:pPr marL="900113"/>
            <a:r>
              <a:rPr lang="ru-RU" sz="2400" dirty="0" smtClean="0"/>
              <a:t>Акинфиева Н.П.</a:t>
            </a:r>
          </a:p>
          <a:p>
            <a:pPr marL="900113"/>
            <a:r>
              <a:rPr lang="ru-RU" sz="2400" dirty="0" err="1" smtClean="0"/>
              <a:t>Юрганова</a:t>
            </a:r>
            <a:r>
              <a:rPr lang="ru-RU" sz="2400" dirty="0" smtClean="0"/>
              <a:t> Е.</a:t>
            </a:r>
          </a:p>
          <a:p>
            <a:pPr marL="900113"/>
            <a:r>
              <a:rPr lang="ru-RU" sz="2400" dirty="0" err="1" smtClean="0"/>
              <a:t>Двинина</a:t>
            </a:r>
            <a:r>
              <a:rPr lang="ru-RU" sz="2400" dirty="0" smtClean="0"/>
              <a:t> С.А.</a:t>
            </a:r>
          </a:p>
          <a:p>
            <a:pPr marL="900113"/>
            <a:r>
              <a:rPr lang="ru-RU" sz="2400" dirty="0" smtClean="0"/>
              <a:t>Иванова К.А.</a:t>
            </a:r>
          </a:p>
          <a:p>
            <a:pPr marL="900113"/>
            <a:r>
              <a:rPr lang="ru-RU" sz="2400" dirty="0" smtClean="0"/>
              <a:t>Сафонова Е.А.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ответов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48442"/>
            <a:ext cx="7704856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826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pres?slideindex=1&amp;slidetitle=Изучение ВОПРОСА  «налоги с физических лиц»  НА УРОКАХ ИСТОРИИ В 7 КЛАССЕ "/>
          </p:cNvPr>
          <p:cNvPicPr>
            <a:picLocks noChangeAspect="1" noChangeArrowheads="1"/>
          </p:cNvPicPr>
          <p:nvPr/>
        </p:nvPicPr>
        <p:blipFill>
          <a:blip r:embed="rId3" cstate="print"/>
          <a:srcRect l="25476" t="23828" r="9736" b="10742"/>
          <a:stretch>
            <a:fillRect/>
          </a:stretch>
        </p:blipFill>
        <p:spPr bwMode="auto">
          <a:xfrm>
            <a:off x="96027" y="858982"/>
            <a:ext cx="9077001" cy="51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4127" y="767073"/>
            <a:ext cx="6499767" cy="1063625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Повторение темы проценты на уроках алгебры</a:t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Сафонова Е.А.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969" y="2232645"/>
            <a:ext cx="8185982" cy="44803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Устный счет проходит в форме игры </a:t>
            </a:r>
            <a:r>
              <a:rPr lang="ru-RU" sz="2400" b="1" i="1" dirty="0" smtClean="0"/>
              <a:t>«Ты мне – я тебе»</a:t>
            </a:r>
          </a:p>
          <a:p>
            <a:pPr marL="0" indent="0" algn="just">
              <a:buNone/>
            </a:pPr>
            <a:r>
              <a:rPr lang="ru-RU" sz="1800" dirty="0" smtClean="0"/>
              <a:t>Класс делится на две команды. Первого отвечающего назначает учитель. После ответа ученик выбирает из команды противника следующего отвечающего и т.д. За каждый верный ответ присуждается один балл. При неверном ответе команда может помочь и заработать 0,5 балла. Если и этот ответ ошибочный, то право ответа переходит к другой команде.</a:t>
            </a:r>
          </a:p>
          <a:p>
            <a:pPr marL="0" indent="0" algn="just">
              <a:buNone/>
            </a:pPr>
            <a:endParaRPr lang="ru-RU" sz="2000" b="1" i="1" dirty="0" smtClean="0"/>
          </a:p>
          <a:p>
            <a:pPr marL="0" indent="0" algn="just">
              <a:buNone/>
            </a:pPr>
            <a:r>
              <a:rPr lang="ru-RU" sz="2000" b="1" i="1" dirty="0" smtClean="0"/>
              <a:t>Цели:</a:t>
            </a:r>
          </a:p>
          <a:p>
            <a:pPr algn="just"/>
            <a:r>
              <a:rPr lang="ru-RU" sz="1800" dirty="0" smtClean="0"/>
              <a:t>Развитие вычислительных навыков</a:t>
            </a:r>
          </a:p>
          <a:p>
            <a:pPr algn="just"/>
            <a:r>
              <a:rPr lang="ru-RU" sz="1800" dirty="0" smtClean="0"/>
              <a:t>Учить переносить полученные знания на реальные жизненные ситуации</a:t>
            </a:r>
          </a:p>
          <a:p>
            <a:pPr marL="0" indent="0" algn="just">
              <a:buNone/>
            </a:pPr>
            <a:r>
              <a:rPr lang="ru-RU" sz="2000" b="1" i="1" dirty="0" smtClean="0"/>
              <a:t>Задачи:</a:t>
            </a:r>
          </a:p>
          <a:p>
            <a:pPr algn="just"/>
            <a:r>
              <a:rPr lang="ru-RU" sz="1800" dirty="0" smtClean="0"/>
              <a:t>Контроль за уровнем знаний</a:t>
            </a:r>
          </a:p>
          <a:p>
            <a:pPr algn="just"/>
            <a:r>
              <a:rPr lang="ru-RU" sz="1800" dirty="0" smtClean="0"/>
              <a:t>Повышение познавательного интереса к бюджету семьи</a:t>
            </a:r>
          </a:p>
          <a:p>
            <a:pPr algn="just"/>
            <a:r>
              <a:rPr lang="ru-RU" sz="1800" dirty="0" smtClean="0"/>
              <a:t>Отработка умения проводить простейшие финансовые расчеты</a:t>
            </a:r>
            <a:endParaRPr lang="ru-RU" sz="1800" dirty="0"/>
          </a:p>
        </p:txBody>
      </p:sp>
      <p:pic>
        <p:nvPicPr>
          <p:cNvPr id="1034" name="Picture 10" descr="Картинки по запросу картинки по финансовой грамот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660924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74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691" y="318654"/>
            <a:ext cx="6276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Информационные  источники</a:t>
            </a:r>
          </a:p>
          <a:p>
            <a:endParaRPr lang="ru-RU" b="1" dirty="0" smtClean="0"/>
          </a:p>
          <a:p>
            <a:r>
              <a:rPr lang="en-US" dirty="0" smtClean="0"/>
              <a:t>https://www.malyi-biznes.ru/ </a:t>
            </a:r>
            <a:endParaRPr lang="ru-RU" dirty="0" smtClean="0"/>
          </a:p>
          <a:p>
            <a:r>
              <a:rPr lang="en-US" dirty="0" smtClean="0"/>
              <a:t>http://www.garant.ru/ </a:t>
            </a:r>
            <a:endParaRPr lang="ru-RU" dirty="0" smtClean="0"/>
          </a:p>
          <a:p>
            <a:r>
              <a:rPr lang="en-US" dirty="0" smtClean="0"/>
              <a:t>http://fb.ru/ 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http://zakon-auto.ru</a:t>
            </a:r>
            <a:endParaRPr lang="ru-RU" dirty="0" smtClean="0"/>
          </a:p>
          <a:p>
            <a:r>
              <a:rPr lang="en-US" b="1" dirty="0" smtClean="0">
                <a:hlinkClick r:id="rId3"/>
              </a:rPr>
              <a:t>https://fmc.hse.ru/chforms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164" y="235528"/>
            <a:ext cx="72320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Категория обучающихся </a:t>
            </a:r>
            <a:r>
              <a:rPr lang="ru-RU" dirty="0" smtClean="0"/>
              <a:t>– 7 класс</a:t>
            </a:r>
          </a:p>
          <a:p>
            <a:r>
              <a:rPr lang="ru-RU" dirty="0" smtClean="0"/>
              <a:t>Сквозная тема в рамках общеобразовательных предметов (математика, обществознание, экономика, история) </a:t>
            </a:r>
          </a:p>
          <a:p>
            <a:r>
              <a:rPr lang="ru-RU" b="1" dirty="0" smtClean="0"/>
              <a:t>Тема</a:t>
            </a:r>
            <a:r>
              <a:rPr lang="ru-RU" dirty="0" smtClean="0"/>
              <a:t>: Методические разработки по изучению темы «Налоги физических лиц»</a:t>
            </a:r>
          </a:p>
          <a:p>
            <a:r>
              <a:rPr lang="ru-RU" b="1" dirty="0" smtClean="0"/>
              <a:t>Цель</a:t>
            </a:r>
            <a:r>
              <a:rPr lang="ru-RU" dirty="0" smtClean="0"/>
              <a:t> : Создание методических разработок о налогах физических лиц и способах их вычисления</a:t>
            </a:r>
          </a:p>
          <a:p>
            <a:r>
              <a:rPr lang="ru-RU" b="1" dirty="0" smtClean="0"/>
              <a:t>Планируемые результаты:</a:t>
            </a:r>
          </a:p>
          <a:p>
            <a:pPr>
              <a:buFontTx/>
              <a:buChar char="-"/>
            </a:pPr>
            <a:r>
              <a:rPr lang="ru-RU" i="1" dirty="0" smtClean="0"/>
              <a:t>Личностные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Формирование ответственной гражданской позиции по уплате налогов</a:t>
            </a:r>
          </a:p>
          <a:p>
            <a:pPr>
              <a:buFontTx/>
              <a:buChar char="-"/>
            </a:pPr>
            <a:r>
              <a:rPr lang="ru-RU" i="1" dirty="0" err="1" smtClean="0"/>
              <a:t>Метапредметные</a:t>
            </a:r>
            <a:r>
              <a:rPr lang="ru-RU" dirty="0" smtClean="0"/>
              <a:t> </a:t>
            </a:r>
          </a:p>
          <a:p>
            <a:r>
              <a:rPr lang="ru-RU" dirty="0" smtClean="0"/>
              <a:t>Умение анализировать существующую систему налогообложения</a:t>
            </a:r>
          </a:p>
          <a:p>
            <a:pPr>
              <a:buFontTx/>
              <a:buChar char="-"/>
            </a:pPr>
            <a:r>
              <a:rPr lang="ru-RU" i="1" dirty="0" smtClean="0"/>
              <a:t>Предметные</a:t>
            </a:r>
          </a:p>
          <a:p>
            <a:r>
              <a:rPr lang="ru-RU" dirty="0" smtClean="0"/>
              <a:t>Знать о видах  налогов с физических лиц, уметь рассчитывать налоги с физических лиц, уметь рассчитать размер налога по определенным ставкам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Содержание проекта</a:t>
            </a:r>
            <a:endParaRPr lang="ru-RU" dirty="0">
              <a:latin typeface="+mn-lt"/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288473" y="1217384"/>
            <a:ext cx="7647789" cy="530225"/>
            <a:chOff x="1269" y="1296"/>
            <a:chExt cx="32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1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303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Методическая разработка «Зачем надо платить налоги?»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36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306782" y="1973323"/>
            <a:ext cx="7573982" cy="852488"/>
            <a:chOff x="1268" y="1776"/>
            <a:chExt cx="3194" cy="537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537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Групповые мини – проекты по разработке собственной системы начисления НДФЛ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455"/>
              <a:chOff x="1414" y="1776"/>
              <a:chExt cx="266" cy="455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455"/>
                <a:chOff x="1415" y="1276"/>
                <a:chExt cx="266" cy="455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7" y="1557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63" y="1809"/>
                <a:ext cx="12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1434647" y="2974175"/>
            <a:ext cx="7543098" cy="1043642"/>
            <a:chOff x="1270" y="2247"/>
            <a:chExt cx="3192" cy="494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Практические задачи «Расчет налога на земельный участок»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417617" y="3960151"/>
            <a:ext cx="7504591" cy="547687"/>
            <a:chOff x="1268" y="2727"/>
            <a:chExt cx="3536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382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326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/>
                <a:t>Индивидуальное лото «</a:t>
              </a:r>
              <a:r>
                <a:rPr lang="ru-RU" sz="2000" smtClean="0"/>
                <a:t>Транспортный налог»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4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4</a:t>
                </a:r>
              </a:p>
            </p:txBody>
          </p:sp>
        </p:grpSp>
      </p:grpSp>
      <p:grpSp>
        <p:nvGrpSpPr>
          <p:cNvPr id="46" name="Group 96"/>
          <p:cNvGrpSpPr>
            <a:grpSpLocks/>
          </p:cNvGrpSpPr>
          <p:nvPr/>
        </p:nvGrpSpPr>
        <p:grpSpPr bwMode="auto">
          <a:xfrm>
            <a:off x="1454727" y="4874551"/>
            <a:ext cx="7523018" cy="547687"/>
            <a:chOff x="1268" y="3207"/>
            <a:chExt cx="3010" cy="345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gray">
            <a:xfrm>
              <a:off x="1375" y="3207"/>
              <a:ext cx="2881" cy="342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dirty="0" smtClean="0"/>
                <a:t>     Интерактивная игра по истории «Налоги с физических  лиц» </a:t>
              </a:r>
              <a:endParaRPr lang="ru-RU" dirty="0"/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gray">
            <a:xfrm>
              <a:off x="1645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4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5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5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5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5</a:t>
                </a:r>
                <a:endPara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6" name="Group 96"/>
          <p:cNvGrpSpPr>
            <a:grpSpLocks/>
          </p:cNvGrpSpPr>
          <p:nvPr/>
        </p:nvGrpSpPr>
        <p:grpSpPr bwMode="auto">
          <a:xfrm>
            <a:off x="1510145" y="5788951"/>
            <a:ext cx="7467599" cy="547687"/>
            <a:chOff x="1268" y="3207"/>
            <a:chExt cx="3190" cy="345"/>
          </a:xfrm>
        </p:grpSpPr>
        <p:sp>
          <p:nvSpPr>
            <p:cNvPr id="77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ru-RU" dirty="0" smtClean="0"/>
                <a:t>   Устный счет – игра «</a:t>
              </a:r>
              <a:r>
                <a:rPr lang="ru-RU" smtClean="0"/>
                <a:t>Ты мне -  </a:t>
              </a:r>
              <a:r>
                <a:rPr lang="ru-RU" dirty="0" smtClean="0"/>
                <a:t>я тебе» </a:t>
              </a:r>
              <a:endParaRPr lang="ru-RU" dirty="0"/>
            </a:p>
          </p:txBody>
        </p:sp>
        <p:sp>
          <p:nvSpPr>
            <p:cNvPr id="78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9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80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82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3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84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85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1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2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3819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02624" cy="5040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Зачем надо платить налоги?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561662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Осадчая И.В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Методическая разработка к уроку обществознания в 7 классе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 «Экономика и ее основные участники»</a:t>
            </a:r>
          </a:p>
          <a:p>
            <a:pPr algn="r"/>
            <a:r>
              <a:rPr lang="ru-RU" sz="1800" b="1" u="sng" dirty="0" smtClean="0">
                <a:solidFill>
                  <a:schemeClr val="tx1"/>
                </a:solidFill>
              </a:rPr>
              <a:t>Цель</a:t>
            </a:r>
            <a:r>
              <a:rPr lang="ru-RU" sz="1800" dirty="0" smtClean="0">
                <a:solidFill>
                  <a:schemeClr val="tx1"/>
                </a:solidFill>
              </a:rPr>
              <a:t> : формирование понимания и ответственного отношения к  вопросу уплаты налогов</a:t>
            </a:r>
          </a:p>
          <a:p>
            <a:pPr algn="r"/>
            <a:r>
              <a:rPr lang="ru-RU" sz="1800" b="1" u="sng" dirty="0" smtClean="0">
                <a:solidFill>
                  <a:schemeClr val="tx1"/>
                </a:solidFill>
              </a:rPr>
              <a:t>Форма работы</a:t>
            </a:r>
            <a:r>
              <a:rPr lang="ru-RU" sz="1800" dirty="0" smtClean="0">
                <a:solidFill>
                  <a:schemeClr val="tx1"/>
                </a:solidFill>
              </a:rPr>
              <a:t>: работа в парах или групповая работа</a:t>
            </a:r>
          </a:p>
          <a:p>
            <a:pPr algn="l"/>
            <a:r>
              <a:rPr lang="ru-RU" sz="1800" b="1" u="sng" dirty="0" smtClean="0">
                <a:solidFill>
                  <a:schemeClr val="tx1"/>
                </a:solidFill>
              </a:rPr>
              <a:t>Методическое содержание: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1 вариант. </a:t>
            </a:r>
            <a:r>
              <a:rPr lang="ru-RU" sz="1800" dirty="0" smtClean="0">
                <a:solidFill>
                  <a:schemeClr val="tx1"/>
                </a:solidFill>
              </a:rPr>
              <a:t>Составление схемы </a:t>
            </a:r>
            <a:r>
              <a:rPr lang="ru-RU" sz="1800" u="sng" dirty="0" smtClean="0">
                <a:solidFill>
                  <a:schemeClr val="tx1"/>
                </a:solidFill>
              </a:rPr>
              <a:t>«Налоги для государства и человека» </a:t>
            </a:r>
            <a:r>
              <a:rPr lang="ru-RU" sz="1800" dirty="0" smtClean="0">
                <a:solidFill>
                  <a:schemeClr val="tx1"/>
                </a:solidFill>
              </a:rPr>
              <a:t>на основе работы в парах с раздаточным материалом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2 вариант. </a:t>
            </a:r>
            <a:r>
              <a:rPr lang="ru-RU" sz="1800" dirty="0" smtClean="0">
                <a:solidFill>
                  <a:schemeClr val="tx1"/>
                </a:solidFill>
              </a:rPr>
              <a:t>Командное соревнование – кто быстрее откроет все элементы схемы, представленной на экране.</a:t>
            </a:r>
          </a:p>
          <a:p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4434250"/>
            <a:ext cx="1033555" cy="162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2" y="4509120"/>
            <a:ext cx="1660517" cy="141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6060828"/>
            <a:ext cx="191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здравоохранение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71999" y="59477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99792" y="4509120"/>
            <a:ext cx="1440160" cy="6373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Налоги для государства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4509120"/>
            <a:ext cx="1368152" cy="6373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Налоги для человека</a:t>
            </a:r>
            <a:endParaRPr lang="ru-RU" sz="14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177556" y="51539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70732" y="515398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71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288" y="1174855"/>
            <a:ext cx="3638872" cy="5362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28650" y="353291"/>
            <a:ext cx="8130886" cy="85205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Мини-проект «Наш НДФЛ»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916925" y="1189794"/>
            <a:ext cx="4513361" cy="5362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Раскрытие понятия НДФЛ;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44738" y="1502681"/>
            <a:ext cx="5001735" cy="835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плоской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прогрес-сивной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шкалы начисления НДФЛ;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630819" y="2182295"/>
            <a:ext cx="4721180" cy="629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Деление класса на 2 группы;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04542" y="3078273"/>
            <a:ext cx="2426277" cy="1105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плоской шкалы;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30698" y="2885139"/>
            <a:ext cx="2441115" cy="10923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Сторонники прогрессивной шкалы;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3424704">
            <a:off x="2310401" y="2584736"/>
            <a:ext cx="436418" cy="6015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8401488">
            <a:off x="5955396" y="2551473"/>
            <a:ext cx="436418" cy="580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28650" y="4179109"/>
            <a:ext cx="7801636" cy="12318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 разработка собственной системы начисления НДФЛ, сочетающей «+» обеих систем с учетом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s://i05.fotocdn.net/s24/172/public_pin_l/203/2592656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049"/>
          <a:stretch/>
        </p:blipFill>
        <p:spPr bwMode="auto">
          <a:xfrm>
            <a:off x="3571040" y="3712688"/>
            <a:ext cx="1819436" cy="1049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Горизонтальный свиток 12"/>
          <p:cNvSpPr/>
          <p:nvPr/>
        </p:nvSpPr>
        <p:spPr>
          <a:xfrm>
            <a:off x="2791724" y="2723667"/>
            <a:ext cx="3044137" cy="112829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Происходит обсуждение «+» «-»</a:t>
            </a:r>
          </a:p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4111556" y="3709411"/>
            <a:ext cx="497199" cy="5463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664" y="5187774"/>
            <a:ext cx="81178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-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доходности государственного бюджета;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27723" y="5605748"/>
            <a:ext cx="6064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к социальной справедливости;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7659" y="6127151"/>
            <a:ext cx="74204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готовых мини-проектов, выводы.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89017" y="0"/>
            <a:ext cx="572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Неродигречка</a:t>
            </a:r>
            <a:r>
              <a:rPr lang="ru-RU" dirty="0" smtClean="0"/>
              <a:t> Е.В.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8560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9" grpId="0"/>
      <p:bldP spid="10" grpId="0"/>
      <p:bldP spid="11" grpId="0"/>
      <p:bldP spid="12" grpId="0"/>
      <p:bldP spid="5" grpId="0" animBg="1"/>
      <p:bldP spid="15" grpId="0" animBg="1"/>
      <p:bldP spid="17" grpId="0"/>
      <p:bldP spid="13" grpId="0" animBg="1"/>
      <p:bldP spid="13" grpId="1" animBg="1"/>
      <p:bldP spid="14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84" t="10038" r="64861" b="14205"/>
          <a:stretch>
            <a:fillRect/>
          </a:stretch>
        </p:blipFill>
        <p:spPr bwMode="auto">
          <a:xfrm>
            <a:off x="4572000" y="207818"/>
            <a:ext cx="4391891" cy="554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7092" y="1274618"/>
            <a:ext cx="404552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Расчет земельного налога за полный  календарный год</a:t>
            </a:r>
          </a:p>
          <a:p>
            <a:r>
              <a:rPr lang="ru-RU" dirty="0" smtClean="0"/>
              <a:t>Налог = 1520607,45 × 0,3/100 = 4561,82</a:t>
            </a:r>
          </a:p>
          <a:p>
            <a:endParaRPr lang="ru-RU" dirty="0" smtClean="0"/>
          </a:p>
          <a:p>
            <a:r>
              <a:rPr lang="ru-RU" dirty="0" smtClean="0"/>
              <a:t>Расчет земельного налога за неполный  календарный год (участок в пользовании с июня)</a:t>
            </a:r>
          </a:p>
          <a:p>
            <a:r>
              <a:rPr lang="ru-RU" dirty="0" smtClean="0"/>
              <a:t>Налог = 1520607,45 × 0,3/100 ×0,5=2280,91</a:t>
            </a:r>
          </a:p>
          <a:p>
            <a:endParaRPr lang="ru-RU" dirty="0" smtClean="0"/>
          </a:p>
          <a:p>
            <a:r>
              <a:rPr lang="ru-RU" dirty="0" smtClean="0"/>
              <a:t>Расчет земельного налога за долю земельного участка (3/4 доли)</a:t>
            </a:r>
          </a:p>
          <a:p>
            <a:r>
              <a:rPr lang="ru-RU" dirty="0" smtClean="0"/>
              <a:t>Налог = 1520607,45 × 0,3 × 0,75/100 =3421,37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0255" y="249382"/>
            <a:ext cx="239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Акинфиева Н.П.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Елена\Desktop\НАЛОГ\!!1!11налог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22" y="2257425"/>
            <a:ext cx="6867525" cy="4600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лена\Desktop\пвы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8"/>
            <a:ext cx="7000892" cy="3933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autoexpertnost.ru/wp-content/uploads/2017/07/%D0%9D%D0%94%D0%A4%D0%9B-%D0%B7%D0%B0-%D1%80%D0%B0%D0%B1%D0%BE%D1%82%D0%BD%D0%B8%D0%BA%D0%BE%D0%B21-80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6096"/>
            <a:ext cx="3347864" cy="2901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www.buhsoft.ru/demotivator/fns-planiruet-novye-kody-vidov-dohodov-i-vycheta-dlya-spravki-2-ndfl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259" y="54277"/>
            <a:ext cx="2286261" cy="15241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public.superjob.ru/images/community_photos/profiles/12616094/albums/default/2015_06/10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08" y="1578451"/>
            <a:ext cx="1994565" cy="2377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602217">
            <a:off x="-26189" y="4194681"/>
            <a:ext cx="13279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Кейс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6546" y="0"/>
            <a:ext cx="184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Юрганова</a:t>
            </a:r>
            <a:r>
              <a:rPr lang="ru-RU" dirty="0" smtClean="0"/>
              <a:t> Е.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45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37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Двинина Светлана Александровна</a:t>
            </a:r>
            <a:br>
              <a:rPr lang="ru-RU" sz="3600" dirty="0" smtClean="0"/>
            </a:br>
            <a:r>
              <a:rPr lang="ru-RU" sz="3600" dirty="0" smtClean="0"/>
              <a:t>Индивидуальное лото «Транспортный налог»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Правила игры.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+mj-lt"/>
              </a:rPr>
              <a:t>В специальном конверте учащимся предлагается набор карточек с задачами. И большая карта ответов. Ученик достает из конверта карточку, решает пример и накрывает ею соответствующий ответ. Карточки накладываются лицевой стороной вниз. Если все примеры решены правильно, то обратные стороны наложенных карточек составляют какой-то условный шифр: рисунок</a:t>
            </a:r>
            <a:r>
              <a:rPr lang="ru-RU" sz="2400" b="1" dirty="0" smtClean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+mj-lt"/>
              </a:rPr>
              <a:t>, чертеж, букву</a:t>
            </a:r>
            <a:r>
              <a:rPr lang="ru-RU" sz="18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+mj-lt"/>
              </a:rPr>
              <a:t>.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0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9" y="260648"/>
            <a:ext cx="7828762" cy="586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2398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</TotalTime>
  <Words>604</Words>
  <Application>Microsoft Office PowerPoint</Application>
  <PresentationFormat>Экран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Модуль 6. Содержание и методика преподавания тем по взаимоотношению человека с государством: налоги</vt:lpstr>
      <vt:lpstr>Слайд 2</vt:lpstr>
      <vt:lpstr>Содержание проекта</vt:lpstr>
      <vt:lpstr>Зачем надо платить налоги?</vt:lpstr>
      <vt:lpstr>Слайд 5</vt:lpstr>
      <vt:lpstr>Слайд 6</vt:lpstr>
      <vt:lpstr>Слайд 7</vt:lpstr>
      <vt:lpstr>Двинина Светлана Александровна Индивидуальное лото «Транспортный налог»</vt:lpstr>
      <vt:lpstr>Слайд 9</vt:lpstr>
      <vt:lpstr>Таблица ответов</vt:lpstr>
      <vt:lpstr>Слайд 11</vt:lpstr>
      <vt:lpstr>Повторение темы проценты на уроках алгебры  Сафонова Е.А. 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85</cp:revision>
  <dcterms:created xsi:type="dcterms:W3CDTF">2016-11-18T14:12:19Z</dcterms:created>
  <dcterms:modified xsi:type="dcterms:W3CDTF">2017-10-18T09:54:10Z</dcterms:modified>
</cp:coreProperties>
</file>