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3" r:id="rId7"/>
    <p:sldId id="261" r:id="rId8"/>
    <p:sldId id="265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04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142984"/>
            <a:ext cx="3714776" cy="2786081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3886200"/>
            <a:ext cx="3714776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1" y="4406900"/>
            <a:ext cx="57801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14611" y="2906713"/>
            <a:ext cx="57801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t="-48000" b="-4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3643306" y="285728"/>
            <a:ext cx="5214974" cy="6143668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c1c2cb7e1c10.png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4296422" cy="60335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285728"/>
            <a:ext cx="5229204" cy="1143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43306" y="1600200"/>
            <a:ext cx="5043494" cy="45259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Содержимое 3" descr="Без имени-1.gif"/>
          <p:cNvPicPr>
            <a:picLocks noChangeAspect="1"/>
          </p:cNvPicPr>
          <p:nvPr userDrawn="1"/>
        </p:nvPicPr>
        <p:blipFill>
          <a:blip r:embed="rId12"/>
          <a:srcRect r="3099"/>
          <a:stretch>
            <a:fillRect/>
          </a:stretch>
        </p:blipFill>
        <p:spPr>
          <a:xfrm flipH="1">
            <a:off x="0" y="2214554"/>
            <a:ext cx="4467024" cy="464344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jpeg"/><Relationship Id="rId18" Type="http://schemas.openxmlformats.org/officeDocument/2006/relationships/image" Target="../media/image32.jpeg"/><Relationship Id="rId3" Type="http://schemas.openxmlformats.org/officeDocument/2006/relationships/image" Target="../media/image17.jpeg"/><Relationship Id="rId21" Type="http://schemas.openxmlformats.org/officeDocument/2006/relationships/image" Target="../media/image35.jpe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openxmlformats.org/officeDocument/2006/relationships/image" Target="../media/image31.jpeg"/><Relationship Id="rId2" Type="http://schemas.openxmlformats.org/officeDocument/2006/relationships/image" Target="../media/image16.jpeg"/><Relationship Id="rId16" Type="http://schemas.openxmlformats.org/officeDocument/2006/relationships/image" Target="../media/image30.jpeg"/><Relationship Id="rId20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5" Type="http://schemas.openxmlformats.org/officeDocument/2006/relationships/image" Target="../media/image29.jpeg"/><Relationship Id="rId23" Type="http://schemas.openxmlformats.org/officeDocument/2006/relationships/image" Target="../media/image37.jpeg"/><Relationship Id="rId10" Type="http://schemas.openxmlformats.org/officeDocument/2006/relationships/image" Target="../media/image24.jpeg"/><Relationship Id="rId19" Type="http://schemas.openxmlformats.org/officeDocument/2006/relationships/image" Target="../media/image33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Relationship Id="rId22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908720"/>
            <a:ext cx="3714776" cy="2786081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</a:t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кладом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068960"/>
            <a:ext cx="3714776" cy="1752600"/>
          </a:xfrm>
        </p:spPr>
        <p:txBody>
          <a:bodyPr>
            <a:normAutofit fontScale="55000" lnSpcReduction="20000"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такое </a:t>
            </a:r>
            <a:endPara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деньги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endPara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откуда 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взялись?</a:t>
            </a:r>
            <a:endPara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 с происхождением денег, с историей, функцией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денег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об экономических причинах возникновения денег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643306" y="626395"/>
            <a:ext cx="52292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itchFamily="34" charset="0"/>
              </a:rPr>
              <a:t>Планируемые результаты:</a:t>
            </a:r>
            <a:endParaRPr lang="ru-RU" sz="2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067944" y="1196752"/>
            <a:ext cx="4608512" cy="5040559"/>
          </a:xfrm>
        </p:spPr>
        <p:txBody>
          <a:bodyPr>
            <a:normAutofit fontScale="85000" lnSpcReduction="20000"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умение определять, высказывать свое мнение, выражать свои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точно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выражать свои мысли, определять цель деятельности на уроке, определять успешность своего задания, действовать в учебном сотрудничестве в соответствии с принятой ролью, учиться давать оценку своей деятельности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уроке.</a:t>
            </a:r>
          </a:p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добывать новые знания, находить ответы на вопросы, перерабатывать полученную информацию, делать выводы в результате совместной работы.</a:t>
            </a:r>
          </a:p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учиться работать в паре, команде, приходить к общему решению в совместной деятельности, слушать других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Предметные: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понятие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«деньги»;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развитие представлений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о товарно-денежных отношениях, о функциях денег в жизни человека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513160"/>
              </p:ext>
            </p:extLst>
          </p:nvPr>
        </p:nvGraphicFramePr>
        <p:xfrm>
          <a:off x="3059832" y="1608548"/>
          <a:ext cx="5112567" cy="864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063"/>
                <a:gridCol w="568063"/>
                <a:gridCol w="568063"/>
                <a:gridCol w="568063"/>
                <a:gridCol w="568063"/>
                <a:gridCol w="568063"/>
                <a:gridCol w="568063"/>
                <a:gridCol w="568063"/>
                <a:gridCol w="568063"/>
              </a:tblGrid>
              <a:tr h="8640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38034"/>
              </p:ext>
            </p:extLst>
          </p:nvPr>
        </p:nvGraphicFramePr>
        <p:xfrm>
          <a:off x="4211960" y="2490541"/>
          <a:ext cx="2272252" cy="864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063"/>
                <a:gridCol w="568063"/>
                <a:gridCol w="568063"/>
                <a:gridCol w="568063"/>
              </a:tblGrid>
              <a:tr h="8640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037326"/>
              </p:ext>
            </p:extLst>
          </p:nvPr>
        </p:nvGraphicFramePr>
        <p:xfrm>
          <a:off x="3635896" y="3348896"/>
          <a:ext cx="2272252" cy="864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063"/>
                <a:gridCol w="568063"/>
                <a:gridCol w="568063"/>
                <a:gridCol w="568063"/>
              </a:tblGrid>
              <a:tr h="8640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316236"/>
              </p:ext>
            </p:extLst>
          </p:nvPr>
        </p:nvGraphicFramePr>
        <p:xfrm>
          <a:off x="3635896" y="4230889"/>
          <a:ext cx="5112567" cy="864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063"/>
                <a:gridCol w="568063"/>
                <a:gridCol w="568063"/>
                <a:gridCol w="568063"/>
                <a:gridCol w="568063"/>
                <a:gridCol w="568063"/>
                <a:gridCol w="568063"/>
                <a:gridCol w="568063"/>
                <a:gridCol w="568063"/>
              </a:tblGrid>
              <a:tr h="8640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629048"/>
              </p:ext>
            </p:extLst>
          </p:nvPr>
        </p:nvGraphicFramePr>
        <p:xfrm>
          <a:off x="3075834" y="5112882"/>
          <a:ext cx="3408378" cy="864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063"/>
                <a:gridCol w="568063"/>
                <a:gridCol w="568063"/>
                <a:gridCol w="568063"/>
                <a:gridCol w="568063"/>
                <a:gridCol w="568063"/>
              </a:tblGrid>
              <a:tr h="8640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987822" y="1430014"/>
            <a:ext cx="525658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8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5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 с п </a:t>
            </a:r>
            <a:r>
              <a:rPr lang="ru-RU" sz="5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5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т о р </a:t>
            </a:r>
            <a:endParaRPr lang="ru-RU" sz="5800" b="1" dirty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95936" y="2338008"/>
            <a:ext cx="367240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 е </a:t>
            </a:r>
            <a:r>
              <a:rPr lang="ru-RU" sz="5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5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 </a:t>
            </a:r>
            <a:endParaRPr lang="ru-RU" sz="5800" b="1" dirty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19872" y="3155035"/>
            <a:ext cx="367240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 а н</a:t>
            </a:r>
            <a:r>
              <a:rPr lang="ru-RU" sz="5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5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5800" b="1" dirty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07904" y="4067491"/>
            <a:ext cx="525658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 у х </a:t>
            </a:r>
            <a:r>
              <a:rPr lang="ru-RU" sz="5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5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</a:t>
            </a:r>
            <a:r>
              <a:rPr lang="ru-RU" sz="5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 т е р</a:t>
            </a:r>
            <a:endParaRPr lang="ru-RU" sz="5800" b="1" dirty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75834" y="4948708"/>
            <a:ext cx="525658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8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5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 с </a:t>
            </a:r>
            <a:r>
              <a:rPr lang="ru-RU" sz="5800" b="1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5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5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</a:t>
            </a:r>
            <a:endParaRPr lang="ru-RU" sz="5800" b="1" dirty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48086" y="743161"/>
            <a:ext cx="72008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endParaRPr lang="ru-RU" sz="5800" b="1" dirty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30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99992" y="188640"/>
            <a:ext cx="35010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оваро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-деньги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07904" y="980728"/>
            <a:ext cx="2133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Древняя Монголия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434262"/>
            <a:ext cx="1489348" cy="148934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084168" y="980728"/>
            <a:ext cx="2293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Каролински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е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острова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636" y="1434263"/>
            <a:ext cx="3291106" cy="134215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251486" y="3206583"/>
            <a:ext cx="18619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народы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Африки,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Азии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и Океании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852914"/>
            <a:ext cx="2502951" cy="190724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199954" y="3206583"/>
            <a:ext cx="1033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Мексика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241" y="3717032"/>
            <a:ext cx="2108501" cy="182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882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99992" y="188640"/>
            <a:ext cx="35010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оваро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-деньги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896526"/>
            <a:ext cx="17587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Канада, Аляска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Сибирь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542857"/>
            <a:ext cx="2036289" cy="1526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6320257" y="896525"/>
            <a:ext cx="21418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некоторые племена </a:t>
            </a:r>
          </a:p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Южной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Америки 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247" y="1726650"/>
            <a:ext cx="2637824" cy="115851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455" y="3382506"/>
            <a:ext cx="1783642" cy="192933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554" y="3635638"/>
            <a:ext cx="827897" cy="111626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598277"/>
            <a:ext cx="3616395" cy="180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57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8024" y="548680"/>
            <a:ext cx="2919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Игра «Найди и обменяй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196752"/>
            <a:ext cx="2088232" cy="13533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6444208" y="1556792"/>
            <a:ext cx="2016224" cy="4616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ap="sq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яйца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440" y="2828882"/>
            <a:ext cx="2050792" cy="1320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6450714" y="3258148"/>
            <a:ext cx="2016224" cy="4616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ap="sq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зерно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439" y="4427821"/>
            <a:ext cx="2144729" cy="10723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6465171" y="4728671"/>
            <a:ext cx="2016224" cy="4616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ap="sq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молоко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35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1619672" y="121878"/>
            <a:ext cx="6192018" cy="35989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История денег России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26111" y="868363"/>
            <a:ext cx="8637997" cy="5061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ru-RU" sz="2400" b="1" i="1" dirty="0" smtClean="0">
                <a:latin typeface="Times New Roman" pitchFamily="18" charset="0"/>
              </a:rPr>
              <a:t>Деньги? – Деньги</a:t>
            </a:r>
          </a:p>
          <a:p>
            <a:pPr>
              <a:buFont typeface="Wingdings" pitchFamily="2" charset="2"/>
              <a:buNone/>
            </a:pPr>
            <a:r>
              <a:rPr lang="ru-RU" sz="2400" b="1" i="1" dirty="0" smtClean="0">
                <a:latin typeface="Times New Roman" pitchFamily="18" charset="0"/>
              </a:rPr>
              <a:t>Всегда, во всякий возраст нам пригодны;</a:t>
            </a:r>
          </a:p>
          <a:p>
            <a:pPr>
              <a:buFont typeface="Wingdings" pitchFamily="2" charset="2"/>
              <a:buNone/>
            </a:pPr>
            <a:r>
              <a:rPr lang="ru-RU" sz="2400" b="1" i="1" dirty="0" smtClean="0">
                <a:latin typeface="Times New Roman" pitchFamily="18" charset="0"/>
              </a:rPr>
              <a:t>Но юноша в них ищет слуг проворных</a:t>
            </a:r>
          </a:p>
          <a:p>
            <a:pPr>
              <a:buFont typeface="Wingdings" pitchFamily="2" charset="2"/>
              <a:buNone/>
            </a:pPr>
            <a:r>
              <a:rPr lang="ru-RU" sz="2400" b="1" i="1" dirty="0" smtClean="0">
                <a:latin typeface="Times New Roman" pitchFamily="18" charset="0"/>
              </a:rPr>
              <a:t>И не жалея шлет туда, сюда.</a:t>
            </a:r>
          </a:p>
          <a:p>
            <a:pPr>
              <a:buFont typeface="Wingdings" pitchFamily="2" charset="2"/>
              <a:buNone/>
            </a:pPr>
            <a:r>
              <a:rPr lang="ru-RU" sz="2400" b="1" i="1" dirty="0" smtClean="0">
                <a:latin typeface="Times New Roman" pitchFamily="18" charset="0"/>
              </a:rPr>
              <a:t>Старик же видит в  них друзей  надежных</a:t>
            </a:r>
          </a:p>
          <a:p>
            <a:pPr>
              <a:buFont typeface="Wingdings" pitchFamily="2" charset="2"/>
              <a:buNone/>
            </a:pPr>
            <a:r>
              <a:rPr lang="ru-RU" sz="2400" b="1" i="1" dirty="0" smtClean="0">
                <a:latin typeface="Times New Roman" pitchFamily="18" charset="0"/>
              </a:rPr>
              <a:t>И бережет их как зеницу ока.</a:t>
            </a:r>
          </a:p>
          <a:p>
            <a:pPr>
              <a:buFont typeface="Wingdings" pitchFamily="2" charset="2"/>
              <a:buNone/>
            </a:pPr>
            <a:endParaRPr lang="ru-RU" sz="2400" b="1" i="1" dirty="0" smtClean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2400" b="1" i="1" dirty="0" smtClean="0">
                <a:latin typeface="Times New Roman" pitchFamily="18" charset="0"/>
              </a:rPr>
              <a:t>                   А.С. Пушкин ( «Скупой рыцарь» 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1871" y="641831"/>
            <a:ext cx="1871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Первые деньги славян</a:t>
            </a:r>
            <a:endParaRPr lang="ru-RU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62503" y="1231251"/>
            <a:ext cx="237330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solidFill>
                  <a:srgbClr val="FFFF66"/>
                </a:solidFill>
                <a:latin typeface="Times New Roman" pitchFamily="18" charset="0"/>
              </a:rPr>
              <a:t>Меховые </a:t>
            </a:r>
            <a:r>
              <a:rPr lang="ru-RU" sz="1400" b="1" dirty="0">
                <a:solidFill>
                  <a:srgbClr val="FFFF66"/>
                </a:solidFill>
                <a:latin typeface="Times New Roman" pitchFamily="18" charset="0"/>
              </a:rPr>
              <a:t>деньги </a:t>
            </a:r>
            <a:r>
              <a:rPr lang="ru-RU" sz="1400" b="1" dirty="0" smtClean="0">
                <a:solidFill>
                  <a:srgbClr val="FFFF66"/>
                </a:solidFill>
                <a:latin typeface="Times New Roman" pitchFamily="18" charset="0"/>
              </a:rPr>
              <a:t>славян</a:t>
            </a:r>
            <a:r>
              <a:rPr lang="ru-RU" sz="1400" b="1" i="0" dirty="0" smtClean="0"/>
              <a:t> </a:t>
            </a:r>
            <a:r>
              <a:rPr lang="ru-RU" sz="1400" i="0" dirty="0"/>
              <a:t/>
            </a:r>
            <a:br>
              <a:rPr lang="ru-RU" sz="1400" i="0" dirty="0"/>
            </a:br>
            <a:r>
              <a:rPr lang="ru-RU" sz="1400" i="0" dirty="0" smtClean="0"/>
              <a:t>Первоначально </a:t>
            </a:r>
            <a:r>
              <a:rPr lang="ru-RU" sz="1400" i="0" dirty="0"/>
              <a:t>деньгами служили меха ценных пушных зверьков. Со временем меховые деньги были вытеснены серебром. </a:t>
            </a:r>
            <a:r>
              <a:rPr lang="ru-RU" sz="1400" b="0" i="0" dirty="0"/>
              <a:t>Древние русские деньги - меха - ценились и по породе пушного зверька, и по качеству меха. </a:t>
            </a:r>
            <a:endParaRPr lang="ru-RU" sz="1400" b="0" i="0" u="sng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9" name="Picture 5" descr="19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64" y="3425565"/>
            <a:ext cx="917474" cy="946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2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676" y="3433324"/>
            <a:ext cx="936625" cy="935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 descr="куниц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40" y="4509449"/>
            <a:ext cx="976423" cy="719708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87532" y="4299139"/>
            <a:ext cx="144884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000" i="0" dirty="0"/>
              <a:t>горностай ( бель )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1528760" y="4302704"/>
            <a:ext cx="122480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000" i="0" dirty="0" smtClean="0"/>
              <a:t>соболь </a:t>
            </a:r>
            <a:r>
              <a:rPr lang="ru-RU" sz="1000" i="0" dirty="0"/>
              <a:t>( куна )</a:t>
            </a: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1489397" y="4877865"/>
            <a:ext cx="103038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200" i="0" dirty="0"/>
              <a:t>    ногата</a:t>
            </a: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-500" y="5178336"/>
            <a:ext cx="2779565" cy="15841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sz="1000" b="1" dirty="0" smtClean="0">
                <a:solidFill>
                  <a:srgbClr val="FF0000"/>
                </a:solidFill>
              </a:rPr>
              <a:t>     Поэтому масштаб цен </a:t>
            </a:r>
          </a:p>
          <a:p>
            <a:pPr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sz="1000" b="1" dirty="0" smtClean="0">
                <a:solidFill>
                  <a:srgbClr val="FF0000"/>
                </a:solidFill>
              </a:rPr>
              <a:t>меховых денег выглядел так: </a:t>
            </a:r>
            <a:br>
              <a:rPr lang="ru-RU" sz="1000" b="1" dirty="0" smtClean="0">
                <a:solidFill>
                  <a:srgbClr val="FF0000"/>
                </a:solidFill>
              </a:rPr>
            </a:br>
            <a:r>
              <a:rPr lang="ru-RU" sz="1000" b="1" dirty="0" smtClean="0">
                <a:solidFill>
                  <a:srgbClr val="FF0000"/>
                </a:solidFill>
              </a:rPr>
              <a:t>1 гривна = 25 кунам = 50 резанам = 1200 белям </a:t>
            </a:r>
            <a:br>
              <a:rPr lang="ru-RU" sz="1000" b="1" dirty="0" smtClean="0">
                <a:solidFill>
                  <a:srgbClr val="FF0000"/>
                </a:solidFill>
              </a:rPr>
            </a:br>
            <a:r>
              <a:rPr lang="ru-RU" sz="1000" b="1" dirty="0" smtClean="0">
                <a:solidFill>
                  <a:srgbClr val="FF0000"/>
                </a:solidFill>
              </a:rPr>
              <a:t>1 ногата =11/4 куны = 2 1/2 резанам = 60 белям </a:t>
            </a:r>
            <a:br>
              <a:rPr lang="ru-RU" sz="1000" b="1" dirty="0" smtClean="0">
                <a:solidFill>
                  <a:srgbClr val="FF0000"/>
                </a:solidFill>
              </a:rPr>
            </a:br>
            <a:r>
              <a:rPr lang="ru-RU" sz="1000" b="1" dirty="0" smtClean="0">
                <a:solidFill>
                  <a:srgbClr val="FF0000"/>
                </a:solidFill>
              </a:rPr>
              <a:t>1 куна = 2 резанам = 48 белям. </a:t>
            </a:r>
            <a:br>
              <a:rPr lang="ru-RU" sz="1000" b="1" dirty="0" smtClean="0">
                <a:solidFill>
                  <a:srgbClr val="FF0000"/>
                </a:solidFill>
              </a:rPr>
            </a:br>
            <a:r>
              <a:rPr lang="ru-RU" sz="1000" b="1" dirty="0" smtClean="0">
                <a:solidFill>
                  <a:srgbClr val="FF0000"/>
                </a:solidFill>
              </a:rPr>
              <a:t>Этот масштаб еще дополнялся разменным малоценным мехом летней (вешней) рыжей белки - векши. </a:t>
            </a:r>
            <a:br>
              <a:rPr lang="ru-RU" sz="1000" b="1" dirty="0" smtClean="0">
                <a:solidFill>
                  <a:srgbClr val="FF0000"/>
                </a:solidFill>
              </a:rPr>
            </a:br>
            <a:r>
              <a:rPr lang="ru-RU" sz="1000" b="1" dirty="0" smtClean="0">
                <a:solidFill>
                  <a:srgbClr val="FF0000"/>
                </a:solidFill>
              </a:rPr>
              <a:t>В Древней Руси было еще одно название денег - скот. Но скот не означал денежной единицы, тем более не означал стада домашних животных. </a:t>
            </a: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2826713" y="532754"/>
            <a:ext cx="22814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</a:rPr>
              <a:t>Первые  металлические  деньги  Древней Руси </a:t>
            </a:r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2688581" y="1261035"/>
            <a:ext cx="2468181" cy="201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200" dirty="0">
                <a:solidFill>
                  <a:schemeClr val="tx2"/>
                </a:solidFill>
              </a:rPr>
              <a:t> </a:t>
            </a:r>
            <a:r>
              <a:rPr lang="ru-RU" sz="1200" b="1" i="1" dirty="0">
                <a:solidFill>
                  <a:schemeClr val="tx2"/>
                </a:solidFill>
              </a:rPr>
              <a:t> </a:t>
            </a:r>
            <a:r>
              <a:rPr lang="ru-RU" sz="1200" b="1" i="1" dirty="0">
                <a:solidFill>
                  <a:srgbClr val="F8F8F2"/>
                </a:solidFill>
              </a:rPr>
              <a:t>  </a:t>
            </a:r>
            <a:r>
              <a:rPr lang="ru-RU" sz="1200" b="1" i="1" dirty="0"/>
              <a:t>Серебряные деньги находились в обращении еще в Древней Руси. В XI-XII вв. монеты были частично заменены слитками из серебра, именуемыми гривнами. Первоначально рубль был синонимом гривны, позднее название денежной единицы закрепилось за рублем, весовой единицы — за гривной. Платежные слитки в форме гривен и </a:t>
            </a:r>
            <a:r>
              <a:rPr lang="ru-RU" sz="1200" b="1" i="1" dirty="0" err="1"/>
              <a:t>полугривен</a:t>
            </a:r>
            <a:r>
              <a:rPr lang="ru-RU" sz="1200" b="1" i="1" dirty="0"/>
              <a:t>, рублей и полтин, будучи неразменными, обслуживали лишь крупные оптовые сделки. </a:t>
            </a:r>
          </a:p>
        </p:txBody>
      </p:sp>
      <p:pic>
        <p:nvPicPr>
          <p:cNvPr id="19" name="Picture 4" descr="hrivny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210" y="3302742"/>
            <a:ext cx="864095" cy="864095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num17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936" y="4037401"/>
            <a:ext cx="1224135" cy="509744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2866208" y="4170435"/>
            <a:ext cx="9745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sz="1200" i="0" dirty="0">
                <a:solidFill>
                  <a:srgbClr val="FFFF66"/>
                </a:solidFill>
              </a:rPr>
              <a:t>Киевские гривны</a:t>
            </a:r>
          </a:p>
        </p:txBody>
      </p:sp>
      <p:pic>
        <p:nvPicPr>
          <p:cNvPr id="22" name="Picture 6" descr="Grivna_Novgorod_AR_1_0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949" y="3278668"/>
            <a:ext cx="1152127" cy="288561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3363414" y="3575448"/>
            <a:ext cx="14600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sz="1200" i="0" dirty="0">
                <a:solidFill>
                  <a:srgbClr val="FFFF66"/>
                </a:solidFill>
              </a:rPr>
              <a:t>Новгородская гривна</a:t>
            </a: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 flipH="1">
            <a:off x="3704355" y="4613806"/>
            <a:ext cx="149684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200" i="0" dirty="0">
                <a:solidFill>
                  <a:srgbClr val="FFFF66"/>
                </a:solidFill>
              </a:rPr>
              <a:t>Первые монеты</a:t>
            </a: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2533460" y="4732819"/>
            <a:ext cx="235669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sz="1200" dirty="0">
                <a:solidFill>
                  <a:srgbClr val="FF3300"/>
                </a:solidFill>
              </a:rPr>
              <a:t>Рубль</a:t>
            </a:r>
            <a:r>
              <a:rPr lang="ru-RU" sz="2000" dirty="0">
                <a:solidFill>
                  <a:srgbClr val="FF3300"/>
                </a:solidFill>
              </a:rPr>
              <a:t> </a:t>
            </a:r>
            <a:r>
              <a:rPr lang="ru-RU" sz="1200" dirty="0">
                <a:solidFill>
                  <a:srgbClr val="0070C0"/>
                </a:solidFill>
              </a:rPr>
              <a:t>получил свое название от глагола</a:t>
            </a:r>
          </a:p>
          <a:p>
            <a:pPr algn="ctr" eaLnBrk="1" hangingPunct="1"/>
            <a:r>
              <a:rPr lang="ru-RU" sz="1200" dirty="0">
                <a:solidFill>
                  <a:srgbClr val="0070C0"/>
                </a:solidFill>
              </a:rPr>
              <a:t>«рубить», то есть «делить на части» гривну</a:t>
            </a:r>
          </a:p>
        </p:txBody>
      </p:sp>
      <p:pic>
        <p:nvPicPr>
          <p:cNvPr id="26" name="Picture 12" descr="silverg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7" y="5786016"/>
            <a:ext cx="2077939" cy="588219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5069537" y="653863"/>
            <a:ext cx="381122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dirty="0">
                <a:solidFill>
                  <a:srgbClr val="FFFF66"/>
                </a:solidFill>
                <a:latin typeface="Times New Roman" pitchFamily="18" charset="0"/>
              </a:rPr>
              <a:t>  Появление бумажных денег</a:t>
            </a: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5042930" y="955023"/>
            <a:ext cx="397981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sz="1200" i="0" dirty="0" smtClean="0"/>
              <a:t>1744 год </a:t>
            </a:r>
            <a:r>
              <a:rPr lang="ru-RU" sz="1200" i="0" dirty="0"/>
              <a:t>– в Сенат внесено предложение о выпуске в России бумажных </a:t>
            </a:r>
            <a:r>
              <a:rPr lang="ru-RU" sz="1200" i="0" dirty="0" smtClean="0"/>
              <a:t>денег</a:t>
            </a:r>
            <a:endParaRPr lang="ru-RU" sz="1200" i="0" dirty="0"/>
          </a:p>
          <a:p>
            <a:pPr algn="ctr" eaLnBrk="1" hangingPunct="1"/>
            <a:r>
              <a:rPr lang="ru-RU" sz="1200" i="0" dirty="0"/>
              <a:t>Однако первые бумажные деньги  - ассигнации появились в царствование Екатерины Великой в 1769 году</a:t>
            </a:r>
          </a:p>
        </p:txBody>
      </p:sp>
      <p:pic>
        <p:nvPicPr>
          <p:cNvPr id="29" name="Picture 5" descr="История русских денег - коллекция купюр разных лет!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084" y="1962140"/>
            <a:ext cx="1826072" cy="1378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7" descr="История русских денег - коллекция купюр разных лет!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622" y="1970686"/>
            <a:ext cx="1051216" cy="1358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0" descr="1912-50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590" y="1981125"/>
            <a:ext cx="1318132" cy="61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9" descr="1917r250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506" y="2596125"/>
            <a:ext cx="1263216" cy="732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 Box 13"/>
          <p:cNvSpPr txBox="1">
            <a:spLocks noChangeArrowheads="1"/>
          </p:cNvSpPr>
          <p:nvPr/>
        </p:nvSpPr>
        <p:spPr bwMode="auto">
          <a:xfrm>
            <a:off x="7099156" y="3340311"/>
            <a:ext cx="18735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sz="1200" i="0" dirty="0">
                <a:solidFill>
                  <a:srgbClr val="0070C0"/>
                </a:solidFill>
              </a:rPr>
              <a:t>Первый бумажный рубль появился в феврале 1844 года.</a:t>
            </a:r>
          </a:p>
        </p:txBody>
      </p:sp>
      <p:pic>
        <p:nvPicPr>
          <p:cNvPr id="34" name="Picture 8" descr="File078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073" y="3350235"/>
            <a:ext cx="913036" cy="60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7" descr="File078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120" y="3358011"/>
            <a:ext cx="921249" cy="601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 Box 16"/>
          <p:cNvSpPr txBox="1">
            <a:spLocks noChangeArrowheads="1"/>
          </p:cNvSpPr>
          <p:nvPr/>
        </p:nvSpPr>
        <p:spPr bwMode="auto">
          <a:xfrm>
            <a:off x="7368595" y="3959075"/>
            <a:ext cx="16561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sz="1200" i="0" dirty="0"/>
              <a:t>В 1914 году прекращен обмен бумажных денег на золото</a:t>
            </a:r>
          </a:p>
        </p:txBody>
      </p:sp>
      <p:pic>
        <p:nvPicPr>
          <p:cNvPr id="37" name="Picture 11" descr="File0799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074" y="3949809"/>
            <a:ext cx="913036" cy="563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6" descr="File078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073" y="4453865"/>
            <a:ext cx="913035" cy="508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7" descr="File0788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182" y="3949809"/>
            <a:ext cx="639440" cy="101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5" descr="330px-10_николаевских_рублей_-красненькая-_аверс_и_реверс_1909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6804781" y="3943692"/>
            <a:ext cx="647141" cy="1009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6533521" y="4920097"/>
            <a:ext cx="256326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800" dirty="0">
                <a:solidFill>
                  <a:srgbClr val="FF0066"/>
                </a:solidFill>
              </a:rPr>
              <a:t>1924 год</a:t>
            </a:r>
            <a:r>
              <a:rPr lang="ru-RU" sz="800" dirty="0">
                <a:solidFill>
                  <a:srgbClr val="FFFF00"/>
                </a:solidFill>
              </a:rPr>
              <a:t> </a:t>
            </a:r>
            <a:r>
              <a:rPr lang="ru-RU" sz="800" dirty="0">
                <a:solidFill>
                  <a:srgbClr val="0070C0"/>
                </a:solidFill>
              </a:rPr>
              <a:t>– первая советская денежная реформа: выпущены первые полновесные серебряные рубли и полтинники, первый серийный выпуск бумажных рублей с обеспечением золотом и золотые червонцы</a:t>
            </a:r>
          </a:p>
        </p:txBody>
      </p:sp>
      <p:pic>
        <p:nvPicPr>
          <p:cNvPr id="42" name="Picture 3" descr="1190250B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171" y="4952111"/>
            <a:ext cx="1237417" cy="62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ext Box 2"/>
          <p:cNvSpPr txBox="1">
            <a:spLocks noChangeArrowheads="1"/>
          </p:cNvSpPr>
          <p:nvPr/>
        </p:nvSpPr>
        <p:spPr bwMode="auto">
          <a:xfrm>
            <a:off x="6543382" y="5531663"/>
            <a:ext cx="26609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600" b="1" i="1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800" dirty="0" smtClean="0">
                <a:solidFill>
                  <a:srgbClr val="FF0066"/>
                </a:solidFill>
              </a:rPr>
              <a:t>1961год</a:t>
            </a:r>
            <a:r>
              <a:rPr lang="ru-RU" sz="800" dirty="0" smtClean="0">
                <a:solidFill>
                  <a:srgbClr val="FFFF00"/>
                </a:solidFill>
              </a:rPr>
              <a:t> </a:t>
            </a:r>
            <a:r>
              <a:rPr lang="ru-RU" sz="800" dirty="0">
                <a:solidFill>
                  <a:srgbClr val="0070C0"/>
                </a:solidFill>
              </a:rPr>
              <a:t>– </a:t>
            </a:r>
            <a:r>
              <a:rPr lang="ru-RU" sz="800" dirty="0" smtClean="0">
                <a:solidFill>
                  <a:srgbClr val="0070C0"/>
                </a:solidFill>
              </a:rPr>
              <a:t>советская </a:t>
            </a:r>
            <a:r>
              <a:rPr lang="ru-RU" sz="800" dirty="0">
                <a:solidFill>
                  <a:srgbClr val="0070C0"/>
                </a:solidFill>
              </a:rPr>
              <a:t>денежная реформа: </a:t>
            </a:r>
            <a:r>
              <a:rPr lang="ru-RU" sz="800" dirty="0" smtClean="0">
                <a:solidFill>
                  <a:srgbClr val="0070C0"/>
                </a:solidFill>
              </a:rPr>
              <a:t>выпущены денежные знаки нового образца.</a:t>
            </a:r>
          </a:p>
          <a:p>
            <a:pPr eaLnBrk="1" hangingPunct="1"/>
            <a:r>
              <a:rPr lang="ru-RU" sz="800" dirty="0" smtClean="0">
                <a:solidFill>
                  <a:srgbClr val="0070C0"/>
                </a:solidFill>
              </a:rPr>
              <a:t>До </a:t>
            </a:r>
            <a:r>
              <a:rPr lang="ru-RU" sz="800" dirty="0" smtClean="0">
                <a:solidFill>
                  <a:srgbClr val="FF3300"/>
                </a:solidFill>
              </a:rPr>
              <a:t>1994 года</a:t>
            </a:r>
            <a:r>
              <a:rPr lang="ru-RU" sz="800" dirty="0" smtClean="0">
                <a:solidFill>
                  <a:srgbClr val="FFFF66"/>
                </a:solidFill>
              </a:rPr>
              <a:t> </a:t>
            </a:r>
            <a:r>
              <a:rPr lang="ru-RU" sz="800" dirty="0" smtClean="0">
                <a:solidFill>
                  <a:srgbClr val="0070C0"/>
                </a:solidFill>
              </a:rPr>
              <a:t>на территории России  прекратилось хождение бумажных рублей образца 1961 года и многочисленных вариантов периода перестройки</a:t>
            </a:r>
            <a:endParaRPr lang="ru-RU" sz="800" dirty="0">
              <a:solidFill>
                <a:srgbClr val="0070C0"/>
              </a:solidFill>
            </a:endParaRPr>
          </a:p>
        </p:txBody>
      </p:sp>
      <p:pic>
        <p:nvPicPr>
          <p:cNvPr id="44" name="Picture 7" descr="File0913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204" y="5587837"/>
            <a:ext cx="654132" cy="364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12" descr="10r19610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385" y="5604929"/>
            <a:ext cx="650444" cy="347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5" descr="rf_1994_50000_f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759" y="5966375"/>
            <a:ext cx="658615" cy="30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6" descr="rf_1993_10000_f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661" y="5962611"/>
            <a:ext cx="666346" cy="312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Прямоугольник 47"/>
          <p:cNvSpPr/>
          <p:nvPr/>
        </p:nvSpPr>
        <p:spPr>
          <a:xfrm>
            <a:off x="4915945" y="6199149"/>
            <a:ext cx="43284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FF0000"/>
                </a:solidFill>
              </a:rPr>
              <a:t>Привычный  нам современный вид российские деньги обрели в 1994 году.</a:t>
            </a:r>
            <a:endParaRPr lang="ru-RU" sz="1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19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2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7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2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2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7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2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4500"/>
                            </p:stCondLst>
                            <p:childTnLst>
                              <p:par>
                                <p:cTn id="2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000"/>
                            </p:stCondLst>
                            <p:childTnLst>
                              <p:par>
                                <p:cTn id="28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5500"/>
                            </p:stCondLst>
                            <p:childTnLst>
                              <p:par>
                                <p:cTn id="2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6000"/>
                            </p:stCondLst>
                            <p:childTnLst>
                              <p:par>
                                <p:cTn id="29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6500"/>
                            </p:stCondLst>
                            <p:childTnLst>
                              <p:par>
                                <p:cTn id="2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7000"/>
                            </p:stCondLst>
                            <p:childTnLst>
                              <p:par>
                                <p:cTn id="30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  <p:bldP spid="13" grpId="0"/>
      <p:bldP spid="14" grpId="0"/>
      <p:bldP spid="15" grpId="0"/>
      <p:bldP spid="17" grpId="0"/>
      <p:bldP spid="18" grpId="0"/>
      <p:bldP spid="21" grpId="0"/>
      <p:bldP spid="23" grpId="0"/>
      <p:bldP spid="24" grpId="0"/>
      <p:bldP spid="25" grpId="0"/>
      <p:bldP spid="27" grpId="0"/>
      <p:bldP spid="28" grpId="0"/>
      <p:bldP spid="33" grpId="0"/>
      <p:bldP spid="36" grpId="0"/>
      <p:bldP spid="41" grpId="0"/>
      <p:bldP spid="43" grpId="0"/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292080" y="2564904"/>
            <a:ext cx="1800200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stCxn id="5" idx="0"/>
          </p:cNvCxnSpPr>
          <p:nvPr/>
        </p:nvCxnSpPr>
        <p:spPr>
          <a:xfrm flipV="1">
            <a:off x="6192180" y="1628800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6192180" y="3645024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5" idx="3"/>
          </p:cNvCxnSpPr>
          <p:nvPr/>
        </p:nvCxnSpPr>
        <p:spPr>
          <a:xfrm>
            <a:off x="7092280" y="3104964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067944" y="3104964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5436096" y="836712"/>
            <a:ext cx="151216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467109" y="4581128"/>
            <a:ext cx="151216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262" y="2696496"/>
            <a:ext cx="1536325" cy="816935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3467773" y="2696496"/>
            <a:ext cx="151216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6979277" y="1628800"/>
            <a:ext cx="833083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4559116" y="3645024"/>
            <a:ext cx="833083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 rot="2818494">
            <a:off x="3505614" y="4455566"/>
            <a:ext cx="151216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 rot="2818494">
            <a:off x="7334899" y="897367"/>
            <a:ext cx="151216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58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3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Тема136</Template>
  <TotalTime>464</TotalTime>
  <Words>434</Words>
  <Application>Microsoft Office PowerPoint</Application>
  <PresentationFormat>Экран (4:3)</PresentationFormat>
  <Paragraphs>69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Impact</vt:lpstr>
      <vt:lpstr>Tahoma</vt:lpstr>
      <vt:lpstr>Times New Roman</vt:lpstr>
      <vt:lpstr>Wingdings</vt:lpstr>
      <vt:lpstr>Тема136</vt:lpstr>
      <vt:lpstr>Путешествие за кладом</vt:lpstr>
      <vt:lpstr>Цели:</vt:lpstr>
      <vt:lpstr>Планируемые результаты: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 Коновалова</dc:creator>
  <cp:lastModifiedBy>Ирина Коновалова</cp:lastModifiedBy>
  <cp:revision>50</cp:revision>
  <dcterms:modified xsi:type="dcterms:W3CDTF">2017-10-17T20:31:35Z</dcterms:modified>
</cp:coreProperties>
</file>