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9" r:id="rId4"/>
    <p:sldId id="262" r:id="rId5"/>
    <p:sldId id="256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4" d="100"/>
          <a:sy n="74" d="100"/>
        </p:scale>
        <p:origin x="-1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времени </a:t>
            </a:r>
          </a:p>
        </c:rich>
      </c:tx>
      <c:layout>
        <c:manualLayout>
          <c:xMode val="edge"/>
          <c:yMode val="edge"/>
          <c:x val="0.20176860608354152"/>
          <c:y val="1.41938295958111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2068962321446242E-2"/>
                  <c:y val="4.7904181578222751E-2"/>
                </c:manualLayout>
              </c:layout>
              <c:tx>
                <c:rich>
                  <a:bodyPr/>
                  <a:lstStyle/>
                  <a:p>
                    <a:fld id="{512A66D2-2B7A-442E-A2F7-DF1F53CD7D1B}" type="CATEGORYNAME">
                      <a:rPr lang="ru-RU" sz="1400"/>
                      <a:pPr/>
                      <a:t>[ИМЯ КАТЕГОРИИ]</a:t>
                    </a:fld>
                    <a:r>
                      <a:rPr lang="ru-RU" sz="1400" baseline="0" dirty="0"/>
                      <a:t>
</a:t>
                    </a:r>
                    <a:fld id="{9C3EC301-39EB-43B7-AF6D-FDB5AF4B13B6}" type="PERCENTAGE">
                      <a:rPr lang="ru-RU" sz="1400" baseline="0"/>
                      <a:pPr/>
                      <a:t>[ПРОЦЕНТ]</a:t>
                    </a:fld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7011485997069768E-2"/>
                  <c:y val="7.98403026303707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390717945049444E-2"/>
                  <c:y val="-0.17165665065529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1AF457-9252-45FF-95A4-94ED2FC35C12}" type="CATEGORYNAME">
                      <a:rPr lang="ru-RU" sz="1340" baseline="0"/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340" baseline="0" dirty="0"/>
                      <a:t>
</a:t>
                    </a:r>
                    <a:fld id="{FEC43961-0E5A-4AF2-88C5-2FD5DD05F935}" type="PERCENTAGE">
                      <a:rPr lang="ru-RU" sz="1340" baseline="0"/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34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852916448125"/>
                      <c:h val="0.178895504760451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862068406253101E-2"/>
                  <c:y val="-2.9274777631136173E-2"/>
                </c:manualLayout>
              </c:layout>
              <c:tx>
                <c:rich>
                  <a:bodyPr/>
                  <a:lstStyle/>
                  <a:p>
                    <a:fld id="{0F3B562B-6275-423A-9939-181DC647F391}" type="CATEGORYNAME">
                      <a:rPr lang="ru-RU" sz="1400"/>
                      <a:pPr/>
                      <a:t>[ИМЯ КАТЕГОРИИ]</a:t>
                    </a:fld>
                    <a:r>
                      <a:rPr lang="ru-RU" sz="1400" baseline="0" dirty="0"/>
                      <a:t>
</a:t>
                    </a:r>
                    <a:fld id="{A76DBF35-25FD-4F70-B880-B5208D622E51}" type="PERCENTAGE">
                      <a:rPr lang="ru-RU" sz="1400" baseline="0"/>
                      <a:pPr/>
                      <a:t>[ПРОЦЕНТ]</a:t>
                    </a:fld>
                    <a:endParaRPr lang="ru-RU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9425283095261816E-2"/>
                  <c:y val="4.7904181578222751E-2"/>
                </c:manualLayout>
              </c:layout>
              <c:tx>
                <c:rich>
                  <a:bodyPr/>
                  <a:lstStyle/>
                  <a:p>
                    <a:fld id="{8BB45B9E-C265-45CA-8AB4-E534041327EE}" type="CATEGORYNAME">
                      <a:rPr lang="ru-RU" sz="140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8607E2D-3AD1-482F-8762-CB5B183250EA}" type="PERCENTAGE">
                      <a:rPr lang="ru-RU" sz="131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Лист1!$I$1:$I$5</c:f>
              <c:strCache>
                <c:ptCount val="5"/>
                <c:pt idx="0">
                  <c:v>Оргмомент</c:v>
                </c:pt>
                <c:pt idx="1">
                  <c:v>Подготовительный этап</c:v>
                </c:pt>
                <c:pt idx="2">
                  <c:v>Игра</c:v>
                </c:pt>
                <c:pt idx="3">
                  <c:v>Рефлексия</c:v>
                </c:pt>
                <c:pt idx="4">
                  <c:v>Итог (вывод)</c:v>
                </c:pt>
              </c:strCache>
            </c:strRef>
          </c:cat>
          <c:val>
            <c:numRef>
              <c:f>Лист1!$J$1:$J$5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22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6BD4D-50D0-49B0-B7B3-4AFFEF621079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01B1-4B0C-48FA-BDD6-4D7E2CA9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1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01B1-4B0C-48FA-BDD6-4D7E2CA94C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9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9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4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6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1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3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7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F505-8137-4C6D-A709-BBDC4A3088F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A147-257E-4DF8-93C0-0ECDAE535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56084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Как накопить на </a:t>
            </a:r>
            <a:r>
              <a:rPr lang="ru-RU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</a:rPr>
              <a:t>мечту</a:t>
            </a:r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?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Модуль: </a:t>
            </a:r>
            <a:r>
              <a:rPr lang="ru-RU" sz="2600" b="1" i="1" dirty="0" smtClean="0"/>
              <a:t>Содержание и методика преподавания тем по управлению личными финансами и  формированию семейного бюджета</a:t>
            </a:r>
            <a:endParaRPr lang="ru-RU" sz="2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 проекта</a:t>
            </a:r>
            <a:r>
              <a:rPr lang="ru-RU" dirty="0" smtClean="0"/>
              <a:t>: </a:t>
            </a:r>
            <a:r>
              <a:rPr lang="ru-RU" sz="2600" b="1" i="1" dirty="0" smtClean="0"/>
              <a:t>Формирование представления о семейном бюджете; составление баланса расходов и приходов.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 группы: </a:t>
            </a:r>
            <a:r>
              <a:rPr lang="ru-RU" sz="2600" b="1" i="1" dirty="0" err="1" smtClean="0"/>
              <a:t>Пьянина</a:t>
            </a:r>
            <a:r>
              <a:rPr lang="ru-RU" sz="2600" b="1" i="1" dirty="0" smtClean="0"/>
              <a:t> И.В., Бельская Л.М., Шарапова О.С., Рябинина Е.И., Архангельская А.В., Семенова Л.Г.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Возрастная категория детей </a:t>
            </a:r>
            <a:r>
              <a:rPr lang="ru-RU" sz="2600" b="1" i="1" dirty="0" smtClean="0"/>
              <a:t>9-10 лет 3 класс</a:t>
            </a:r>
            <a:endParaRPr lang="ru-RU" sz="2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Планируемые результаты: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i="1" dirty="0" smtClean="0"/>
              <a:t>Личностные: </a:t>
            </a:r>
            <a:r>
              <a:rPr lang="ru-RU" sz="2600" b="1" i="1" dirty="0" smtClean="0">
                <a:solidFill>
                  <a:srgbClr val="C00000"/>
                </a:solidFill>
              </a:rPr>
              <a:t>Понимание ограниченности ресурсов семьи;</a:t>
            </a:r>
          </a:p>
          <a:p>
            <a:pPr>
              <a:buNone/>
            </a:pPr>
            <a:r>
              <a:rPr lang="ru-RU" sz="2600" b="1" i="1" dirty="0" smtClean="0"/>
              <a:t>Метапредметные: </a:t>
            </a:r>
            <a:r>
              <a:rPr lang="ru-RU" sz="2600" b="1" i="1" dirty="0" smtClean="0">
                <a:solidFill>
                  <a:srgbClr val="C00000"/>
                </a:solidFill>
              </a:rPr>
              <a:t>Определять приоритеты на основе сравнения;</a:t>
            </a:r>
          </a:p>
          <a:p>
            <a:pPr>
              <a:buNone/>
            </a:pPr>
            <a:r>
              <a:rPr lang="ru-RU" sz="2600" b="1" i="1" dirty="0" smtClean="0"/>
              <a:t>Предметные: </a:t>
            </a:r>
            <a:r>
              <a:rPr lang="ru-RU" sz="2600" b="1" i="1" dirty="0" smtClean="0">
                <a:solidFill>
                  <a:srgbClr val="C00000"/>
                </a:solidFill>
              </a:rPr>
              <a:t>Умение применять вычислительные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0"/>
            <a:ext cx="75608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СТРУКТУРА ЗАНЯТИЯ</a:t>
            </a:r>
          </a:p>
        </p:txBody>
      </p:sp>
      <p:pic>
        <p:nvPicPr>
          <p:cNvPr id="5" name="Picture 2" descr="http://veralline.com/uploads/images/comparison/2017/03/10/70ef8deb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36" y="3933056"/>
            <a:ext cx="3564827" cy="23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580" y="4437111"/>
            <a:ext cx="51335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Ключевые установки (для 2-3 класса)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Однородное деление на группы (до занятия)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«Банкетный» план рассадки групп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 Четкая формулировка правил игры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Единообразие в исходных данных (одна мечта)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Яркие и зрелищные материалы 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Жесткое соблюдение временного регламента</a:t>
            </a:r>
          </a:p>
          <a:p>
            <a:pPr marL="257175" indent="-257175"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Акцент на рефлексию и вывод</a:t>
            </a:r>
          </a:p>
          <a:p>
            <a:pPr marL="257175" indent="-257175">
              <a:buAutoNum type="arabicPeriod" startAt="2"/>
            </a:pPr>
            <a:endParaRPr lang="ru-RU" sz="1350" dirty="0"/>
          </a:p>
          <a:p>
            <a:pPr marL="257175" indent="-257175">
              <a:buAutoNum type="arabicPeriod" startAt="2"/>
            </a:pPr>
            <a:endParaRPr lang="ru-RU" sz="13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628800"/>
            <a:ext cx="2930496" cy="211774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213186"/>
              </p:ext>
            </p:extLst>
          </p:nvPr>
        </p:nvGraphicFramePr>
        <p:xfrm>
          <a:off x="179512" y="908720"/>
          <a:ext cx="5179220" cy="378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63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7561263" cy="72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Оборудование и материалы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pic>
        <p:nvPicPr>
          <p:cNvPr id="12" name="Picture 2" descr="http://client-cdn.crystalcommerce.com/photo/cartamagica/file/63f4a8e0c24111e6818f4745e4374582/large/printable-monopoly-money_zps6p5avvk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35357" r="51984" b="36301"/>
          <a:stretch/>
        </p:blipFill>
        <p:spPr bwMode="auto">
          <a:xfrm>
            <a:off x="132176" y="1916832"/>
            <a:ext cx="1546970" cy="7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ient-cdn.crystalcommerce.com/photo/cartamagica/file/63f4a8e0c24111e6818f4745e4374582/large/printable-monopoly-money_zps6p5avvk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68774" r="51715" b="3372"/>
          <a:stretch/>
        </p:blipFill>
        <p:spPr bwMode="auto">
          <a:xfrm>
            <a:off x="3358501" y="1921459"/>
            <a:ext cx="1625264" cy="7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lient-cdn.crystalcommerce.com/photo/cartamagica/file/63f4a8e0c24111e6818f4745e4374582/large/printable-monopoly-money_zps6p5avvk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5" t="35344" b="35542"/>
          <a:stretch/>
        </p:blipFill>
        <p:spPr bwMode="auto">
          <a:xfrm>
            <a:off x="1713270" y="1921459"/>
            <a:ext cx="1591455" cy="7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dfhm.com/images/clipart-projector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20692"/>
            <a:ext cx="1224136" cy="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botizma.com/wp-content/uploads/2015/12/macbook-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64" y="920691"/>
            <a:ext cx="1386647" cy="77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85511" y="970516"/>
            <a:ext cx="3079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Проектор, ноутбук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0171" y="2669063"/>
            <a:ext cx="41696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Денежные купюры</a:t>
            </a:r>
          </a:p>
          <a:p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  </a:t>
            </a:r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(доход семьи – получают в банке</a:t>
            </a:r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)</a:t>
            </a:r>
            <a:endParaRPr lang="ru-RU" sz="2800" b="1" dirty="0"/>
          </a:p>
        </p:txBody>
      </p:sp>
      <p:pic>
        <p:nvPicPr>
          <p:cNvPr id="23" name="Picture 4" descr="http://forum.awd.ru/gallery/images/upload/1c7/0f2/1c70f23d27994b9fe2d29fd02ed3b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89" y="1658288"/>
            <a:ext cx="1620788" cy="12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463847" y="2884507"/>
            <a:ext cx="340330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Карточки  «Мечта»</a:t>
            </a:r>
          </a:p>
          <a:p>
            <a:pPr algn="ctr"/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(текущий капитал)</a:t>
            </a:r>
            <a:endParaRPr lang="ru-RU" sz="2000" b="1" dirty="0"/>
          </a:p>
          <a:p>
            <a:endParaRPr lang="ru-RU" sz="2800" b="1" dirty="0"/>
          </a:p>
        </p:txBody>
      </p:sp>
      <p:pic>
        <p:nvPicPr>
          <p:cNvPr id="25" name="Picture 16" descr="http://cdn01.ru/files/users/images/93/48/9348efc5b066201965db61d6cb5bc27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04" y="3797685"/>
            <a:ext cx="1522390" cy="15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463847" y="5361290"/>
            <a:ext cx="35326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Штрафные карточки</a:t>
            </a:r>
          </a:p>
          <a:p>
            <a:pPr algn="ctr"/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(если в предыдущем месяце, </a:t>
            </a:r>
          </a:p>
          <a:p>
            <a:pPr algn="ctr"/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не оплатили все необходимо</a:t>
            </a:r>
          </a:p>
          <a:p>
            <a:pPr algn="ctr"/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 важные расходы) </a:t>
            </a:r>
          </a:p>
        </p:txBody>
      </p:sp>
      <p:pic>
        <p:nvPicPr>
          <p:cNvPr id="27" name="Picture 6" descr="http://svadbanedorogo.ru/images/novost/dima/shutterstock58134286-convert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0" y="5206076"/>
            <a:ext cx="1373908" cy="8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zhidcov.ru/wp-content/uploads/2017/05/17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6"/>
          <a:stretch/>
        </p:blipFill>
        <p:spPr bwMode="auto">
          <a:xfrm>
            <a:off x="3358501" y="3675008"/>
            <a:ext cx="2082234" cy="12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eshtoday.ru/wp-content/uploads/2015/07/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2" y="3621500"/>
            <a:ext cx="1881168" cy="14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://st.depositphotos.com/1008406/3133/v/950/depositphotos_31332343-stock-illustration-iphone-5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0000"/>
          <a:stretch/>
        </p:blipFill>
        <p:spPr bwMode="auto">
          <a:xfrm>
            <a:off x="2418987" y="3657331"/>
            <a:ext cx="638167" cy="13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6049318"/>
            <a:ext cx="5541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Таблички «Расходы»</a:t>
            </a:r>
          </a:p>
          <a:p>
            <a:pPr algn="ctr"/>
            <a:r>
              <a:rPr lang="ru-RU" sz="20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(необходимые и от которых можно отказаться) </a:t>
            </a:r>
          </a:p>
        </p:txBody>
      </p:sp>
      <p:pic>
        <p:nvPicPr>
          <p:cNvPr id="1032" name="Picture 8" descr="http://www.msknovostroy.ru/images/2/kommunalniye-platezh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98" y="5160029"/>
            <a:ext cx="939095" cy="9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2" grpId="0"/>
      <p:bldP spid="24" grpId="0"/>
      <p:bldP spid="2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6084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   Этапы игры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771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1.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обсуждение игрового имени и планов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на три весенних месяца.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3.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игровом банке на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месяц.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предстоящих 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расхо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проходят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этапа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три месяца):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покупке тех или иных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 или об отказе от них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(питание, одежда, лекарства,</a:t>
            </a:r>
            <a:r>
              <a:rPr lang="ru-RU" sz="2000" dirty="0"/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отдых,</a:t>
            </a:r>
            <a:r>
              <a:rPr lang="ru-RU" sz="2000" dirty="0"/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связь…)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6.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каждого месяца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исходя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суммы, предыдущих ошибок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и штрафных санкций 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семейного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бюджета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9.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победителей!</a:t>
            </a:r>
            <a:endParaRPr lang="ru-RU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8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524">
            <a:off x="34307" y="1695"/>
            <a:ext cx="1677524" cy="1120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208">
            <a:off x="10113713" y="588236"/>
            <a:ext cx="1398378" cy="93610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85" y="5865385"/>
            <a:ext cx="2288338" cy="12204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7" y="1967283"/>
            <a:ext cx="1607260" cy="8515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530" flipH="1">
            <a:off x="36562" y="3812987"/>
            <a:ext cx="519975" cy="519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926"/>
            <a:ext cx="1691788" cy="10573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37" y="5241034"/>
            <a:ext cx="2117675" cy="14117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57" y="5678265"/>
            <a:ext cx="2267445" cy="1594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33" y="1659082"/>
            <a:ext cx="1098225" cy="6140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75" y="509260"/>
            <a:ext cx="696478" cy="522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20" y="1842254"/>
            <a:ext cx="990995" cy="595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32" y="1753312"/>
            <a:ext cx="1023317" cy="425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71" y="1098962"/>
            <a:ext cx="1361607" cy="5446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03" y="3845129"/>
            <a:ext cx="1511540" cy="11336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21" y="2438042"/>
            <a:ext cx="1539322" cy="11544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71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3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3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3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6811" y="2386257"/>
            <a:ext cx="5097892" cy="382341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06852" y="6093296"/>
            <a:ext cx="2087215" cy="6397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Информатика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4998" y="77047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Внеурочная деятельность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" y="3827859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5096" y="6021288"/>
            <a:ext cx="2921496" cy="5040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Окружающий мир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98" y="1232135"/>
            <a:ext cx="4003708" cy="3002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6018">
            <a:off x="-74260" y="1698555"/>
            <a:ext cx="4283968" cy="3212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34" y="2492896"/>
            <a:ext cx="3707904" cy="2780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94233">
            <a:off x="801300" y="1256774"/>
            <a:ext cx="218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Математика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0"/>
            <a:ext cx="75608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Варианты использования  проекта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5" grpId="0" build="p"/>
      <p:bldP spid="1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21" y="740557"/>
            <a:ext cx="2010242" cy="2042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" y="700066"/>
            <a:ext cx="3191235" cy="2698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2" y="700066"/>
            <a:ext cx="3851920" cy="288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5084"/>
            <a:ext cx="3980505" cy="2422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56084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Занятие в рамках ВУД</a:t>
            </a:r>
            <a:endParaRPr lang="ru-RU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44" y="2364870"/>
            <a:ext cx="4170879" cy="24482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16551"/>
            <a:ext cx="4543151" cy="2406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026">
            <a:off x="252844" y="2786393"/>
            <a:ext cx="1803919" cy="1826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220">
            <a:off x="6351489" y="3102333"/>
            <a:ext cx="2255140" cy="17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328</Words>
  <Application>Microsoft Office PowerPoint</Application>
  <PresentationFormat>Экран (4:3)</PresentationFormat>
  <Paragraphs>58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накопить на мечту?</vt:lpstr>
      <vt:lpstr>Презентация PowerPoint</vt:lpstr>
      <vt:lpstr>Оборудование и материалы</vt:lpstr>
      <vt:lpstr>   Этапы игры</vt:lpstr>
      <vt:lpstr>Презентация PowerPoint</vt:lpstr>
      <vt:lpstr>Занятие в рамках ВУД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Внедрение проекта</dc:title>
  <dc:creator>user</dc:creator>
  <cp:lastModifiedBy>Учитель</cp:lastModifiedBy>
  <cp:revision>37</cp:revision>
  <dcterms:created xsi:type="dcterms:W3CDTF">2017-10-13T19:10:44Z</dcterms:created>
  <dcterms:modified xsi:type="dcterms:W3CDTF">2017-10-18T04:55:03Z</dcterms:modified>
</cp:coreProperties>
</file>