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59" r:id="rId4"/>
    <p:sldId id="264" r:id="rId5"/>
    <p:sldId id="260" r:id="rId6"/>
    <p:sldId id="263" r:id="rId7"/>
    <p:sldId id="265" r:id="rId8"/>
    <p:sldId id="261" r:id="rId9"/>
    <p:sldId id="262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6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F4533-9056-4F4E-B199-D8E1628B8AA0}" type="datetimeFigureOut">
              <a:rPr lang="ru-RU" smtClean="0"/>
              <a:pPr/>
              <a:t>10.11.2017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0073A-385E-4ED5-A744-B71C5C6736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F4533-9056-4F4E-B199-D8E1628B8AA0}" type="datetimeFigureOut">
              <a:rPr lang="ru-RU" smtClean="0"/>
              <a:pPr/>
              <a:t>10.11.2017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0073A-385E-4ED5-A744-B71C5C6736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F4533-9056-4F4E-B199-D8E1628B8AA0}" type="datetimeFigureOut">
              <a:rPr lang="ru-RU" smtClean="0"/>
              <a:pPr/>
              <a:t>10.11.2017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0073A-385E-4ED5-A744-B71C5C6736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F4533-9056-4F4E-B199-D8E1628B8AA0}" type="datetimeFigureOut">
              <a:rPr lang="ru-RU" smtClean="0"/>
              <a:pPr/>
              <a:t>10.11.2017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0073A-385E-4ED5-A744-B71C5C6736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F4533-9056-4F4E-B199-D8E1628B8AA0}" type="datetimeFigureOut">
              <a:rPr lang="ru-RU" smtClean="0"/>
              <a:pPr/>
              <a:t>10.11.2017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0073A-385E-4ED5-A744-B71C5C6736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F4533-9056-4F4E-B199-D8E1628B8AA0}" type="datetimeFigureOut">
              <a:rPr lang="ru-RU" smtClean="0"/>
              <a:pPr/>
              <a:t>10.11.2017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0073A-385E-4ED5-A744-B71C5C6736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F4533-9056-4F4E-B199-D8E1628B8AA0}" type="datetimeFigureOut">
              <a:rPr lang="ru-RU" smtClean="0"/>
              <a:pPr/>
              <a:t>10.11.2017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0073A-385E-4ED5-A744-B71C5C6736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F4533-9056-4F4E-B199-D8E1628B8AA0}" type="datetimeFigureOut">
              <a:rPr lang="ru-RU" smtClean="0"/>
              <a:pPr/>
              <a:t>10.11.2017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0073A-385E-4ED5-A744-B71C5C6736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F4533-9056-4F4E-B199-D8E1628B8AA0}" type="datetimeFigureOut">
              <a:rPr lang="ru-RU" smtClean="0"/>
              <a:pPr/>
              <a:t>10.11.2017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0073A-385E-4ED5-A744-B71C5C6736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F4533-9056-4F4E-B199-D8E1628B8AA0}" type="datetimeFigureOut">
              <a:rPr lang="ru-RU" smtClean="0"/>
              <a:pPr/>
              <a:t>10.11.2017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0073A-385E-4ED5-A744-B71C5C6736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F4533-9056-4F4E-B199-D8E1628B8AA0}" type="datetimeFigureOut">
              <a:rPr lang="ru-RU" smtClean="0"/>
              <a:pPr/>
              <a:t>10.11.2017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0073A-385E-4ED5-A744-B71C5C6736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>
            <a:alpha val="4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AF4533-9056-4F4E-B199-D8E1628B8AA0}" type="datetimeFigureOut">
              <a:rPr lang="ru-RU" smtClean="0"/>
              <a:pPr/>
              <a:t>10.11.2017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10073A-385E-4ED5-A744-B71C5C67364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332656"/>
            <a:ext cx="7772400" cy="1470025"/>
          </a:xfrm>
        </p:spPr>
        <p:txBody>
          <a:bodyPr/>
          <a:lstStyle/>
          <a:p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Игра-квест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 финансовой грамотности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1785926"/>
            <a:ext cx="8640960" cy="1079550"/>
          </a:xfrm>
        </p:spPr>
        <p:txBody>
          <a:bodyPr>
            <a:noAutofit/>
          </a:bodyPr>
          <a:lstStyle/>
          <a:p>
            <a:r>
              <a:rPr lang="ru-RU" sz="4800" i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«</a:t>
            </a:r>
            <a:r>
              <a:rPr lang="ru-RU" sz="48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Копейка рубль бережет</a:t>
            </a:r>
            <a:r>
              <a:rPr lang="ru-RU" sz="4800" i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»</a:t>
            </a:r>
            <a:endParaRPr lang="ru-RU" sz="4800" i="1" dirty="0">
              <a:solidFill>
                <a:schemeClr val="tx2">
                  <a:lumMod val="75000"/>
                </a:schemeClr>
              </a:solidFill>
              <a:latin typeface="Georgi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43240" y="4000504"/>
            <a:ext cx="44291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Авторский коллектив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:</a:t>
            </a:r>
            <a:endParaRPr lang="ru-RU" sz="2000" dirty="0" smtClean="0">
              <a:solidFill>
                <a:schemeClr val="tx2">
                  <a:lumMod val="75000"/>
                </a:schemeClr>
              </a:solidFill>
              <a:latin typeface="Georgia" pitchFamily="18" charset="0"/>
            </a:endParaRPr>
          </a:p>
          <a:p>
            <a:r>
              <a:rPr lang="ru-RU" sz="2000" dirty="0" err="1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А.А.Деманов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, ГБОУ Школа 1862</a:t>
            </a:r>
          </a:p>
          <a:p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М.А.Евсеева,  ГБОУ Школа 1862</a:t>
            </a:r>
          </a:p>
          <a:p>
            <a:r>
              <a:rPr lang="ru-RU" sz="2000" dirty="0" err="1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И.А.Синкина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, ГБОУ Школа 1862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95936" y="6309320"/>
            <a:ext cx="17508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Москва, 2017</a:t>
            </a:r>
            <a:endParaRPr lang="ru-RU" sz="2000" dirty="0">
              <a:solidFill>
                <a:schemeClr val="tx2">
                  <a:lumMod val="75000"/>
                </a:schemeClr>
              </a:solidFill>
              <a:latin typeface="Georgia" pitchFamily="18" charset="0"/>
            </a:endParaRPr>
          </a:p>
        </p:txBody>
      </p:sp>
      <p:pic>
        <p:nvPicPr>
          <p:cNvPr id="6" name="Рисунок 5" descr="C:\Users\bulyasha\Desktop\Новый рисунок.bmp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86710" y="4643447"/>
            <a:ext cx="1000132" cy="12144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isometricOffAxis2Lef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 descr="C:\Users\bulyasha\AppData\Local\Microsoft\Windows\Temporary Internet Files\Content.Word\Новый рисунок (1).bmp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4357694"/>
            <a:ext cx="1152000" cy="1764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isometricOffAxis1Righ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571472" y="260350"/>
            <a:ext cx="8001056" cy="6264275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/>
              <a:t> </a:t>
            </a:r>
            <a:r>
              <a:rPr lang="ru-RU" dirty="0" smtClean="0"/>
              <a:t>    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Игра-квест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"</a:t>
            </a:r>
            <a:r>
              <a:rPr lang="ru-RU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Копейка рубль бережет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" посвящена теме повседневного взаимодействия с деньгами: семейного и личного бюджета. </a:t>
            </a:r>
            <a:endParaRPr lang="ru-RU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Ее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целью является формирование основ знаний о личных финансах и семейном бюджете в подростковом возрасте у учащихся  9 классов. </a:t>
            </a:r>
            <a:endParaRPr lang="ru-RU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Игра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проводится как внеурочное интерактивное образовательное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событие, являясь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групповым соревновательным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квестом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260648"/>
            <a:ext cx="7572428" cy="1025212"/>
          </a:xfrm>
        </p:spPr>
        <p:txBody>
          <a:bodyPr>
            <a:normAutofit fontScale="90000"/>
          </a:bodyPr>
          <a:lstStyle/>
          <a:p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Планируемые результаты образовательного события:</a:t>
            </a:r>
            <a:br>
              <a:rPr lang="ru-RU" sz="4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357158" y="1268760"/>
            <a:ext cx="8358246" cy="5400600"/>
          </a:xfrm>
        </p:spPr>
        <p:txBody>
          <a:bodyPr>
            <a:normAutofit fontScale="92500"/>
          </a:bodyPr>
          <a:lstStyle/>
          <a:p>
            <a:pPr algn="just">
              <a:buNone/>
            </a:pPr>
            <a:r>
              <a:rPr lang="ru-RU" sz="26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600" b="1" i="1" u="sng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Личностные</a:t>
            </a:r>
            <a:r>
              <a:rPr lang="ru-RU" sz="2600" b="1" u="sng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формирование понимания  ограниченности семейного бюджета, необходимости его рационального планирования и расходования с учетом личных нужд и трат.</a:t>
            </a:r>
          </a:p>
          <a:p>
            <a:pPr algn="just">
              <a:buNone/>
            </a:pPr>
            <a:r>
              <a:rPr lang="ru-RU" sz="2600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600" b="1" i="1" u="sng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Метапредметные</a:t>
            </a:r>
            <a:r>
              <a:rPr lang="ru-RU" sz="2600" b="1" u="sng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развитие способности использовать математические вычисления для поиска наиболее эффективных способов формирования семейного бюджета, развитие смыслового чтения текстов финансового содержания, развитие способности критически осмысливать информацию, в том числе рекламную. </a:t>
            </a:r>
            <a:endParaRPr lang="ru-RU" sz="26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2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2600" b="1" i="1" u="sng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Предметные</a:t>
            </a:r>
            <a:r>
              <a:rPr lang="ru-RU" sz="2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формирование знаний о семейном бюджете,  его расходной и доходной частях, </a:t>
            </a:r>
            <a:r>
              <a:rPr lang="ru-RU" sz="26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профиците</a:t>
            </a:r>
            <a:r>
              <a:rPr lang="ru-RU" sz="2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дефиците семейного бюджета, формирование понятий:  инвестиция, инфляция.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" name="Рисунок 4" descr="C:\Users\bulyasha\Desktop\Новый рисунок.bmp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72462" y="500042"/>
            <a:ext cx="828000" cy="7968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isometricOffAxis2Lef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Для проведения игры необходимо:</a:t>
            </a:r>
          </a:p>
          <a:p>
            <a:pPr lvl="0"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создать 6 команд по 5-6 человек;</a:t>
            </a:r>
          </a:p>
          <a:p>
            <a:pPr lvl="0"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подготовить просторный зал, лучше школьные рекреации на двух этажах, на которых будут размещены Старт, 6 точек-станций, дополнительная станция для выполнения заданий по желанию участников, Финиш;</a:t>
            </a:r>
          </a:p>
          <a:p>
            <a:pPr lvl="0"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разработать маршрутные листы , где будут указаны станции в определенном порядке для каждой команды;</a:t>
            </a:r>
          </a:p>
          <a:p>
            <a:pPr lvl="0"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подготовить фишки и листы с заданиями по каждой станции;</a:t>
            </a:r>
          </a:p>
          <a:p>
            <a:pPr lvl="0"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подготовить наградной материал по итогам игры;</a:t>
            </a:r>
          </a:p>
          <a:p>
            <a:pPr lvl="0"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назначить 16 ведущих (учеников 10-11 классов): по 2 ведущих на каждую станцию, по 4 ведущих на дополнительную станцию (на ней могут встретиться представители нескольких команд одновременно). У ведущих будет комплект заданий, критерии и фишки, которые заработают команды; </a:t>
            </a:r>
          </a:p>
          <a:p>
            <a:pPr lvl="0"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назначить 4 консультантов: по 2 на Старте и Финише. Они выдают маршрутные листы, консультируют по правилам, подводят итоги, награждают победителей и призеров;</a:t>
            </a:r>
          </a:p>
          <a:p>
            <a:pPr lvl="0"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назначить 4 дежурных, которые стоят на этажах и следят за порядком.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404664"/>
            <a:ext cx="6402048" cy="4525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1428728" y="5500702"/>
            <a:ext cx="62040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МАРШРУТНАЯ  КАРТА </a:t>
            </a:r>
            <a:endParaRPr lang="ru-RU" sz="40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bulyasha\Desktop\Новый рисунок.bmp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2132856"/>
            <a:ext cx="2520000" cy="252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Рисунок 2" descr="C:\Users\bulyasha\AppData\Local\Microsoft\Windows\Temporary Internet Files\Content.Word\Новый рисунок (1).bmp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2060848"/>
            <a:ext cx="2160000" cy="324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251520" y="260648"/>
            <a:ext cx="839244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ИГРОВЫЕ ФИШКИ</a:t>
            </a:r>
          </a:p>
          <a:p>
            <a:pPr algn="ctr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(образ фишек взят из мультфильма «Дорогая копейка</a:t>
            </a:r>
            <a:r>
              <a:rPr lang="ru-RU" sz="2000" b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», </a:t>
            </a:r>
            <a:r>
              <a:rPr lang="ru-RU" sz="2000" b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СССР,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1961 г.)</a:t>
            </a:r>
            <a:endParaRPr lang="ru-RU" sz="20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5877272"/>
            <a:ext cx="40350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БОНУСНАЯ ФИШКА </a:t>
            </a: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«БЮДЖЕТ»</a:t>
            </a:r>
            <a:endParaRPr lang="ru-RU" b="1" i="1" dirty="0">
              <a:solidFill>
                <a:schemeClr val="tx2">
                  <a:lumMod val="75000"/>
                </a:schemeClr>
              </a:solidFill>
              <a:latin typeface="Georg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80112" y="4941168"/>
            <a:ext cx="30267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ФИШКА </a:t>
            </a: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«БЮДЖЕТКА»</a:t>
            </a:r>
            <a:endParaRPr lang="ru-RU" b="1" i="1" dirty="0">
              <a:solidFill>
                <a:schemeClr val="tx2">
                  <a:lumMod val="75000"/>
                </a:schemeClr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85728"/>
            <a:ext cx="4038600" cy="6286544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70000"/>
              </a:lnSpc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станции 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"По доходу и расход"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участники должны решить задачу, направленную на выбор максимально выгодной покупки в магазине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7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На станции 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"Плакали наши денежки"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команды должны решить кроссворд,  понять, какое слово можно составить из выделенных букв, и объяснить, какое отношение это слово  имеет к финансовой грамотности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85728"/>
            <a:ext cx="4038600" cy="5840435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7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Станция 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"Деньга деньгу родит"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направлена на  формирование знаний о рациональном использовании личных средств путем их возможного размещения на банковские депозиты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7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Целью станции 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"Без копейки рубля нет"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является развитие у учащихся  навыков работы с экономической информацией, осмысления и принятия  верных решения в мире различных услуг (на примере услуг связи).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2857520" cy="1495870"/>
          </a:xfrm>
        </p:spPr>
        <p:txBody>
          <a:bodyPr>
            <a:normAutofit fontScale="90000"/>
          </a:bodyPr>
          <a:lstStyle/>
          <a:p>
            <a:r>
              <a:rPr lang="ru-RU" sz="2700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  </a:t>
            </a:r>
            <a:br>
              <a:rPr lang="ru-RU" sz="2700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</a:br>
            <a:r>
              <a:rPr lang="ru-RU" sz="2700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/>
            </a:r>
            <a:br>
              <a:rPr lang="ru-RU" sz="2700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</a:br>
            <a:r>
              <a:rPr lang="ru-RU" sz="2700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/>
            </a:r>
            <a:br>
              <a:rPr lang="ru-RU" sz="2700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</a:br>
            <a:r>
              <a:rPr lang="ru-RU" sz="2700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/>
            </a:r>
            <a:br>
              <a:rPr lang="ru-RU" sz="2700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</a:br>
            <a:r>
              <a:rPr lang="ru-RU" sz="2700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/>
            </a:r>
            <a:br>
              <a:rPr lang="ru-RU" sz="2700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</a:br>
            <a:r>
              <a:rPr lang="ru-RU" sz="2700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/>
            </a:r>
            <a:br>
              <a:rPr lang="ru-RU" sz="2700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</a:br>
            <a:r>
              <a:rPr lang="ru-RU" sz="2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Станция </a:t>
            </a:r>
            <a:r>
              <a:rPr lang="ru-RU" sz="31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"Копейка к копейке – проживёт семейка"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3071802" y="273050"/>
            <a:ext cx="5892686" cy="6396310"/>
          </a:xfrm>
        </p:spPr>
        <p:txBody>
          <a:bodyPr>
            <a:normAutofit fontScale="62500" lnSpcReduction="20000"/>
          </a:bodyPr>
          <a:lstStyle/>
          <a:p>
            <a:pPr marL="88900" indent="-88900"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Семья Мельниковых состоит из папы, мамы, дочки. </a:t>
            </a:r>
          </a:p>
          <a:p>
            <a:pPr marL="88900" indent="-88900" algn="just"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Папа работает инженером и получает  40000 рублей в месяц, мама работает в МФЦ  и зарабатывает 20000 рублей в месяц.  Семнадцатилетняя дочь Даша учится в колледже, ее стипендия составляет 3% от зарплаты папы. В месяц расходная часть семейного бюджета составляет 45000 рублей. Даша мечтает побывать в Олимпийском парке в Сочи.  Средняя стоимость билета на самолет компании "Аэрофлот" 6514 рублей в одну сторону. Проживание в  отеле "без звезд" без питания в трехместном номере - 1500 рублей с каждого. Совокупный расход на питание в день на 1000 меньше, чем расход на проживание. </a:t>
            </a:r>
          </a:p>
          <a:p>
            <a:pPr marL="88900" indent="-88900" algn="just">
              <a:buNone/>
            </a:pP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Сможет ли семья Мельниковых в течение года накопить средства для отдыха в Сочи в течение двух недель? Могут ли родители подарить Даше </a:t>
            </a:r>
            <a:r>
              <a:rPr lang="ru-RU" b="1" i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Айфон</a:t>
            </a: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10 за отличную учебу? Относятся ли отдых в Сочи и покупка </a:t>
            </a:r>
            <a:r>
              <a:rPr lang="ru-RU" b="1" i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Айфона</a:t>
            </a: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10 к обязательным расходам семьи?</a:t>
            </a:r>
          </a:p>
          <a:p>
            <a:pPr marL="88900" indent="-88900">
              <a:buNone/>
            </a:pPr>
            <a:endParaRPr lang="ru-RU" dirty="0">
              <a:solidFill>
                <a:schemeClr val="tx2">
                  <a:lumMod val="75000"/>
                </a:schemeClr>
              </a:solidFill>
              <a:latin typeface="Georgia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251520" y="1844824"/>
            <a:ext cx="2820282" cy="4691063"/>
          </a:xfrm>
        </p:spPr>
        <p:txBody>
          <a:bodyPr>
            <a:normAutofit lnSpcReduction="10000"/>
          </a:bodyPr>
          <a:lstStyle/>
          <a:p>
            <a:r>
              <a:rPr lang="ru-RU" sz="2800" b="1" u="sng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Цели станции: 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формирование  знаний о  доходах и расходах семьи, понимания необходимости  бережного отношения к семейному бюджету.</a:t>
            </a:r>
          </a:p>
          <a:p>
            <a:endParaRPr lang="ru-RU" dirty="0">
              <a:solidFill>
                <a:schemeClr val="tx2">
                  <a:lumMod val="75000"/>
                </a:schemeClr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67544" y="116632"/>
            <a:ext cx="8208912" cy="576064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Станция  "Скупой платит дважды"</a:t>
            </a:r>
            <a:endParaRPr lang="ru-RU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42844" y="692696"/>
            <a:ext cx="8858312" cy="1008112"/>
          </a:xfrm>
        </p:spPr>
        <p:txBody>
          <a:bodyPr>
            <a:normAutofit fontScale="85000" lnSpcReduction="10000"/>
          </a:bodyPr>
          <a:lstStyle/>
          <a:p>
            <a:pPr algn="just">
              <a:buNone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400" b="1" u="sng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 данной станции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участник должен решить задачу, направленную на грамотный выбор товаров и услуг, представленных в рекламе (проспектах и объявлениях об акциях, скидках и т.д.).</a:t>
            </a:r>
          </a:p>
          <a:p>
            <a:pPr algn="ctr">
              <a:buNone/>
            </a:pPr>
            <a:endParaRPr lang="ru-RU" dirty="0">
              <a:solidFill>
                <a:schemeClr val="tx2">
                  <a:lumMod val="75000"/>
                </a:schemeClr>
              </a:solidFill>
              <a:latin typeface="Georg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1628800"/>
            <a:ext cx="878497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 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Иван решил обновить свой гардероб и купить рубашку, брюки, джемпер. При этом у него есть ограниченный размер денежных средств – 3000 рублей, которые ему нужны еще и на покупку продуктов питания (на остаток после покупок вещей).  В ТЦ предлагают различные акции в магазинах для совершения покупок вещей именно у них. Товар, представленный в данных торговых точках, примерно одинаков по качеству. Изучив  рекламные предложения, наш герой  остановил свой выбор на следующих: </a:t>
            </a:r>
          </a:p>
          <a:p>
            <a:pPr lvl="0" algn="just">
              <a:buFont typeface="Wingdings" pitchFamily="2" charset="2"/>
              <a:buChar char="Ø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Акция «2+1» (купи две вещи и третья (меньшая по стоимости) в подарок!) – магазин «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Даровик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»; </a:t>
            </a:r>
          </a:p>
          <a:p>
            <a:pPr lvl="0" algn="just">
              <a:buFont typeface="Wingdings" pitchFamily="2" charset="2"/>
              <a:buChar char="Ø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Скидка 50% на все! – магазин «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Скидочник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»; </a:t>
            </a:r>
          </a:p>
          <a:p>
            <a:pPr lvl="0" algn="just">
              <a:buFont typeface="Wingdings" pitchFamily="2" charset="2"/>
              <a:buChar char="Ø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Скидка 30% владельцам карты лояльности – магазин «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Бонусовик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 (у Ивана данная карта есть).</a:t>
            </a:r>
          </a:p>
          <a:p>
            <a:pPr algn="just"/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В первом случае брюки стоят – 1500 руб.; рубашка – 800 руб.; джемпер – 1000 руб.</a:t>
            </a:r>
          </a:p>
          <a:p>
            <a:pPr algn="just"/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Во втором: брюки – 1500 руб.; рубашка – 1000 руб.; джемпер 1500 – руб.</a:t>
            </a:r>
          </a:p>
          <a:p>
            <a:pPr algn="just"/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В третьем: брюки – 1200 руб.; рубашка – 1200 руб.; джемпер 1500 – руб.</a:t>
            </a:r>
          </a:p>
          <a:p>
            <a:pPr algn="just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Вопрос: Какое предложение окажется наиболее выгодным с точки зрения экономии средств</a:t>
            </a:r>
            <a:r>
              <a:rPr lang="ru-RU" b="1" i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</TotalTime>
  <Words>903</Words>
  <Application>Microsoft Office PowerPoint</Application>
  <PresentationFormat>Экран (4:3)</PresentationFormat>
  <Paragraphs>48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Игра-квест по финансовой грамотности</vt:lpstr>
      <vt:lpstr>Слайд 2</vt:lpstr>
      <vt:lpstr> Планируемые результаты образовательного события: </vt:lpstr>
      <vt:lpstr>Слайд 4</vt:lpstr>
      <vt:lpstr>Слайд 5</vt:lpstr>
      <vt:lpstr>Слайд 6</vt:lpstr>
      <vt:lpstr>Слайд 7</vt:lpstr>
      <vt:lpstr>        Станция  "Копейка к копейке – проживёт семейка" </vt:lpstr>
      <vt:lpstr>Станция  "Скупой платит дважды"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Игра-квест по финансовой грамотности</dc:title>
  <dc:creator>bulyasha</dc:creator>
  <cp:lastModifiedBy>User</cp:lastModifiedBy>
  <cp:revision>27</cp:revision>
  <dcterms:created xsi:type="dcterms:W3CDTF">2017-11-08T17:52:57Z</dcterms:created>
  <dcterms:modified xsi:type="dcterms:W3CDTF">2017-11-10T20:07:00Z</dcterms:modified>
</cp:coreProperties>
</file>