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7" r:id="rId11"/>
    <p:sldId id="270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1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1EF0-5DA4-4F32-9E4E-61078D22C4FF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701E3CD-3175-4A5F-AF40-86090F75E3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1EF0-5DA4-4F32-9E4E-61078D22C4FF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E3CD-3175-4A5F-AF40-86090F75E3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1EF0-5DA4-4F32-9E4E-61078D22C4FF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E3CD-3175-4A5F-AF40-86090F75E3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1EF0-5DA4-4F32-9E4E-61078D22C4FF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701E3CD-3175-4A5F-AF40-86090F75E3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1EF0-5DA4-4F32-9E4E-61078D22C4FF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E3CD-3175-4A5F-AF40-86090F75E3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1EF0-5DA4-4F32-9E4E-61078D22C4FF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E3CD-3175-4A5F-AF40-86090F75E3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1EF0-5DA4-4F32-9E4E-61078D22C4FF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701E3CD-3175-4A5F-AF40-86090F75E3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1EF0-5DA4-4F32-9E4E-61078D22C4FF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E3CD-3175-4A5F-AF40-86090F75E3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1EF0-5DA4-4F32-9E4E-61078D22C4FF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E3CD-3175-4A5F-AF40-86090F75E3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1EF0-5DA4-4F32-9E4E-61078D22C4FF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E3CD-3175-4A5F-AF40-86090F75E3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1EF0-5DA4-4F32-9E4E-61078D22C4FF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E3CD-3175-4A5F-AF40-86090F75E3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A881EF0-5DA4-4F32-9E4E-61078D22C4FF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701E3CD-3175-4A5F-AF40-86090F75E3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slide" Target="slide5.xml"/><Relationship Id="rId7" Type="http://schemas.openxmlformats.org/officeDocument/2006/relationships/slide" Target="slide3.xml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slide" Target="slide8.xml"/><Relationship Id="rId5" Type="http://schemas.openxmlformats.org/officeDocument/2006/relationships/slide" Target="slide7.xml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slide" Target="slide12.xml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784976" cy="612067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Федеральный  методический центр</a:t>
            </a:r>
            <a:b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по финансовой грамотности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chemeClr val="tx1"/>
                </a:solidFill>
              </a:rPr>
              <a:t>Содержание и методика преподавания  тем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 по управлению личными финансами  и формированию семейного бюджета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509120"/>
            <a:ext cx="8784976" cy="122413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Формат проекта: </a:t>
            </a:r>
          </a:p>
          <a:p>
            <a:r>
              <a:rPr lang="ru-RU" b="1" dirty="0">
                <a:solidFill>
                  <a:schemeClr val="tx1"/>
                </a:solidFill>
              </a:rPr>
              <a:t>сквозная тема в рамках различных образовательных предметов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5725"/>
            <a:ext cx="8712968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2400" b="1" dirty="0"/>
              <a:t>Этап урока.</a:t>
            </a:r>
          </a:p>
          <a:p>
            <a:pPr algn="ctr"/>
            <a:r>
              <a:rPr lang="ru-RU" sz="2400" b="1" dirty="0"/>
              <a:t>ОСУЩЕСТВЛЕНИЕ </a:t>
            </a:r>
            <a:r>
              <a:rPr lang="ru-RU" sz="2400" b="1" dirty="0" smtClean="0"/>
              <a:t> САМОСТОЯТЕЛЬНОЙ  РАБОТЫ</a:t>
            </a:r>
            <a:r>
              <a:rPr lang="ru-RU" sz="2400" b="1" dirty="0"/>
              <a:t>: </a:t>
            </a:r>
          </a:p>
          <a:p>
            <a:pPr algn="ctr"/>
            <a:r>
              <a:rPr lang="ru-RU" sz="2400" b="1" dirty="0"/>
              <a:t>РАЗРАБОТКА </a:t>
            </a:r>
            <a:r>
              <a:rPr lang="ru-RU" sz="2400" b="1" dirty="0" smtClean="0"/>
              <a:t>  И  ЗАЩИТА  ПРОЕКТА </a:t>
            </a:r>
          </a:p>
          <a:p>
            <a:pPr algn="ctr"/>
            <a:r>
              <a:rPr lang="ru-RU" sz="2400" b="1" dirty="0" smtClean="0"/>
              <a:t>ПО  СОСТАВЛЕНИЮ  БЮДЖЕТА  СЕМЬИ</a:t>
            </a:r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endParaRPr lang="ru-RU" sz="2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xmlns="" id="{9F9174AA-BC63-4E29-A52D-7DB7BD70E8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100714790"/>
              </p:ext>
            </p:extLst>
          </p:nvPr>
        </p:nvGraphicFramePr>
        <p:xfrm>
          <a:off x="251520" y="1916832"/>
          <a:ext cx="86868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xmlns="" val="2646986485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2945468658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3770811415"/>
                    </a:ext>
                  </a:extLst>
                </a:gridCol>
              </a:tblGrid>
              <a:tr h="12876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Члены семьи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Виды доходов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Сумма (золотых)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88939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12746016"/>
                  </a:ext>
                </a:extLst>
              </a:tr>
            </a:tbl>
          </a:graphicData>
        </a:graphic>
      </p:graphicFrame>
      <p:graphicFrame>
        <p:nvGraphicFramePr>
          <p:cNvPr id="4" name="Таблица 6">
            <a:extLst>
              <a:ext uri="{FF2B5EF4-FFF2-40B4-BE49-F238E27FC236}">
                <a16:creationId xmlns:a16="http://schemas.microsoft.com/office/drawing/2014/main" xmlns="" id="{7700CC25-109D-422F-BCBB-77778084D6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86866707"/>
              </p:ext>
            </p:extLst>
          </p:nvPr>
        </p:nvGraphicFramePr>
        <p:xfrm>
          <a:off x="323528" y="3284984"/>
          <a:ext cx="859155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7700">
                  <a:extLst>
                    <a:ext uri="{9D8B030D-6E8A-4147-A177-3AD203B41FA5}">
                      <a16:colId xmlns:a16="http://schemas.microsoft.com/office/drawing/2014/main" xmlns="" val="1090699667"/>
                    </a:ext>
                  </a:extLst>
                </a:gridCol>
                <a:gridCol w="4133850">
                  <a:extLst>
                    <a:ext uri="{9D8B030D-6E8A-4147-A177-3AD203B41FA5}">
                      <a16:colId xmlns:a16="http://schemas.microsoft.com/office/drawing/2014/main" xmlns="" val="61338973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                       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</a:rPr>
                        <a:t>Виды расходов</a:t>
                      </a:r>
                      <a:endParaRPr lang="ru-RU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      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</a:rPr>
                        <a:t>Сумма 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(золотых)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9898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819772"/>
                  </a:ext>
                </a:extLst>
              </a:tr>
            </a:tbl>
          </a:graphicData>
        </a:graphic>
      </p:graphicFrame>
      <p:graphicFrame>
        <p:nvGraphicFramePr>
          <p:cNvPr id="5" name="Таблица 8">
            <a:extLst>
              <a:ext uri="{FF2B5EF4-FFF2-40B4-BE49-F238E27FC236}">
                <a16:creationId xmlns:a16="http://schemas.microsoft.com/office/drawing/2014/main" xmlns="" id="{172EA375-D913-4ED3-88AC-6D81D7533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03627360"/>
              </p:ext>
            </p:extLst>
          </p:nvPr>
        </p:nvGraphicFramePr>
        <p:xfrm>
          <a:off x="323528" y="4725144"/>
          <a:ext cx="846310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63103">
                  <a:extLst>
                    <a:ext uri="{9D8B030D-6E8A-4147-A177-3AD203B41FA5}">
                      <a16:colId xmlns:a16="http://schemas.microsoft.com/office/drawing/2014/main" xmlns="" val="4262128431"/>
                    </a:ext>
                  </a:extLst>
                </a:gridCol>
              </a:tblGrid>
              <a:tr h="2910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>
                          <a:solidFill>
                            <a:srgbClr val="000000"/>
                          </a:solidFill>
                        </a:rPr>
                        <a:t>                                         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 Сбережения = Доходы -  Расходы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1830554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E8D96E-CCE2-40EA-81C9-06403554E7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512" y="260648"/>
            <a:ext cx="8784976" cy="172819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Найди ключ к головоломке и сложи фразу.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ПРОЧИТАВ </a:t>
            </a:r>
            <a:r>
              <a:rPr lang="ru-RU" sz="2800" b="1" dirty="0"/>
              <a:t>ЕЕ, ТЫ УЗНАЕШЬ, ЧТО ПОМОГАЕТ РАЗУМНО ТРАТИТЬ ДЕНЬГИ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xmlns="" id="{11F6E4FF-B8DE-46E3-9673-61C760CBEFD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1155792034"/>
              </p:ext>
            </p:extLst>
          </p:nvPr>
        </p:nvGraphicFramePr>
        <p:xfrm>
          <a:off x="251519" y="2420890"/>
          <a:ext cx="8568951" cy="3637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271">
                  <a:extLst>
                    <a:ext uri="{9D8B030D-6E8A-4147-A177-3AD203B41FA5}">
                      <a16:colId xmlns:a16="http://schemas.microsoft.com/office/drawing/2014/main" xmlns="" val="2678476754"/>
                    </a:ext>
                  </a:extLst>
                </a:gridCol>
                <a:gridCol w="857271">
                  <a:extLst>
                    <a:ext uri="{9D8B030D-6E8A-4147-A177-3AD203B41FA5}">
                      <a16:colId xmlns:a16="http://schemas.microsoft.com/office/drawing/2014/main" xmlns="" val="1790539817"/>
                    </a:ext>
                  </a:extLst>
                </a:gridCol>
                <a:gridCol w="857271">
                  <a:extLst>
                    <a:ext uri="{9D8B030D-6E8A-4147-A177-3AD203B41FA5}">
                      <a16:colId xmlns:a16="http://schemas.microsoft.com/office/drawing/2014/main" xmlns="" val="1854699703"/>
                    </a:ext>
                  </a:extLst>
                </a:gridCol>
                <a:gridCol w="857271">
                  <a:extLst>
                    <a:ext uri="{9D8B030D-6E8A-4147-A177-3AD203B41FA5}">
                      <a16:colId xmlns:a16="http://schemas.microsoft.com/office/drawing/2014/main" xmlns="" val="2478439886"/>
                    </a:ext>
                  </a:extLst>
                </a:gridCol>
                <a:gridCol w="864791">
                  <a:extLst>
                    <a:ext uri="{9D8B030D-6E8A-4147-A177-3AD203B41FA5}">
                      <a16:colId xmlns:a16="http://schemas.microsoft.com/office/drawing/2014/main" xmlns="" val="1224703952"/>
                    </a:ext>
                  </a:extLst>
                </a:gridCol>
                <a:gridCol w="845992">
                  <a:extLst>
                    <a:ext uri="{9D8B030D-6E8A-4147-A177-3AD203B41FA5}">
                      <a16:colId xmlns:a16="http://schemas.microsoft.com/office/drawing/2014/main" xmlns="" val="900545878"/>
                    </a:ext>
                  </a:extLst>
                </a:gridCol>
                <a:gridCol w="857271">
                  <a:extLst>
                    <a:ext uri="{9D8B030D-6E8A-4147-A177-3AD203B41FA5}">
                      <a16:colId xmlns:a16="http://schemas.microsoft.com/office/drawing/2014/main" xmlns="" val="1937555951"/>
                    </a:ext>
                  </a:extLst>
                </a:gridCol>
                <a:gridCol w="857271">
                  <a:extLst>
                    <a:ext uri="{9D8B030D-6E8A-4147-A177-3AD203B41FA5}">
                      <a16:colId xmlns:a16="http://schemas.microsoft.com/office/drawing/2014/main" xmlns="" val="3454763773"/>
                    </a:ext>
                  </a:extLst>
                </a:gridCol>
                <a:gridCol w="857271">
                  <a:extLst>
                    <a:ext uri="{9D8B030D-6E8A-4147-A177-3AD203B41FA5}">
                      <a16:colId xmlns:a16="http://schemas.microsoft.com/office/drawing/2014/main" xmlns="" val="1208014412"/>
                    </a:ext>
                  </a:extLst>
                </a:gridCol>
                <a:gridCol w="857271">
                  <a:extLst>
                    <a:ext uri="{9D8B030D-6E8A-4147-A177-3AD203B41FA5}">
                      <a16:colId xmlns:a16="http://schemas.microsoft.com/office/drawing/2014/main" xmlns="" val="457005802"/>
                    </a:ext>
                  </a:extLst>
                </a:gridCol>
              </a:tblGrid>
              <a:tr h="72740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>
                          <a:solidFill>
                            <a:srgbClr val="000000"/>
                          </a:solidFill>
                        </a:rPr>
                        <a:t>ЧТО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>
                          <a:solidFill>
                            <a:srgbClr val="000000"/>
                          </a:solidFill>
                        </a:rPr>
                        <a:t>ПУ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>
                          <a:solidFill>
                            <a:srgbClr val="000000"/>
                          </a:solidFill>
                        </a:rPr>
                        <a:t>БЫ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>
                          <a:solidFill>
                            <a:srgbClr val="000000"/>
                          </a:solidFill>
                        </a:rPr>
                        <a:t>РАЗ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>
                          <a:solidFill>
                            <a:srgbClr val="000000"/>
                          </a:solidFill>
                        </a:rPr>
                        <a:t>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>
                          <a:solidFill>
                            <a:srgbClr val="000000"/>
                          </a:solidFill>
                        </a:rPr>
                        <a:t>УМНО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>
                          <a:solidFill>
                            <a:srgbClr val="000000"/>
                          </a:solidFill>
                        </a:rPr>
                        <a:t>ГРЕ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>
                          <a:solidFill>
                            <a:srgbClr val="000000"/>
                          </a:solidFill>
                        </a:rPr>
                        <a:t>ТРА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>
                          <a:solidFill>
                            <a:srgbClr val="000000"/>
                          </a:solidFill>
                        </a:rPr>
                        <a:t>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>
                          <a:solidFill>
                            <a:srgbClr val="000000"/>
                          </a:solidFill>
                        </a:rPr>
                        <a:t>ПЕТ</a:t>
                      </a:r>
                    </a:p>
                    <a:p>
                      <a:pPr lvl="0">
                        <a:buNone/>
                      </a:pPr>
                      <a:endParaRPr lang="ru-RU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09549540"/>
                  </a:ext>
                </a:extLst>
              </a:tr>
              <a:tr h="72740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СНИ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ДЕНЬ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ГИ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РЕК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НУЖ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ЛО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СМЕ</a:t>
                      </a:r>
                    </a:p>
                    <a:p>
                      <a:pPr lvl="0">
                        <a:buNone/>
                      </a:pP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4904619"/>
                  </a:ext>
                </a:extLst>
              </a:tr>
              <a:tr h="72740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ЧИ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РУН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ВАД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ЛЬН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ВОИ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КЕР</a:t>
                      </a:r>
                    </a:p>
                    <a:p>
                      <a:pPr lvl="0">
                        <a:buNone/>
                      </a:pP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89204753"/>
                  </a:ext>
                </a:extLst>
              </a:tr>
              <a:tr h="72740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ДО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СКИ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ХО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ОРЕ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ПЛА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ТЕЛ</a:t>
                      </a:r>
                    </a:p>
                    <a:p>
                      <a:pPr lvl="0">
                        <a:buNone/>
                      </a:pP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67485168"/>
                  </a:ext>
                </a:extLst>
              </a:tr>
              <a:tr h="72740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РО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УС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ВАТЬ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ХОР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ВОИ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ПАЗ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РАС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ВУ</a:t>
                      </a:r>
                    </a:p>
                    <a:p>
                      <a:pPr lvl="0">
                        <a:buNone/>
                      </a:pP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0220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96873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87849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Этап урока.</a:t>
            </a:r>
          </a:p>
          <a:p>
            <a:pPr algn="ctr"/>
            <a:r>
              <a:rPr lang="ru-RU" sz="2800" b="1" dirty="0"/>
              <a:t>Рефлексия деятельности</a:t>
            </a:r>
            <a:r>
              <a:rPr lang="ru-RU" sz="2800" b="1" dirty="0" smtClean="0"/>
              <a:t>.</a:t>
            </a:r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96752"/>
            <a:ext cx="87849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Ребята </a:t>
            </a:r>
            <a:r>
              <a:rPr lang="ru-RU" sz="2800" b="1" dirty="0" smtClean="0"/>
              <a:t>по кругу </a:t>
            </a:r>
            <a:r>
              <a:rPr lang="ru-RU" sz="2800" dirty="0" smtClean="0"/>
              <a:t>высказываются одним предложением, выбирая начало фразы из рефлексивного экрана на доске:</a:t>
            </a:r>
          </a:p>
          <a:p>
            <a:r>
              <a:rPr lang="ru-RU" sz="2800" b="1" dirty="0" smtClean="0"/>
              <a:t>сегодня я узнал…             было интересно…</a:t>
            </a:r>
          </a:p>
          <a:p>
            <a:r>
              <a:rPr lang="ru-RU" sz="2800" b="1" dirty="0" smtClean="0"/>
              <a:t>было трудно…                   я выполнял задания…</a:t>
            </a:r>
          </a:p>
          <a:p>
            <a:r>
              <a:rPr lang="ru-RU" sz="2800" b="1" dirty="0" smtClean="0"/>
              <a:t>я понял, что…                   теперь я могу…</a:t>
            </a:r>
          </a:p>
          <a:p>
            <a:r>
              <a:rPr lang="ru-RU" sz="2800" b="1" dirty="0" smtClean="0"/>
              <a:t>я почувствовал, что</a:t>
            </a:r>
            <a:r>
              <a:rPr lang="ru-RU" sz="2800" b="1" smtClean="0"/>
              <a:t>…      </a:t>
            </a:r>
            <a:r>
              <a:rPr lang="ru-RU" sz="2800" b="1" dirty="0" smtClean="0"/>
              <a:t>я приобрел…</a:t>
            </a:r>
          </a:p>
          <a:p>
            <a:r>
              <a:rPr lang="ru-RU" sz="2800" b="1" dirty="0" smtClean="0"/>
              <a:t>я научился…                     у меня получилось …</a:t>
            </a:r>
          </a:p>
          <a:p>
            <a:r>
              <a:rPr lang="ru-RU" sz="2800" b="1" dirty="0" smtClean="0"/>
              <a:t>я смог…                             я попробую…</a:t>
            </a:r>
          </a:p>
          <a:p>
            <a:r>
              <a:rPr lang="ru-RU" sz="2800" b="1" dirty="0" smtClean="0"/>
              <a:t>меня удивило…                урок дал мне для жизни…</a:t>
            </a:r>
          </a:p>
          <a:p>
            <a:r>
              <a:rPr lang="ru-RU" sz="2800" b="1" dirty="0" smtClean="0"/>
              <a:t>                         мне захотелось…</a:t>
            </a:r>
            <a:endParaRPr lang="ru-RU" sz="28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784976" cy="6494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2800" b="1" dirty="0"/>
              <a:t>Тема проекта:</a:t>
            </a:r>
          </a:p>
          <a:p>
            <a:pPr algn="ctr"/>
            <a:r>
              <a:rPr lang="ru-RU" sz="3600" dirty="0"/>
              <a:t> </a:t>
            </a:r>
            <a:r>
              <a:rPr lang="ru-RU" sz="4800" b="1" dirty="0"/>
              <a:t>СЕМЕЙНЫЙ  БЮДЖЕТ</a:t>
            </a:r>
          </a:p>
          <a:p>
            <a:endParaRPr lang="ru-RU" b="1" dirty="0"/>
          </a:p>
          <a:p>
            <a:r>
              <a:rPr lang="ru-RU" sz="2200" b="1" dirty="0"/>
              <a:t>Форма занятия: </a:t>
            </a:r>
          </a:p>
          <a:p>
            <a:r>
              <a:rPr lang="ru-RU" sz="2200" b="1" dirty="0"/>
              <a:t>урок развивающего контроля (защита проектов) в 5 классе</a:t>
            </a:r>
          </a:p>
          <a:p>
            <a:endParaRPr lang="ru-RU" sz="2200" b="1" dirty="0"/>
          </a:p>
          <a:p>
            <a:r>
              <a:rPr lang="ru-RU" sz="2200" b="1" dirty="0"/>
              <a:t>Цель занятия:</a:t>
            </a:r>
          </a:p>
          <a:p>
            <a:pPr algn="just"/>
            <a:r>
              <a:rPr lang="ru-RU" sz="2200" b="1" dirty="0"/>
              <a:t>актуализация и систематизация знаний, полученных на уроках истории, обществознания и экономики, их закрепление и контроль  в рамках  реализации учебного проекта</a:t>
            </a:r>
          </a:p>
          <a:p>
            <a:endParaRPr lang="ru-RU" sz="2200" b="1" dirty="0"/>
          </a:p>
          <a:p>
            <a:r>
              <a:rPr lang="ru-RU" sz="2200" b="1" dirty="0"/>
              <a:t>Творческая группа:</a:t>
            </a:r>
          </a:p>
          <a:p>
            <a:pPr marL="457200" indent="-457200">
              <a:buFontTx/>
              <a:buAutoNum type="arabicPeriod"/>
            </a:pPr>
            <a:r>
              <a:rPr lang="ru-RU" sz="2000" b="1" dirty="0"/>
              <a:t>Гулевская С.П., учитель истории и обществознания ГБОУ «Школа №1460»</a:t>
            </a:r>
          </a:p>
          <a:p>
            <a:pPr marL="457200" indent="-457200">
              <a:buAutoNum type="arabicPeriod"/>
            </a:pPr>
            <a:r>
              <a:rPr lang="ru-RU" sz="2000" b="1" dirty="0"/>
              <a:t>Нестеренко Е.И., учитель истории и обществознания ГБОУ «Школа №7»</a:t>
            </a:r>
          </a:p>
          <a:p>
            <a:pPr marL="457200" indent="-457200">
              <a:buFontTx/>
              <a:buAutoNum type="arabicPeriod"/>
            </a:pPr>
            <a:r>
              <a:rPr lang="ru-RU" sz="2000" b="1" dirty="0" err="1" smtClean="0"/>
              <a:t>Семко</a:t>
            </a:r>
            <a:r>
              <a:rPr lang="ru-RU" sz="2000" b="1" dirty="0" smtClean="0"/>
              <a:t> </a:t>
            </a:r>
            <a:r>
              <a:rPr lang="ru-RU" sz="2000" b="1" dirty="0"/>
              <a:t>Н.Ю., учитель экономики ГБОУ </a:t>
            </a:r>
            <a:r>
              <a:rPr lang="ru-RU" sz="2000" b="1" dirty="0" smtClean="0"/>
              <a:t>«Школа </a:t>
            </a:r>
            <a:r>
              <a:rPr lang="ru-RU" sz="2000" b="1" dirty="0"/>
              <a:t>№</a:t>
            </a:r>
            <a:r>
              <a:rPr lang="ru-RU" sz="2000" b="1" dirty="0" smtClean="0"/>
              <a:t>1317»</a:t>
            </a:r>
          </a:p>
          <a:p>
            <a:pPr marL="457200" indent="-457200">
              <a:buFontTx/>
              <a:buAutoNum type="arabicPeriod"/>
            </a:pPr>
            <a:r>
              <a:rPr lang="ru-RU" sz="2000" b="1" dirty="0" err="1" smtClean="0"/>
              <a:t>Стрикова</a:t>
            </a:r>
            <a:r>
              <a:rPr lang="ru-RU" sz="2000" b="1" dirty="0" smtClean="0"/>
              <a:t> О.А., учитель обществознания ГБОУ «Школа №498»</a:t>
            </a:r>
          </a:p>
          <a:p>
            <a:pPr marL="457200" indent="-457200">
              <a:buAutoNum type="arabicPeriod"/>
            </a:pPr>
            <a:endParaRPr lang="ru-RU" sz="2000" b="1" dirty="0"/>
          </a:p>
          <a:p>
            <a:pPr algn="ctr"/>
            <a:endParaRPr lang="ru-RU" sz="2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04664"/>
            <a:ext cx="864096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r>
              <a:rPr lang="ru-RU" sz="3600" b="1" dirty="0"/>
              <a:t>«</a:t>
            </a:r>
            <a:r>
              <a:rPr lang="ru-RU" sz="4000" b="1" dirty="0"/>
              <a:t>Нужно, чтобы дети, по возможности, учились самостоятельно, </a:t>
            </a:r>
          </a:p>
          <a:p>
            <a:pPr algn="ctr"/>
            <a:r>
              <a:rPr lang="ru-RU" sz="4000" b="1" dirty="0"/>
              <a:t>а учитель руководил этим  самостоятельным процессом и давал для него материал».</a:t>
            </a:r>
          </a:p>
          <a:p>
            <a:pPr algn="ctr"/>
            <a:endParaRPr lang="ru-RU" sz="4000" dirty="0"/>
          </a:p>
          <a:p>
            <a:pPr algn="r"/>
            <a:r>
              <a:rPr lang="ru-RU" sz="4000" dirty="0"/>
              <a:t>К.Д.Ушинский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187624" y="188640"/>
            <a:ext cx="7056784" cy="86409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ПЛАНИРУЕМЫЕ   РЕЗУЛЬТАТЫ: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1196752"/>
            <a:ext cx="8784976" cy="144016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ПРЕДМЕТНЫЕ</a:t>
            </a:r>
          </a:p>
          <a:p>
            <a:pPr algn="just">
              <a:buFont typeface="Wingdings" pitchFamily="2" charset="2"/>
              <a:buChar char="§"/>
            </a:pPr>
            <a:r>
              <a:rPr lang="ru-RU" sz="1700" dirty="0">
                <a:solidFill>
                  <a:schemeClr val="tx1"/>
                </a:solidFill>
              </a:rPr>
              <a:t>формирование представление о роли денег в семье, причинах и последствиях изменения доходов и расходов семьи;</a:t>
            </a:r>
          </a:p>
          <a:p>
            <a:pPr algn="just">
              <a:buFont typeface="Wingdings" pitchFamily="2" charset="2"/>
              <a:buChar char="§"/>
            </a:pPr>
            <a:r>
              <a:rPr lang="ru-RU" sz="1700" dirty="0">
                <a:solidFill>
                  <a:schemeClr val="tx1"/>
                </a:solidFill>
              </a:rPr>
              <a:t> приобретение знаний и опыта применения полученных знаний и умений для решения типичных задач в области семейной экономики</a:t>
            </a:r>
          </a:p>
          <a:p>
            <a:pPr>
              <a:buFont typeface="Wingdings" pitchFamily="2" charset="2"/>
              <a:buChar char="§"/>
            </a:pPr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2780928"/>
            <a:ext cx="8784976" cy="194421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tx1"/>
              </a:solidFill>
            </a:endParaRPr>
          </a:p>
          <a:p>
            <a:endParaRPr lang="ru-RU" b="1" dirty="0">
              <a:solidFill>
                <a:schemeClr val="tx1"/>
              </a:solidFill>
            </a:endParaRPr>
          </a:p>
          <a:p>
            <a:endParaRPr lang="ru-RU" b="1" dirty="0">
              <a:solidFill>
                <a:schemeClr val="tx1"/>
              </a:solidFill>
            </a:endParaRPr>
          </a:p>
          <a:p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МЕТАПРЕДМЕТНЫЕ</a:t>
            </a:r>
          </a:p>
          <a:p>
            <a:pPr>
              <a:buFont typeface="Wingdings" pitchFamily="2" charset="2"/>
              <a:buChar char="§"/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sz="1700" dirty="0">
                <a:solidFill>
                  <a:schemeClr val="tx1"/>
                </a:solidFill>
              </a:rPr>
              <a:t>освоение способов решения проблем творческого и поискового характера;</a:t>
            </a:r>
          </a:p>
          <a:p>
            <a:pPr>
              <a:buFont typeface="Wingdings" pitchFamily="2" charset="2"/>
              <a:buChar char="§"/>
            </a:pPr>
            <a:r>
              <a:rPr lang="ru-RU" sz="1700" dirty="0">
                <a:solidFill>
                  <a:schemeClr val="tx1"/>
                </a:solidFill>
              </a:rPr>
              <a:t> использование различных способов поиска, обработки, анализа, интерпретации и представления  информации;</a:t>
            </a:r>
            <a:r>
              <a:rPr lang="ru-RU" sz="1700" dirty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ru-RU" sz="1700" dirty="0">
                <a:solidFill>
                  <a:schemeClr val="tx1"/>
                </a:solidFill>
              </a:rPr>
              <a:t> овладение базовыми предметными и </a:t>
            </a:r>
            <a:r>
              <a:rPr lang="ru-RU" sz="1700" dirty="0" err="1">
                <a:solidFill>
                  <a:schemeClr val="tx1"/>
                </a:solidFill>
              </a:rPr>
              <a:t>межпредметными</a:t>
            </a:r>
            <a:r>
              <a:rPr lang="ru-RU" sz="1700" dirty="0">
                <a:solidFill>
                  <a:schemeClr val="tx1"/>
                </a:solidFill>
              </a:rPr>
              <a:t> понятиями;</a:t>
            </a:r>
          </a:p>
          <a:p>
            <a:pPr>
              <a:buFont typeface="Wingdings" pitchFamily="2" charset="2"/>
              <a:buChar char="§"/>
            </a:pPr>
            <a:r>
              <a:rPr lang="ru-RU" sz="1700" dirty="0">
                <a:solidFill>
                  <a:schemeClr val="tx1"/>
                </a:solidFill>
              </a:rPr>
              <a:t> понимание цели своих действий и  умение их  планировать;</a:t>
            </a:r>
          </a:p>
          <a:p>
            <a:pPr>
              <a:buFont typeface="Wingdings" pitchFamily="2" charset="2"/>
              <a:buChar char="§"/>
            </a:pPr>
            <a:r>
              <a:rPr lang="ru-RU" sz="1700" dirty="0">
                <a:solidFill>
                  <a:schemeClr val="tx1"/>
                </a:solidFill>
              </a:rPr>
              <a:t> готовность слушать собеседника, вести диалог, аргументировать свою точку зрения</a:t>
            </a:r>
          </a:p>
          <a:p>
            <a:pPr>
              <a:buFont typeface="Wingdings" pitchFamily="2" charset="2"/>
              <a:buChar char="§"/>
            </a:pPr>
            <a:endParaRPr lang="ru-RU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endParaRPr lang="ru-RU" dirty="0">
              <a:solidFill>
                <a:schemeClr val="tx1"/>
              </a:solidFill>
            </a:endParaRPr>
          </a:p>
          <a:p>
            <a:pPr algn="just">
              <a:buFont typeface="Wingdings" pitchFamily="2" charset="2"/>
              <a:buChar char="§"/>
            </a:pPr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4941168"/>
            <a:ext cx="8712968" cy="1728192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tx1"/>
              </a:solidFill>
            </a:endParaRPr>
          </a:p>
          <a:p>
            <a:endParaRPr lang="ru-RU" b="1" dirty="0">
              <a:solidFill>
                <a:schemeClr val="tx1"/>
              </a:solidFill>
            </a:endParaRPr>
          </a:p>
          <a:p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ЛИЧНОСТНЫЕ</a:t>
            </a:r>
          </a:p>
          <a:p>
            <a:pPr algn="just">
              <a:buFont typeface="Wingdings" pitchFamily="2" charset="2"/>
              <a:buChar char="§"/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sz="1700" dirty="0">
                <a:solidFill>
                  <a:schemeClr val="tx1"/>
                </a:solidFill>
              </a:rPr>
              <a:t>овладение начальными навыками адаптации в мире финансовых  отношений;</a:t>
            </a:r>
          </a:p>
          <a:p>
            <a:pPr algn="just">
              <a:buFont typeface="Wingdings" pitchFamily="2" charset="2"/>
              <a:buChar char="§"/>
            </a:pPr>
            <a:r>
              <a:rPr lang="ru-RU" sz="1700" dirty="0">
                <a:solidFill>
                  <a:schemeClr val="tx1"/>
                </a:solidFill>
              </a:rPr>
              <a:t> осознание себя как члена семьи, понимание  ее экономических проблем;</a:t>
            </a:r>
          </a:p>
          <a:p>
            <a:pPr algn="just">
              <a:buFont typeface="Wingdings" pitchFamily="2" charset="2"/>
              <a:buChar char="§"/>
            </a:pPr>
            <a:r>
              <a:rPr lang="ru-RU" sz="1700" dirty="0">
                <a:solidFill>
                  <a:schemeClr val="tx1"/>
                </a:solidFill>
              </a:rPr>
              <a:t> развитие самостоятельности и личной ответственности, навыков  сотрудничества со сверстниками и взрослыми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124970"/>
            <a:ext cx="8784976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Этап урока.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АКТУАЛИЗАЦИЯ   ЗНАНИЙ  ПО ОБЩЕСТВОЗНАНИЮ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Задание1. Составьте  понятие.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1.Социальная группа, ведут, родственных связях, владеют, заботой и ответственность, основанная на, члены, связаны, общее хозяйство,  общим бытом, общим имуществом, взаимной  помощью, они, семья.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2.План, откуда семья,  получить, составленный, того, сможет, бюджет, заранее, на что, доход, может, семейный, их потратить.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3. Доход, натуральных средств,  и, определенный, собой, совокупность,  за, представляет, денежных, времени, семейного  бюджета , промежуток.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4.Затрат, на,  товаров, покупку, семейного бюджета,  состоит, из, оплата услуг, расход,  и.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1" name="Рисунок 1" descr="http://forum.na-svyazi.ru/uploads/663/post-215185-1312663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914775" cy="214312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8440" name="Рисунок 2" descr="http://krasivye-stihi.3dn.ru/_ld/1/239928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564904"/>
            <a:ext cx="4552950" cy="18192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8439" name="Рисунок 3" descr="http://f.passion.ru/baby/img/0831rek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653136"/>
            <a:ext cx="1905000" cy="1905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364088" y="1412240"/>
          <a:ext cx="3240360" cy="3312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104301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ДВУХПОКОЛЕННАЯ</a:t>
                      </a:r>
                    </a:p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СЕМЬЯ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4301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  <a:p>
                      <a:pPr algn="ctr"/>
                      <a:r>
                        <a:rPr lang="ru-RU" b="1" dirty="0"/>
                        <a:t>МНОГОПОКОЛЕННАЯ</a:t>
                      </a:r>
                    </a:p>
                    <a:p>
                      <a:pPr algn="ctr"/>
                      <a:r>
                        <a:rPr lang="ru-RU" b="1" dirty="0"/>
                        <a:t>СЕМЬЯ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04301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НЕПОЛНАЯ </a:t>
                      </a:r>
                    </a:p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СЕМЬЯ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499992" y="260648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Задание 2. Собери </a:t>
            </a:r>
            <a:r>
              <a:rPr lang="ru-RU" sz="2800" b="1" dirty="0" err="1"/>
              <a:t>пазл</a:t>
            </a:r>
            <a:endParaRPr lang="ru-RU" sz="28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Этап урока.</a:t>
            </a:r>
          </a:p>
          <a:p>
            <a:pPr algn="ctr"/>
            <a:r>
              <a:rPr lang="ru-RU" sz="2400" b="1" dirty="0"/>
              <a:t>ПОСТАНОВКА УЧЕБНОЙ ЗАДАЧИ, </a:t>
            </a:r>
          </a:p>
          <a:p>
            <a:pPr algn="ctr"/>
            <a:r>
              <a:rPr lang="ru-RU" sz="2400" b="1" dirty="0"/>
              <a:t>ФИКСИРОВАНИЕ ЗАТРУДНЕНИЙ, </a:t>
            </a:r>
          </a:p>
          <a:p>
            <a:pPr algn="ctr"/>
            <a:r>
              <a:rPr lang="ru-RU" sz="2400" b="1" dirty="0"/>
              <a:t>СОЗДАНИЕ ПЛАНА ПО РЕШЕНИЮ  ПРОБЛЕМЫ</a:t>
            </a:r>
          </a:p>
        </p:txBody>
      </p:sp>
      <p:pic>
        <p:nvPicPr>
          <p:cNvPr id="19458" name="Picture 2" descr="http://muzeum.me/news/img/support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72816"/>
            <a:ext cx="6336704" cy="422748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1520" y="6093296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Викторина по итогам экскурсии </a:t>
            </a:r>
          </a:p>
          <a:p>
            <a:pPr algn="ctr"/>
            <a:r>
              <a:rPr lang="ru-RU" b="1" dirty="0"/>
              <a:t>в Музей предпринимателей, меценатов и благотворителей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4671" y="0"/>
            <a:ext cx="10332640" cy="688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370" y="0"/>
            <a:ext cx="7317157" cy="702829"/>
          </a:xfrm>
        </p:spPr>
        <p:txBody>
          <a:bodyPr>
            <a:normAutofit/>
          </a:bodyPr>
          <a:lstStyle/>
          <a:p>
            <a:r>
              <a:rPr lang="ru-RU" dirty="0"/>
              <a:t>Вопросы</a:t>
            </a:r>
          </a:p>
        </p:txBody>
      </p:sp>
      <p:pic>
        <p:nvPicPr>
          <p:cNvPr id="2054" name="Picture 6" descr="Costume in Russia 18th-20th Centuries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93439"/>
            <a:ext cx="3948346" cy="284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stume in Russia 18th-20th Centuries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3" y="793439"/>
            <a:ext cx="2024846" cy="285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ostume in Russia 18th-20th Centuries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793439"/>
            <a:ext cx="1477552" cy="284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ostume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2919" y="3828260"/>
            <a:ext cx="162103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ostume in Russia 18th-20th Centurie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17869"/>
            <a:ext cx="1908521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ostume in Russia 18th-20th Centuries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7649" y="3861048"/>
            <a:ext cx="2931765" cy="270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3113" y="3828260"/>
            <a:ext cx="17049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Управляющая кнопка: настраиваемая 3">
            <a:hlinkClick r:id="" action="ppaction://hlinkshowjump?jump=endshow" highlightClick="1"/>
          </p:cNvPr>
          <p:cNvSpPr/>
          <p:nvPr/>
        </p:nvSpPr>
        <p:spPr>
          <a:xfrm>
            <a:off x="3120586" y="6597375"/>
            <a:ext cx="2818725" cy="29343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Завершить</a:t>
            </a:r>
          </a:p>
        </p:txBody>
      </p:sp>
    </p:spTree>
    <p:extLst>
      <p:ext uri="{BB962C8B-B14F-4D97-AF65-F5344CB8AC3E}">
        <p14:creationId xmlns:p14="http://schemas.microsoft.com/office/powerpoint/2010/main" xmlns="" val="3530202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allbox.ru/wallpapers/main/201117/eded80268299bf002d202d58d956506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887"/>
          <a:stretch/>
        </p:blipFill>
        <p:spPr bwMode="auto">
          <a:xfrm>
            <a:off x="1077" y="0"/>
            <a:ext cx="9142924" cy="688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966" y="2060848"/>
            <a:ext cx="8928992" cy="230425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какой большой социальной группе относились предки предпринимателей Морозовых?</a:t>
            </a:r>
          </a:p>
        </p:txBody>
      </p:sp>
    </p:spTree>
    <p:extLst>
      <p:ext uri="{BB962C8B-B14F-4D97-AF65-F5344CB8AC3E}">
        <p14:creationId xmlns:p14="http://schemas.microsoft.com/office/powerpoint/2010/main" xmlns="" val="39996222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128</TotalTime>
  <Words>475</Words>
  <Application>Microsoft Office PowerPoint</Application>
  <PresentationFormat>Экран (4:3)</PresentationFormat>
  <Paragraphs>150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Трек</vt:lpstr>
      <vt:lpstr>Федеральный  методический центр по финансовой грамотности  Содержание и методика преподавания  тем  по управлению личными финансами  и формированию семейного бюджета</vt:lpstr>
      <vt:lpstr>Слайд 2</vt:lpstr>
      <vt:lpstr>Слайд 3</vt:lpstr>
      <vt:lpstr>Слайд 4</vt:lpstr>
      <vt:lpstr>Слайд 5</vt:lpstr>
      <vt:lpstr>Слайд 6</vt:lpstr>
      <vt:lpstr>Слайд 7</vt:lpstr>
      <vt:lpstr>Вопросы</vt:lpstr>
      <vt:lpstr>К какой большой социальной группе относились предки предпринимателей Морозовых?</vt:lpstr>
      <vt:lpstr>Слайд 10</vt:lpstr>
      <vt:lpstr>Найди ключ к головоломке и сложи фразу.  ПРОЧИТАВ ЕЕ, ТЫ УЗНАЕШЬ, ЧТО ПОМОГАЕТ РАЗУМНО ТРАТИТЬ ДЕНЬГИ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Федеральный  методический центр по финансовой грамотности  Содержание и методика преподавания  тем  по управлению личными финансами  и формированию семейного бюджета</dc:title>
  <dc:creator>Юлия Храмцова</dc:creator>
  <cp:lastModifiedBy>Юлия Храмцова</cp:lastModifiedBy>
  <cp:revision>124</cp:revision>
  <dcterms:created xsi:type="dcterms:W3CDTF">2017-11-09T19:25:43Z</dcterms:created>
  <dcterms:modified xsi:type="dcterms:W3CDTF">2017-11-10T20:39:12Z</dcterms:modified>
</cp:coreProperties>
</file>