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2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60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534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091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82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2898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6903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6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129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91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637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4754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349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485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679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681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750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508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11/29/2017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789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5574" y="1610139"/>
            <a:ext cx="7494104" cy="1928191"/>
          </a:xfrm>
        </p:spPr>
        <p:txBody>
          <a:bodyPr/>
          <a:lstStyle/>
          <a:p>
            <a:r>
              <a:rPr lang="ru-RU" b="1" i="1" dirty="0" smtClean="0"/>
              <a:t>Финансовая грамотность </a:t>
            </a:r>
            <a:endParaRPr lang="ru-RU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3"/>
                </a:solidFill>
              </a:rPr>
              <a:t>Группа № 29 (с 20.11.17-29.11.17)</a:t>
            </a:r>
            <a:endParaRPr lang="ru-RU" sz="36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10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576470"/>
            <a:ext cx="10426148" cy="17989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Банковские услуги </a:t>
            </a:r>
            <a:br>
              <a:rPr lang="ru-RU" b="1" dirty="0" smtClean="0"/>
            </a:br>
            <a:r>
              <a:rPr lang="ru-RU" b="1" dirty="0" smtClean="0"/>
              <a:t>и отношения людей</a:t>
            </a:r>
            <a:br>
              <a:rPr lang="ru-RU" b="1" dirty="0" smtClean="0"/>
            </a:br>
            <a:r>
              <a:rPr lang="ru-RU" b="1" dirty="0" smtClean="0"/>
              <a:t> с банками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Внеурочная деятельность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Неделя «Финансовой грамотности»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Маршрутная игра по станциям (60 минут)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Участники: 8-11 класс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Организаторы: педагоги-предметники или организационная команда учащихся 10-11 класса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Предложенные задания возможно использовать как контрольные элементы или материал обобщение/повторение на текущих уроках.</a:t>
            </a:r>
          </a:p>
        </p:txBody>
      </p:sp>
    </p:spTree>
    <p:extLst>
      <p:ext uri="{BB962C8B-B14F-4D97-AF65-F5344CB8AC3E}">
        <p14:creationId xmlns:p14="http://schemas.microsoft.com/office/powerpoint/2010/main" val="2197580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Состав проектной группы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Исмаилова</a:t>
            </a:r>
            <a:r>
              <a:rPr lang="ru-RU" b="1" dirty="0" smtClean="0">
                <a:solidFill>
                  <a:srgbClr val="002060"/>
                </a:solidFill>
              </a:rPr>
              <a:t> А.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Елесина</a:t>
            </a:r>
            <a:r>
              <a:rPr lang="ru-RU" b="1" dirty="0" smtClean="0">
                <a:solidFill>
                  <a:srgbClr val="002060"/>
                </a:solidFill>
              </a:rPr>
              <a:t> Е.Д.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Сазонова М.Ю.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Каменская А.В.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Малущенко</a:t>
            </a:r>
            <a:r>
              <a:rPr lang="ru-RU" b="1" dirty="0" smtClean="0">
                <a:solidFill>
                  <a:srgbClr val="002060"/>
                </a:solidFill>
              </a:rPr>
              <a:t> Е.В.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Кондрахин</a:t>
            </a:r>
            <a:r>
              <a:rPr lang="ru-RU" b="1" dirty="0" smtClean="0">
                <a:solidFill>
                  <a:srgbClr val="002060"/>
                </a:solidFill>
              </a:rPr>
              <a:t> К.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Чернодыр</a:t>
            </a:r>
            <a:r>
              <a:rPr lang="ru-RU" b="1" dirty="0" smtClean="0">
                <a:solidFill>
                  <a:srgbClr val="002060"/>
                </a:solidFill>
              </a:rPr>
              <a:t> П.А.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89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15008" y="818115"/>
            <a:ext cx="10525540" cy="52944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b="1" dirty="0" smtClean="0">
                <a:solidFill>
                  <a:schemeClr val="accent3">
                    <a:lumMod val="75000"/>
                  </a:schemeClr>
                </a:solidFill>
              </a:rPr>
              <a:t>Цели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: </a:t>
            </a:r>
            <a:r>
              <a:rPr lang="ru-RU" dirty="0" smtClean="0"/>
              <a:t>достижение </a:t>
            </a:r>
            <a:r>
              <a:rPr lang="ru-RU" dirty="0"/>
              <a:t>не менее 75 % учащихся следующих образовательных </a:t>
            </a:r>
            <a:r>
              <a:rPr lang="ru-RU" dirty="0" smtClean="0"/>
              <a:t>результатов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Franklin Gothic Medium" pitchFamily="34" charset="0"/>
              </a:rPr>
              <a:t>Предметные образовательные результаты:</a:t>
            </a:r>
          </a:p>
          <a:p>
            <a:pPr marL="0" lvl="0" indent="0">
              <a:buNone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Franklin Gothic Medium" pitchFamily="34" charset="0"/>
              </a:rPr>
              <a:t>Усвоение и применение понятий </a:t>
            </a:r>
            <a:r>
              <a:rPr lang="ru-RU" dirty="0">
                <a:solidFill>
                  <a:prstClr val="black"/>
                </a:solidFill>
                <a:latin typeface="Franklin Gothic Medium" pitchFamily="34" charset="0"/>
              </a:rPr>
              <a:t>по теме «Банки»: доходы,   расходы,  сбережения,   вклады,  кредиты,  риск,  деньги, услуги, ипотека.</a:t>
            </a:r>
            <a:endParaRPr lang="ru-RU" dirty="0">
              <a:latin typeface="Franklin Gothic Medium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Franklin Gothic Medium" pitchFamily="34" charset="0"/>
              </a:rPr>
              <a:t>Овладение предметными умениями: </a:t>
            </a:r>
          </a:p>
          <a:p>
            <a:pPr lvl="0">
              <a:buFont typeface="Symbol"/>
              <a:buChar char=""/>
            </a:pPr>
            <a:r>
              <a:rPr lang="ru-RU" dirty="0">
                <a:latin typeface="Franklin Gothic Medium" pitchFamily="34" charset="0"/>
              </a:rPr>
              <a:t>Уметь различать депозит (срочный вклад) и текущий счет.</a:t>
            </a:r>
          </a:p>
          <a:p>
            <a:pPr lvl="0">
              <a:buFont typeface="Symbol"/>
              <a:buChar char=""/>
            </a:pPr>
            <a:r>
              <a:rPr lang="ru-RU" dirty="0">
                <a:latin typeface="Franklin Gothic Medium" pitchFamily="34" charset="0"/>
              </a:rPr>
              <a:t>Знать различные виды кредитов, вкладов и понимать различия в процентной ставке.</a:t>
            </a:r>
          </a:p>
          <a:p>
            <a:pPr lvl="0">
              <a:buFont typeface="Symbol"/>
              <a:buChar char=""/>
            </a:pPr>
            <a:r>
              <a:rPr lang="ru-RU" dirty="0">
                <a:latin typeface="Franklin Gothic Medium" pitchFamily="34" charset="0"/>
              </a:rPr>
              <a:t>Уметь выделять плюсы и минусы использования кредита.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10722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191" y="755375"/>
            <a:ext cx="10585174" cy="4673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solidFill>
                  <a:schemeClr val="accent3">
                    <a:lumMod val="75000"/>
                  </a:schemeClr>
                </a:solidFill>
                <a:latin typeface="Franklin Gothic Medium" pitchFamily="34" charset="0"/>
              </a:rPr>
              <a:t>Метапредметные</a:t>
            </a:r>
            <a:r>
              <a:rPr lang="ru-RU" sz="2800" dirty="0">
                <a:solidFill>
                  <a:schemeClr val="accent3">
                    <a:lumMod val="75000"/>
                  </a:schemeClr>
                </a:solidFill>
                <a:latin typeface="Franklin Gothic Medium" pitchFamily="34" charset="0"/>
              </a:rPr>
              <a:t> образовательные результаты:</a:t>
            </a:r>
          </a:p>
          <a:p>
            <a:pPr lvl="0"/>
            <a:r>
              <a:rPr lang="ru-RU" sz="2800" dirty="0" smtClean="0">
                <a:latin typeface="Franklin Gothic Medium" pitchFamily="34" charset="0"/>
              </a:rPr>
              <a:t>•</a:t>
            </a:r>
            <a:r>
              <a:rPr lang="ru-RU" sz="3600" dirty="0" smtClean="0">
                <a:latin typeface="Franklin Gothic Medium" pitchFamily="34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определять цели деятельности;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реально оценивать свои возможности;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объяснять явления, процессы, связи, выявленные в ходе практической деятельности;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работать в группе: учитывать разные мнения, стремиться к координации различных позиций в сотрудничестве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indent="-457200">
              <a:lnSpc>
                <a:spcPct val="90000"/>
              </a:lnSpc>
              <a:spcBef>
                <a:spcPts val="500"/>
              </a:spcBef>
            </a:pPr>
            <a:r>
              <a:rPr lang="ru-RU" sz="2800" dirty="0">
                <a:solidFill>
                  <a:schemeClr val="accent3">
                    <a:lumMod val="75000"/>
                  </a:schemeClr>
                </a:solidFill>
                <a:latin typeface="Franklin Gothic Medium" pitchFamily="34" charset="0"/>
                <a:cs typeface="Arial" pitchFamily="34" charset="0"/>
              </a:rPr>
              <a:t>Личностные  результаты:</a:t>
            </a:r>
          </a:p>
          <a:p>
            <a:pPr marL="0" lvl="1" indent="0">
              <a:lnSpc>
                <a:spcPct val="90000"/>
              </a:lnSpc>
              <a:spcBef>
                <a:spcPts val="500"/>
              </a:spcBef>
              <a:buNone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Осознавать важность сбережений.</a:t>
            </a:r>
          </a:p>
          <a:p>
            <a:pPr marL="0" lvl="1" indent="0">
              <a:lnSpc>
                <a:spcPct val="90000"/>
              </a:lnSpc>
              <a:spcBef>
                <a:spcPts val="500"/>
              </a:spcBef>
              <a:buNone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Осознавать мотивы и цели (необходимость) получения кредита.</a:t>
            </a:r>
          </a:p>
          <a:p>
            <a:pPr lvl="0"/>
            <a:r>
              <a:rPr 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  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онимание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банковской системы;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онимание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 вступление в отношения с банком должны осуществлять не спонтанно, а по действительной необходимости и со знанием способов взаимодействия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32369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5496" y="795130"/>
            <a:ext cx="106448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Задачи</a:t>
            </a:r>
            <a:r>
              <a:rPr lang="ru-RU" dirty="0"/>
              <a:t>: </a:t>
            </a:r>
            <a:endParaRPr lang="ru-RU" dirty="0" smtClean="0"/>
          </a:p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r>
              <a:rPr lang="ru-RU" sz="2400" b="1" dirty="0" smtClean="0"/>
              <a:t>1</a:t>
            </a:r>
            <a:r>
              <a:rPr lang="ru-RU" sz="2400" b="1" dirty="0"/>
              <a:t>) Обобщение пройденного тематического материала</a:t>
            </a:r>
          </a:p>
          <a:p>
            <a:r>
              <a:rPr lang="ru-RU" sz="2400" b="1" dirty="0" smtClean="0"/>
              <a:t>2</a:t>
            </a:r>
            <a:r>
              <a:rPr lang="ru-RU" sz="2400" b="1" dirty="0"/>
              <a:t>) Мотивация учащихся к дальнейшему изучению курса </a:t>
            </a:r>
          </a:p>
          <a:p>
            <a:endParaRPr lang="ru-RU" dirty="0"/>
          </a:p>
          <a:p>
            <a:pP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Оборудование и материалы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b="1" dirty="0"/>
              <a:t>ПК  с выходом в интернет, мультимедийный проектор,  интерактивная доска, раздаточный материал, канцелярские принадлежности (ватманы, маркеры)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42912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5861" y="735496"/>
            <a:ext cx="1071438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Ход игры (игровые станции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sz="2800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800" b="1" dirty="0" smtClean="0"/>
              <a:t>Деление на команды (цветные карточки, банкноты)</a:t>
            </a:r>
          </a:p>
          <a:p>
            <a:pPr algn="ctr"/>
            <a:r>
              <a:rPr lang="ru-RU" sz="2800" b="1" dirty="0" smtClean="0"/>
              <a:t>Команда выбирает капитана/название/девиз/рисует символ.</a:t>
            </a:r>
          </a:p>
          <a:p>
            <a:pPr algn="ctr"/>
            <a:r>
              <a:rPr lang="ru-RU" sz="2800" b="1" dirty="0" smtClean="0"/>
              <a:t>/получает маршрутный лист/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/>
              <a:t>Станция № 1. Банковская система. (тестовый опрос – каждый участник команды тянет карточку, команда может помогать с ответом). 6 мин – максимум ответов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/>
              <a:t>Станция № 2. Кейсы/ситуационные задачи (2-3 на команду)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/>
              <a:t>Станция № 3. Банковский задачи (2-3 на команду)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/>
              <a:t>Станция № 4 Конкурс капитанов (блиц-опрос)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1" dirty="0" smtClean="0"/>
              <a:t>Станция № 5 </a:t>
            </a:r>
            <a:r>
              <a:rPr lang="ru-RU" sz="2800" b="1" dirty="0" err="1" smtClean="0"/>
              <a:t>Конфликтология</a:t>
            </a:r>
            <a:r>
              <a:rPr lang="ru-RU" sz="2800" b="1" dirty="0" smtClean="0"/>
              <a:t> в банковской сфере. (Ознакомиться с теоретическим материалом, решить ситуационную задачу.)</a:t>
            </a:r>
          </a:p>
        </p:txBody>
      </p:sp>
    </p:spTree>
    <p:extLst>
      <p:ext uri="{BB962C8B-B14F-4D97-AF65-F5344CB8AC3E}">
        <p14:creationId xmlns:p14="http://schemas.microsoft.com/office/powerpoint/2010/main" val="1609869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59</TotalTime>
  <Words>350</Words>
  <Application>Microsoft Office PowerPoint</Application>
  <PresentationFormat>Широкоэкранный</PresentationFormat>
  <Paragraphs>51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Franklin Gothic Medium</vt:lpstr>
      <vt:lpstr>Garamond</vt:lpstr>
      <vt:lpstr>Symbol</vt:lpstr>
      <vt:lpstr>Times New Roman</vt:lpstr>
      <vt:lpstr>Wingdings</vt:lpstr>
      <vt:lpstr>Натуральные материалы</vt:lpstr>
      <vt:lpstr>Финансовая грамотность </vt:lpstr>
      <vt:lpstr>Банковские услуги  и отношения людей  с банками</vt:lpstr>
      <vt:lpstr>Состав проектной группы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</dc:title>
  <dc:creator>Elena</dc:creator>
  <cp:lastModifiedBy>Elena</cp:lastModifiedBy>
  <cp:revision>6</cp:revision>
  <dcterms:created xsi:type="dcterms:W3CDTF">2017-11-29T09:10:24Z</dcterms:created>
  <dcterms:modified xsi:type="dcterms:W3CDTF">2017-11-29T10:10:21Z</dcterms:modified>
</cp:coreProperties>
</file>