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2" r:id="rId3"/>
    <p:sldId id="273" r:id="rId4"/>
    <p:sldId id="280" r:id="rId5"/>
    <p:sldId id="287" r:id="rId6"/>
    <p:sldId id="289" r:id="rId7"/>
    <p:sldId id="293" r:id="rId8"/>
    <p:sldId id="290" r:id="rId9"/>
    <p:sldId id="292" r:id="rId10"/>
  </p:sldIdLst>
  <p:sldSz cx="9144000" cy="5143500" type="screen16x9"/>
  <p:notesSz cx="9144000" cy="6858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30" autoAdjust="0"/>
    <p:restoredTop sz="79922" autoAdjust="0"/>
  </p:normalViewPr>
  <p:slideViewPr>
    <p:cSldViewPr>
      <p:cViewPr varScale="1">
        <p:scale>
          <a:sx n="85" d="100"/>
          <a:sy n="85" d="100"/>
        </p:scale>
        <p:origin x="-86" y="-398"/>
      </p:cViewPr>
      <p:guideLst>
        <p:guide orient="horz" pos="162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38D3A-C223-4835-B9C7-998BAAC8A8C2}" type="doc">
      <dgm:prSet loTypeId="urn:microsoft.com/office/officeart/2005/8/layout/radial4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1663D69-AD86-4467-9139-971310826052}">
      <dgm:prSet phldrT="[Текст]"/>
      <dgm:spPr/>
      <dgm:t>
        <a:bodyPr/>
        <a:lstStyle/>
        <a:p>
          <a:r>
            <a:rPr lang="ru-RU" b="1" dirty="0" smtClean="0"/>
            <a:t>Налоги</a:t>
          </a:r>
          <a:endParaRPr lang="ru-RU" b="1" dirty="0"/>
        </a:p>
      </dgm:t>
    </dgm:pt>
    <dgm:pt modelId="{F18A75C2-AACF-4508-B6A9-D76E443F9878}" type="parTrans" cxnId="{FA4E46C1-3BBD-4EB0-9D57-C1EA4D2A59B2}">
      <dgm:prSet/>
      <dgm:spPr/>
      <dgm:t>
        <a:bodyPr/>
        <a:lstStyle/>
        <a:p>
          <a:endParaRPr lang="ru-RU"/>
        </a:p>
      </dgm:t>
    </dgm:pt>
    <dgm:pt modelId="{41036941-C062-407B-AC74-C8B60E66963C}" type="sibTrans" cxnId="{FA4E46C1-3BBD-4EB0-9D57-C1EA4D2A59B2}">
      <dgm:prSet/>
      <dgm:spPr/>
      <dgm:t>
        <a:bodyPr/>
        <a:lstStyle/>
        <a:p>
          <a:endParaRPr lang="ru-RU"/>
        </a:p>
      </dgm:t>
    </dgm:pt>
    <dgm:pt modelId="{F39B6750-04F9-45D0-9FDE-D1D4577FB428}">
      <dgm:prSet phldrT="[Текст]"/>
      <dgm:spPr/>
      <dgm:t>
        <a:bodyPr/>
        <a:lstStyle/>
        <a:p>
          <a:r>
            <a:rPr lang="ru-RU" dirty="0" smtClean="0"/>
            <a:t>1группа.</a:t>
          </a:r>
        </a:p>
        <a:p>
          <a:r>
            <a:rPr lang="ru-RU" b="1" dirty="0" smtClean="0"/>
            <a:t>Функции налогов</a:t>
          </a:r>
          <a:endParaRPr lang="ru-RU" b="1" dirty="0"/>
        </a:p>
      </dgm:t>
    </dgm:pt>
    <dgm:pt modelId="{526D5162-6EE2-4745-945D-07558157F9EE}" type="parTrans" cxnId="{8D58C129-BC25-4A7E-864D-5A48959093BB}">
      <dgm:prSet/>
      <dgm:spPr/>
      <dgm:t>
        <a:bodyPr/>
        <a:lstStyle/>
        <a:p>
          <a:endParaRPr lang="ru-RU"/>
        </a:p>
      </dgm:t>
    </dgm:pt>
    <dgm:pt modelId="{0E2C5B45-AE59-472D-8000-677D4460D790}" type="sibTrans" cxnId="{8D58C129-BC25-4A7E-864D-5A48959093BB}">
      <dgm:prSet/>
      <dgm:spPr/>
      <dgm:t>
        <a:bodyPr/>
        <a:lstStyle/>
        <a:p>
          <a:endParaRPr lang="ru-RU"/>
        </a:p>
      </dgm:t>
    </dgm:pt>
    <dgm:pt modelId="{37E3370C-66B0-49FF-98D7-06B4C9A1698E}">
      <dgm:prSet phldrT="[Текст]"/>
      <dgm:spPr/>
      <dgm:t>
        <a:bodyPr/>
        <a:lstStyle/>
        <a:p>
          <a:r>
            <a:rPr lang="ru-RU" dirty="0" smtClean="0"/>
            <a:t>2 группа.</a:t>
          </a:r>
        </a:p>
        <a:p>
          <a:r>
            <a:rPr lang="ru-RU" b="1" dirty="0" smtClean="0"/>
            <a:t>Виды налогов</a:t>
          </a:r>
          <a:endParaRPr lang="ru-RU" b="1" dirty="0"/>
        </a:p>
      </dgm:t>
    </dgm:pt>
    <dgm:pt modelId="{9872E373-6D0B-4220-B2DF-574D795F5008}" type="parTrans" cxnId="{30CED909-AC48-4FE3-8DB2-EAEC949C0972}">
      <dgm:prSet/>
      <dgm:spPr/>
      <dgm:t>
        <a:bodyPr/>
        <a:lstStyle/>
        <a:p>
          <a:endParaRPr lang="ru-RU"/>
        </a:p>
      </dgm:t>
    </dgm:pt>
    <dgm:pt modelId="{6047359F-2CC1-4C09-8872-8AD03E1570A6}" type="sibTrans" cxnId="{30CED909-AC48-4FE3-8DB2-EAEC949C0972}">
      <dgm:prSet/>
      <dgm:spPr/>
      <dgm:t>
        <a:bodyPr/>
        <a:lstStyle/>
        <a:p>
          <a:endParaRPr lang="ru-RU"/>
        </a:p>
      </dgm:t>
    </dgm:pt>
    <dgm:pt modelId="{3691E990-D3A0-4F0C-A87E-8CD9CEB15548}">
      <dgm:prSet phldrT="[Текст]"/>
      <dgm:spPr/>
      <dgm:t>
        <a:bodyPr/>
        <a:lstStyle/>
        <a:p>
          <a:r>
            <a:rPr lang="ru-RU" dirty="0" smtClean="0"/>
            <a:t>3 группа.</a:t>
          </a:r>
        </a:p>
        <a:p>
          <a:r>
            <a:rPr lang="ru-RU" b="1" dirty="0" smtClean="0"/>
            <a:t>Системы налогообложения</a:t>
          </a:r>
          <a:endParaRPr lang="ru-RU" b="1" dirty="0"/>
        </a:p>
      </dgm:t>
    </dgm:pt>
    <dgm:pt modelId="{27C9F667-E93D-4A02-B0AD-C761FBE22404}" type="parTrans" cxnId="{2FC5E3BA-E9EA-4DE8-A8B1-3BFDCB136BD8}">
      <dgm:prSet/>
      <dgm:spPr/>
      <dgm:t>
        <a:bodyPr/>
        <a:lstStyle/>
        <a:p>
          <a:endParaRPr lang="ru-RU"/>
        </a:p>
      </dgm:t>
    </dgm:pt>
    <dgm:pt modelId="{EA81E2CC-FF21-4F17-B7E5-69A069D41EF2}" type="sibTrans" cxnId="{2FC5E3BA-E9EA-4DE8-A8B1-3BFDCB136BD8}">
      <dgm:prSet/>
      <dgm:spPr/>
      <dgm:t>
        <a:bodyPr/>
        <a:lstStyle/>
        <a:p>
          <a:endParaRPr lang="ru-RU"/>
        </a:p>
      </dgm:t>
    </dgm:pt>
    <dgm:pt modelId="{B697B9AF-C4A9-4F59-AA3E-107D753DB88E}" type="pres">
      <dgm:prSet presAssocID="{A2138D3A-C223-4835-B9C7-998BAAC8A8C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203677-F8FE-4837-8C1E-E2BD38A37E38}" type="pres">
      <dgm:prSet presAssocID="{51663D69-AD86-4467-9139-971310826052}" presName="centerShape" presStyleLbl="node0" presStyleIdx="0" presStyleCnt="1"/>
      <dgm:spPr/>
      <dgm:t>
        <a:bodyPr/>
        <a:lstStyle/>
        <a:p>
          <a:endParaRPr lang="ru-RU"/>
        </a:p>
      </dgm:t>
    </dgm:pt>
    <dgm:pt modelId="{23FDD627-1A6A-4BE1-B24D-C88DF4D7F622}" type="pres">
      <dgm:prSet presAssocID="{526D5162-6EE2-4745-945D-07558157F9EE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612A1181-C889-44D7-8A53-21805381288D}" type="pres">
      <dgm:prSet presAssocID="{F39B6750-04F9-45D0-9FDE-D1D4577FB428}" presName="node" presStyleLbl="node1" presStyleIdx="0" presStyleCnt="3" custScaleX="210721" custRadScaleRad="149489" custRadScaleInc="-38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468E8-73D8-4068-A8D4-1D9420AC03A3}" type="pres">
      <dgm:prSet presAssocID="{9872E373-6D0B-4220-B2DF-574D795F5008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1571AB6B-16F9-4C81-B6C6-BE913C03B327}" type="pres">
      <dgm:prSet presAssocID="{37E3370C-66B0-49FF-98D7-06B4C9A1698E}" presName="node" presStyleLbl="node1" presStyleIdx="1" presStyleCnt="3" custScaleX="217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F498D-6CC8-4C56-A30F-14326D53407D}" type="pres">
      <dgm:prSet presAssocID="{27C9F667-E93D-4A02-B0AD-C761FBE22404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1DC85E60-F4F3-40B0-AA7C-00FECCA9464C}" type="pres">
      <dgm:prSet presAssocID="{3691E990-D3A0-4F0C-A87E-8CD9CEB15548}" presName="node" presStyleLbl="node1" presStyleIdx="2" presStyleCnt="3" custScaleX="212037" custScaleY="101315" custRadScaleRad="136468" custRadScaleInc="37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59214C-27C4-4E5B-86C1-8AA3693C8FC6}" type="presOf" srcId="{51663D69-AD86-4467-9139-971310826052}" destId="{1A203677-F8FE-4837-8C1E-E2BD38A37E38}" srcOrd="0" destOrd="0" presId="urn:microsoft.com/office/officeart/2005/8/layout/radial4"/>
    <dgm:cxn modelId="{7DA72F8C-B7AB-418F-AD4F-72DAC0A3BFD4}" type="presOf" srcId="{9872E373-6D0B-4220-B2DF-574D795F5008}" destId="{FDC468E8-73D8-4068-A8D4-1D9420AC03A3}" srcOrd="0" destOrd="0" presId="urn:microsoft.com/office/officeart/2005/8/layout/radial4"/>
    <dgm:cxn modelId="{A5603436-3237-4AB7-85AC-912F0A7E2945}" type="presOf" srcId="{27C9F667-E93D-4A02-B0AD-C761FBE22404}" destId="{07CF498D-6CC8-4C56-A30F-14326D53407D}" srcOrd="0" destOrd="0" presId="urn:microsoft.com/office/officeart/2005/8/layout/radial4"/>
    <dgm:cxn modelId="{5CB95B76-4017-4E52-A58B-392697657CF9}" type="presOf" srcId="{526D5162-6EE2-4745-945D-07558157F9EE}" destId="{23FDD627-1A6A-4BE1-B24D-C88DF4D7F622}" srcOrd="0" destOrd="0" presId="urn:microsoft.com/office/officeart/2005/8/layout/radial4"/>
    <dgm:cxn modelId="{FA4E46C1-3BBD-4EB0-9D57-C1EA4D2A59B2}" srcId="{A2138D3A-C223-4835-B9C7-998BAAC8A8C2}" destId="{51663D69-AD86-4467-9139-971310826052}" srcOrd="0" destOrd="0" parTransId="{F18A75C2-AACF-4508-B6A9-D76E443F9878}" sibTransId="{41036941-C062-407B-AC74-C8B60E66963C}"/>
    <dgm:cxn modelId="{F0643EF5-9F4C-4696-B021-0DE06BF0F75A}" type="presOf" srcId="{37E3370C-66B0-49FF-98D7-06B4C9A1698E}" destId="{1571AB6B-16F9-4C81-B6C6-BE913C03B327}" srcOrd="0" destOrd="0" presId="urn:microsoft.com/office/officeart/2005/8/layout/radial4"/>
    <dgm:cxn modelId="{30CED909-AC48-4FE3-8DB2-EAEC949C0972}" srcId="{51663D69-AD86-4467-9139-971310826052}" destId="{37E3370C-66B0-49FF-98D7-06B4C9A1698E}" srcOrd="1" destOrd="0" parTransId="{9872E373-6D0B-4220-B2DF-574D795F5008}" sibTransId="{6047359F-2CC1-4C09-8872-8AD03E1570A6}"/>
    <dgm:cxn modelId="{BAEC9EAD-05AA-491A-99D5-8F89C86F9292}" type="presOf" srcId="{3691E990-D3A0-4F0C-A87E-8CD9CEB15548}" destId="{1DC85E60-F4F3-40B0-AA7C-00FECCA9464C}" srcOrd="0" destOrd="0" presId="urn:microsoft.com/office/officeart/2005/8/layout/radial4"/>
    <dgm:cxn modelId="{D4670DCE-F86D-4E3F-94EF-EFC92FADE862}" type="presOf" srcId="{F39B6750-04F9-45D0-9FDE-D1D4577FB428}" destId="{612A1181-C889-44D7-8A53-21805381288D}" srcOrd="0" destOrd="0" presId="urn:microsoft.com/office/officeart/2005/8/layout/radial4"/>
    <dgm:cxn modelId="{40E212FC-63CF-4B49-83C1-4E2F11C2B984}" type="presOf" srcId="{A2138D3A-C223-4835-B9C7-998BAAC8A8C2}" destId="{B697B9AF-C4A9-4F59-AA3E-107D753DB88E}" srcOrd="0" destOrd="0" presId="urn:microsoft.com/office/officeart/2005/8/layout/radial4"/>
    <dgm:cxn modelId="{8D58C129-BC25-4A7E-864D-5A48959093BB}" srcId="{51663D69-AD86-4467-9139-971310826052}" destId="{F39B6750-04F9-45D0-9FDE-D1D4577FB428}" srcOrd="0" destOrd="0" parTransId="{526D5162-6EE2-4745-945D-07558157F9EE}" sibTransId="{0E2C5B45-AE59-472D-8000-677D4460D790}"/>
    <dgm:cxn modelId="{2FC5E3BA-E9EA-4DE8-A8B1-3BFDCB136BD8}" srcId="{51663D69-AD86-4467-9139-971310826052}" destId="{3691E990-D3A0-4F0C-A87E-8CD9CEB15548}" srcOrd="2" destOrd="0" parTransId="{27C9F667-E93D-4A02-B0AD-C761FBE22404}" sibTransId="{EA81E2CC-FF21-4F17-B7E5-69A069D41EF2}"/>
    <dgm:cxn modelId="{611C1EDB-EA02-4D48-A36C-522E68A5F92E}" type="presParOf" srcId="{B697B9AF-C4A9-4F59-AA3E-107D753DB88E}" destId="{1A203677-F8FE-4837-8C1E-E2BD38A37E38}" srcOrd="0" destOrd="0" presId="urn:microsoft.com/office/officeart/2005/8/layout/radial4"/>
    <dgm:cxn modelId="{8E00EBD2-D429-4F5D-9F64-FB21EE73A232}" type="presParOf" srcId="{B697B9AF-C4A9-4F59-AA3E-107D753DB88E}" destId="{23FDD627-1A6A-4BE1-B24D-C88DF4D7F622}" srcOrd="1" destOrd="0" presId="urn:microsoft.com/office/officeart/2005/8/layout/radial4"/>
    <dgm:cxn modelId="{7CBBC6A5-E80B-44FD-94D2-030BF5E01226}" type="presParOf" srcId="{B697B9AF-C4A9-4F59-AA3E-107D753DB88E}" destId="{612A1181-C889-44D7-8A53-21805381288D}" srcOrd="2" destOrd="0" presId="urn:microsoft.com/office/officeart/2005/8/layout/radial4"/>
    <dgm:cxn modelId="{14D2E4ED-B952-41BF-A378-D0A46A13EC13}" type="presParOf" srcId="{B697B9AF-C4A9-4F59-AA3E-107D753DB88E}" destId="{FDC468E8-73D8-4068-A8D4-1D9420AC03A3}" srcOrd="3" destOrd="0" presId="urn:microsoft.com/office/officeart/2005/8/layout/radial4"/>
    <dgm:cxn modelId="{08F5AE23-0A97-4642-B78F-DB236E595608}" type="presParOf" srcId="{B697B9AF-C4A9-4F59-AA3E-107D753DB88E}" destId="{1571AB6B-16F9-4C81-B6C6-BE913C03B327}" srcOrd="4" destOrd="0" presId="urn:microsoft.com/office/officeart/2005/8/layout/radial4"/>
    <dgm:cxn modelId="{8B4A274D-9893-47D7-BBBB-46876512BE17}" type="presParOf" srcId="{B697B9AF-C4A9-4F59-AA3E-107D753DB88E}" destId="{07CF498D-6CC8-4C56-A30F-14326D53407D}" srcOrd="5" destOrd="0" presId="urn:microsoft.com/office/officeart/2005/8/layout/radial4"/>
    <dgm:cxn modelId="{16120B2A-7AB9-46F0-A2B5-2E8013E3DCB8}" type="presParOf" srcId="{B697B9AF-C4A9-4F59-AA3E-107D753DB88E}" destId="{1DC85E60-F4F3-40B0-AA7C-00FECCA9464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203677-F8FE-4837-8C1E-E2BD38A37E38}">
      <dsp:nvSpPr>
        <dsp:cNvPr id="0" name=""/>
        <dsp:cNvSpPr/>
      </dsp:nvSpPr>
      <dsp:spPr>
        <a:xfrm>
          <a:off x="3324966" y="1782004"/>
          <a:ext cx="1494126" cy="14941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Налоги</a:t>
          </a:r>
          <a:endParaRPr lang="ru-RU" sz="2600" b="1" kern="1200" dirty="0"/>
        </a:p>
      </dsp:txBody>
      <dsp:txXfrm>
        <a:off x="3324966" y="1782004"/>
        <a:ext cx="1494126" cy="1494126"/>
      </dsp:txXfrm>
    </dsp:sp>
    <dsp:sp modelId="{23FDD627-1A6A-4BE1-B24D-C88DF4D7F622}">
      <dsp:nvSpPr>
        <dsp:cNvPr id="0" name=""/>
        <dsp:cNvSpPr/>
      </dsp:nvSpPr>
      <dsp:spPr>
        <a:xfrm rot="11585568">
          <a:off x="1472192" y="1920097"/>
          <a:ext cx="1793822" cy="42582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2A1181-C889-44D7-8A53-21805381288D}">
      <dsp:nvSpPr>
        <dsp:cNvPr id="0" name=""/>
        <dsp:cNvSpPr/>
      </dsp:nvSpPr>
      <dsp:spPr>
        <a:xfrm>
          <a:off x="0" y="1362065"/>
          <a:ext cx="2991016" cy="11355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1группа.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Функции налогов</a:t>
          </a:r>
          <a:endParaRPr lang="ru-RU" sz="2100" b="1" kern="1200" dirty="0"/>
        </a:p>
      </dsp:txBody>
      <dsp:txXfrm>
        <a:off x="0" y="1362065"/>
        <a:ext cx="2991016" cy="1135536"/>
      </dsp:txXfrm>
    </dsp:sp>
    <dsp:sp modelId="{FDC468E8-73D8-4068-A8D4-1D9420AC03A3}">
      <dsp:nvSpPr>
        <dsp:cNvPr id="0" name=""/>
        <dsp:cNvSpPr/>
      </dsp:nvSpPr>
      <dsp:spPr>
        <a:xfrm rot="16200000">
          <a:off x="3498524" y="928829"/>
          <a:ext cx="1147010" cy="42582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5812304"/>
              <a:satOff val="-18573"/>
              <a:lumOff val="-470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71AB6B-16F9-4C81-B6C6-BE913C03B327}">
      <dsp:nvSpPr>
        <dsp:cNvPr id="0" name=""/>
        <dsp:cNvSpPr/>
      </dsp:nvSpPr>
      <dsp:spPr>
        <a:xfrm>
          <a:off x="2528971" y="468"/>
          <a:ext cx="3086117" cy="1135536"/>
        </a:xfrm>
        <a:prstGeom prst="roundRect">
          <a:avLst>
            <a:gd name="adj" fmla="val 10000"/>
          </a:avLst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5812304"/>
              <a:satOff val="-18573"/>
              <a:lumOff val="-4706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2 группа.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Виды налогов</a:t>
          </a:r>
          <a:endParaRPr lang="ru-RU" sz="2100" b="1" kern="1200" dirty="0"/>
        </a:p>
      </dsp:txBody>
      <dsp:txXfrm>
        <a:off x="2528971" y="468"/>
        <a:ext cx="3086117" cy="1135536"/>
      </dsp:txXfrm>
    </dsp:sp>
    <dsp:sp modelId="{07CF498D-6CC8-4C56-A30F-14326D53407D}">
      <dsp:nvSpPr>
        <dsp:cNvPr id="0" name=""/>
        <dsp:cNvSpPr/>
      </dsp:nvSpPr>
      <dsp:spPr>
        <a:xfrm rot="20823911">
          <a:off x="4879061" y="1924993"/>
          <a:ext cx="1792229" cy="42582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11624607"/>
              <a:satOff val="-37145"/>
              <a:lumOff val="-941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C85E60-F4F3-40B0-AA7C-00FECCA9464C}">
      <dsp:nvSpPr>
        <dsp:cNvPr id="0" name=""/>
        <dsp:cNvSpPr/>
      </dsp:nvSpPr>
      <dsp:spPr>
        <a:xfrm>
          <a:off x="5143704" y="1362083"/>
          <a:ext cx="3009695" cy="1150468"/>
        </a:xfrm>
        <a:prstGeom prst="roundRect">
          <a:avLst>
            <a:gd name="adj" fmla="val 10000"/>
          </a:avLst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11624607"/>
              <a:satOff val="-37145"/>
              <a:lumOff val="-9412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 группа.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Системы налогообложения</a:t>
          </a:r>
          <a:endParaRPr lang="ru-RU" sz="2100" b="1" kern="1200" dirty="0"/>
        </a:p>
      </dsp:txBody>
      <dsp:txXfrm>
        <a:off x="5143704" y="1362083"/>
        <a:ext cx="3009695" cy="1150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82745-E1B5-48ED-86EB-A8D62E389FB6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CB83B-3C2C-4194-88B7-37714D283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«Ключевые термины»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Из  текста  выбираются  несколько  ключевых  слов.  Перед чтением  текста  учащимся,  работающим  парами  или  группами, предлагается  дать  общую  трактовку  этих  терминов  и предположить,  как  они  будут  применяться  в  конкретном контексте  той  темы,  которую  им  предстоит  изучить.  После чтения  текста,  проверить,  в  этом  ли  значении  употреблялись термины.</a:t>
            </a: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Текст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Известное полотно художника, картина 1618 года «Кабинет деревенского адвоката», с легкой руки создателей репродукций стала известна в нашей стране под названием «У нотариуса»– одна из множества копий картины «Уплата десятины», воссоздаваемой Брейгелем Младшим многократно под разными именами.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Возможно, что поводом для подобной трактовки названия послужило бурное развитие публичного нотариата в крупных торговых городах Нидерландов в Средние века и Новое время. Первые профессиональные нотариусы появились в Антверпене менее чем за одно столетие до создания картины.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Долгое время в Нидерландах церковь выступала в роли заказчика публичного нотариата, и в связи с этим с некоторым сомнением можно предположить, что на полотне «Уплата десятины» изображен нотариус.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поклоном к сборщику десятины, облаченному в красное (красный цвет считался символом власти) идет крестьянский люд. Внимательно всматриваясь в документ и удерживая кипу бумаг другой рукой, он внимательно выслушивает крестьянина.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Контора с трудом вмещает несчетное количество бумаг. На столе чернильница – непременный атрибут нотариуса, вручаемый при вступлении в должность, и песочные часы, хрупкость которых, как и короткий, отмеряемый ими интервал, напоминают о быстротечности времени. Клочки бумаг, разбросанные по полу, корзинка с яйцами, небрежно принимаемая крестьянином из рук женщины, протягивающей ее не глядя, корзина с сожженными документами, мертвая дичь, ветхая, заплатанная одежда крестьян (отдавая последнее, они мнут в руках свои шляпы), отсутствие фрагментов оконного стекла также напоминают о бренности бытия.</a:t>
            </a:r>
          </a:p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Ребята,</a:t>
            </a:r>
            <a:r>
              <a:rPr lang="ru-RU" baseline="0" dirty="0" smtClean="0"/>
              <a:t> как вы думаете какой будет тема сегодняшнего урока?</a:t>
            </a:r>
          </a:p>
          <a:p>
            <a:pPr>
              <a:buFontTx/>
              <a:buChar char="-"/>
            </a:pPr>
            <a:r>
              <a:rPr lang="ru-RU" baseline="0" dirty="0" smtClean="0"/>
              <a:t> Налоги!</a:t>
            </a:r>
          </a:p>
          <a:p>
            <a:pPr>
              <a:buFontTx/>
              <a:buChar char="-"/>
            </a:pPr>
            <a:r>
              <a:rPr lang="ru-RU" baseline="0" dirty="0" smtClean="0"/>
              <a:t>Верно! А как вы считаете, эта тема актуальная в наши дни?</a:t>
            </a:r>
          </a:p>
          <a:p>
            <a:pPr>
              <a:buFontTx/>
              <a:buChar char="-"/>
            </a:pPr>
            <a:r>
              <a:rPr lang="ru-RU" baseline="0" dirty="0" smtClean="0"/>
              <a:t>Да, актуальная!</a:t>
            </a:r>
          </a:p>
          <a:p>
            <a:pPr>
              <a:buFontTx/>
              <a:buChar char="-"/>
            </a:pPr>
            <a:r>
              <a:rPr lang="ru-RU" baseline="0" dirty="0" smtClean="0"/>
              <a:t>Что бы вы хотели узнать на том уроке?</a:t>
            </a:r>
          </a:p>
          <a:p>
            <a:pPr>
              <a:buFontTx/>
              <a:buChar char="-"/>
            </a:pPr>
            <a:r>
              <a:rPr lang="ru-RU" baseline="0" dirty="0" smtClean="0"/>
              <a:t>Что такое налоги? Какие они бывают? Расчет налогов?</a:t>
            </a:r>
          </a:p>
          <a:p>
            <a:pPr>
              <a:buFontTx/>
              <a:buChar char="-"/>
            </a:pPr>
            <a:r>
              <a:rPr lang="ru-RU" baseline="0" dirty="0" smtClean="0"/>
              <a:t>Предлагаю, на сегодняшнем уроке познакомиться с теорией налогов. Для этого разделитесь на группы по 4 человека.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Стратегия "ЗИГЗАГ"  уместно  использовать  для  развития  у </a:t>
            </a:r>
            <a:r>
              <a:rPr lang="ru-RU" dirty="0" err="1" smtClean="0"/>
              <a:t>чащихся</a:t>
            </a:r>
            <a:r>
              <a:rPr lang="ru-RU" dirty="0" smtClean="0"/>
              <a:t> следующих умений: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анализировать текст совместно с другими людьми;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вести исследовательскую работу в группе;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доступно передавать информацию другому человеку;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самостоятельно определять направление в изучении какого-то предмета с учетом интересов группы.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 используется для изучения и систематизации большого  по  объему  материала.  Для  этого  предстоит  сначала разбить  текст  на  смысловые  отрывки  для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взаимообучения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 отрывков  должно  совпадать  с  количеством  членов групп. Например, если текст разбит на 5 смысловых отрывков, то в группах (назовем их условно рабочими) - 5 человек. 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Синквейн</a:t>
            </a:r>
            <a:r>
              <a:rPr lang="ru-RU" dirty="0" smtClean="0"/>
              <a:t> – это не обычное стихотворение, а стихотворение, написанное в соответствии с определенными правилами. В каждой строке задается набор слов, который необходимо отразить в стихотворении. 1 строка – заголовок, в который выносится ключевое слово, понятие, тема </a:t>
            </a:r>
            <a:r>
              <a:rPr lang="ru-RU" dirty="0" err="1" smtClean="0"/>
              <a:t>синквейна</a:t>
            </a:r>
            <a:r>
              <a:rPr lang="ru-RU" dirty="0" smtClean="0"/>
              <a:t>, выраженное в форме существительного, 2 строка – два прилагательных, 3 строка – три глагола, 4 строка – 4 слова, фраза, несущая определенный смысл, афоризм, при помощи которого нужно выразить своё отношение к теме. Таким афоризмом может быть крылатое выражение, цитата, пословица или составленная самим учеником фраза в контексте с темой, 5 строка – резюме, вывод, одно слово, существительное.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ru-RU">
                <a:solidFill>
                  <a:srgbClr val="FFFFFF"/>
                </a:solidFill>
              </a:rPr>
              <a:pPr algn="ctr"/>
              <a:t>31.10.2017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 algn="ctr"/>
            <a:fld id="{8F82E0A0-C266-4798-8C8F-B9F91E9DA37E}" type="slidenum">
              <a:rPr kumimoji="0" lang="ru-RU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3851920" y="1203598"/>
            <a:ext cx="4981580" cy="1752598"/>
          </a:xfrm>
        </p:spPr>
        <p:txBody>
          <a:bodyPr>
            <a:normAutofit/>
          </a:bodyPr>
          <a:lstStyle>
            <a:extLst/>
          </a:lstStyle>
          <a:p>
            <a:r>
              <a:rPr sz="3100" dirty="0" smtClean="0"/>
              <a:t> </a:t>
            </a:r>
            <a:r>
              <a:rPr sz="3100" b="1" dirty="0" err="1" smtClean="0">
                <a:latin typeface="Times New Roman" pitchFamily="18" charset="0"/>
                <a:cs typeface="Times New Roman" pitchFamily="18" charset="0"/>
              </a:rPr>
              <a:t>Урок</a:t>
            </a:r>
            <a:r>
              <a:rPr sz="31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br>
              <a:rPr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Налоги. налогообложение»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>
            <a:extLst/>
          </a:lstStyle>
          <a:p>
            <a:r>
              <a:rPr dirty="0" err="1" smtClean="0"/>
              <a:t>Лымарь</a:t>
            </a:r>
            <a:r>
              <a:rPr dirty="0" smtClean="0"/>
              <a:t> Т.В., </a:t>
            </a:r>
            <a:r>
              <a:rPr dirty="0" err="1" smtClean="0"/>
              <a:t>Филеева</a:t>
            </a:r>
            <a:r>
              <a:rPr dirty="0" smtClean="0"/>
              <a:t> Н.А., </a:t>
            </a:r>
            <a:r>
              <a:rPr dirty="0" err="1" smtClean="0"/>
              <a:t>Дроздова</a:t>
            </a:r>
            <a:r>
              <a:rPr dirty="0" smtClean="0"/>
              <a:t> Г.М., </a:t>
            </a:r>
            <a:r>
              <a:rPr dirty="0" err="1" smtClean="0"/>
              <a:t>Сергеева</a:t>
            </a:r>
            <a:r>
              <a:rPr dirty="0" smtClean="0"/>
              <a:t> Н.В.,  </a:t>
            </a:r>
            <a:r>
              <a:rPr dirty="0" err="1" smtClean="0"/>
              <a:t>Комягина</a:t>
            </a:r>
            <a:r>
              <a:rPr dirty="0" smtClean="0"/>
              <a:t> Л.В., </a:t>
            </a:r>
            <a:r>
              <a:rPr dirty="0" err="1" smtClean="0"/>
              <a:t>Мостынец</a:t>
            </a:r>
            <a:r>
              <a:rPr dirty="0" smtClean="0"/>
              <a:t> О.А.,  </a:t>
            </a:r>
            <a:r>
              <a:rPr dirty="0" err="1" smtClean="0"/>
              <a:t>Скачкова</a:t>
            </a:r>
            <a:r>
              <a:rPr dirty="0" smtClean="0"/>
              <a:t> Е.В., </a:t>
            </a:r>
            <a:r>
              <a:rPr dirty="0" err="1" smtClean="0"/>
              <a:t>Шувалов</a:t>
            </a:r>
            <a:r>
              <a:rPr dirty="0" smtClean="0"/>
              <a:t> А.И., </a:t>
            </a:r>
            <a:r>
              <a:rPr dirty="0" err="1" smtClean="0"/>
              <a:t>Клопова</a:t>
            </a:r>
            <a:r>
              <a:rPr dirty="0" smtClean="0"/>
              <a:t> Л.Г.</a:t>
            </a:r>
            <a:endParaRPr lang="ru-RU" dirty="0"/>
          </a:p>
        </p:txBody>
      </p:sp>
      <p:pic>
        <p:nvPicPr>
          <p:cNvPr id="21508" name="Picture 4" descr="http://vladnews.ru/uploads/news/2016/11/29/c79b9ea5bc1114ad9f520a22a5f945e1.jpg"/>
          <p:cNvPicPr>
            <a:picLocks noChangeAspect="1" noChangeArrowheads="1"/>
          </p:cNvPicPr>
          <p:nvPr/>
        </p:nvPicPr>
        <p:blipFill>
          <a:blip r:embed="rId3" cstate="print"/>
          <a:srcRect l="21507"/>
          <a:stretch>
            <a:fillRect/>
          </a:stretch>
        </p:blipFill>
        <p:spPr bwMode="auto">
          <a:xfrm>
            <a:off x="899592" y="1131590"/>
            <a:ext cx="3014117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mtClean="0"/>
              <a:t>Налоги. Налогооблажение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b="1" dirty="0" err="1" smtClean="0"/>
              <a:t>Класс</a:t>
            </a:r>
            <a:r>
              <a:rPr b="1" dirty="0" smtClean="0"/>
              <a:t>: </a:t>
            </a:r>
            <a:r>
              <a:rPr dirty="0" smtClean="0"/>
              <a:t>10-11</a:t>
            </a:r>
          </a:p>
          <a:p>
            <a:pPr>
              <a:buNone/>
            </a:pPr>
            <a:r>
              <a:rPr b="1" dirty="0" err="1" smtClean="0"/>
              <a:t>Тема</a:t>
            </a:r>
            <a:r>
              <a:rPr b="1" dirty="0" smtClean="0"/>
              <a:t> </a:t>
            </a:r>
            <a:r>
              <a:rPr b="1" dirty="0" err="1" smtClean="0"/>
              <a:t>урока</a:t>
            </a:r>
            <a:r>
              <a:rPr b="1" dirty="0" smtClean="0"/>
              <a:t>: </a:t>
            </a:r>
            <a:r>
              <a:rPr dirty="0" smtClean="0"/>
              <a:t>"</a:t>
            </a:r>
            <a:r>
              <a:rPr dirty="0" err="1" smtClean="0"/>
              <a:t>Налоги</a:t>
            </a:r>
            <a:r>
              <a:rPr dirty="0" smtClean="0"/>
              <a:t>"</a:t>
            </a:r>
          </a:p>
          <a:p>
            <a:pPr>
              <a:buNone/>
            </a:pPr>
            <a:r>
              <a:rPr b="1" dirty="0" err="1" smtClean="0"/>
              <a:t>Тип</a:t>
            </a:r>
            <a:r>
              <a:rPr b="1" dirty="0" smtClean="0"/>
              <a:t> </a:t>
            </a:r>
            <a:r>
              <a:rPr b="1" dirty="0" err="1" smtClean="0"/>
              <a:t>урока</a:t>
            </a:r>
            <a:r>
              <a:rPr b="1" dirty="0" smtClean="0"/>
              <a:t>: </a:t>
            </a:r>
            <a:r>
              <a:rPr dirty="0" err="1" smtClean="0"/>
              <a:t>урок</a:t>
            </a:r>
            <a:r>
              <a:rPr dirty="0" smtClean="0"/>
              <a:t> "</a:t>
            </a:r>
            <a:r>
              <a:rPr dirty="0" err="1" smtClean="0"/>
              <a:t>открытия</a:t>
            </a:r>
            <a:r>
              <a:rPr dirty="0" smtClean="0"/>
              <a:t>" </a:t>
            </a:r>
            <a:r>
              <a:rPr dirty="0" err="1" smtClean="0"/>
              <a:t>нового</a:t>
            </a:r>
            <a:r>
              <a:rPr dirty="0" smtClean="0"/>
              <a:t> </a:t>
            </a:r>
            <a:r>
              <a:rPr dirty="0" err="1" smtClean="0"/>
              <a:t>знания</a:t>
            </a:r>
            <a:r>
              <a:rPr dirty="0" smtClean="0"/>
              <a:t>.</a:t>
            </a:r>
          </a:p>
          <a:p>
            <a:pPr>
              <a:buNone/>
            </a:pPr>
            <a:r>
              <a:rPr b="1" dirty="0" err="1" smtClean="0"/>
              <a:t>Вид</a:t>
            </a:r>
            <a:r>
              <a:rPr b="1" dirty="0" smtClean="0"/>
              <a:t> </a:t>
            </a:r>
            <a:r>
              <a:rPr b="1" dirty="0" err="1" smtClean="0"/>
              <a:t>урока</a:t>
            </a:r>
            <a:r>
              <a:rPr b="1" dirty="0" smtClean="0"/>
              <a:t>: </a:t>
            </a:r>
            <a:r>
              <a:rPr dirty="0" err="1" smtClean="0"/>
              <a:t>смешанный</a:t>
            </a:r>
            <a:r>
              <a:rPr dirty="0" smtClean="0"/>
              <a:t>.</a:t>
            </a:r>
          </a:p>
          <a:p>
            <a:pPr>
              <a:buNone/>
            </a:pPr>
            <a:r>
              <a:rPr b="1" dirty="0" err="1" smtClean="0"/>
              <a:t>Педагогическая</a:t>
            </a:r>
            <a:r>
              <a:rPr b="1" dirty="0" smtClean="0"/>
              <a:t> </a:t>
            </a:r>
            <a:r>
              <a:rPr b="1" dirty="0" err="1" smtClean="0"/>
              <a:t>технология</a:t>
            </a:r>
            <a:r>
              <a:rPr b="1" dirty="0" smtClean="0"/>
              <a:t>: </a:t>
            </a:r>
            <a:r>
              <a:rPr dirty="0" smtClean="0"/>
              <a:t>ИКТ, </a:t>
            </a:r>
            <a:r>
              <a:rPr dirty="0" err="1" smtClean="0"/>
              <a:t>интеллект-карта</a:t>
            </a:r>
            <a:r>
              <a:rPr dirty="0" smtClean="0"/>
              <a:t>.</a:t>
            </a:r>
          </a:p>
          <a:p>
            <a:pPr>
              <a:buNone/>
            </a:pPr>
            <a:r>
              <a:rPr lang="ru-RU" b="1" dirty="0" smtClean="0"/>
              <a:t>Ф</a:t>
            </a:r>
            <a:r>
              <a:rPr b="1" dirty="0" err="1" smtClean="0"/>
              <a:t>орма</a:t>
            </a:r>
            <a:r>
              <a:rPr b="1" dirty="0" smtClean="0"/>
              <a:t> </a:t>
            </a:r>
            <a:r>
              <a:rPr b="1" dirty="0" err="1" smtClean="0"/>
              <a:t>работы</a:t>
            </a:r>
            <a:r>
              <a:rPr b="1" dirty="0" smtClean="0"/>
              <a:t>: </a:t>
            </a:r>
            <a:r>
              <a:rPr dirty="0" err="1" smtClean="0"/>
              <a:t>индивидуальная</a:t>
            </a:r>
            <a:r>
              <a:rPr dirty="0" smtClean="0"/>
              <a:t>, </a:t>
            </a:r>
            <a:r>
              <a:rPr dirty="0" err="1" smtClean="0"/>
              <a:t>групповая</a:t>
            </a:r>
            <a:r>
              <a:rPr dirty="0" smtClean="0"/>
              <a:t>.</a:t>
            </a:r>
            <a:endParaRPr lang="ru-RU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0"/>
            <a:ext cx="1357290" cy="108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5307" b="1530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10287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smtClean="0"/>
              <a:t>Дать  общую  трактовку  терминов.</a:t>
            </a:r>
          </a:p>
          <a:p>
            <a:pPr marL="342900" indent="-342900">
              <a:buFont typeface="+mj-lt"/>
              <a:buAutoNum type="arabicPeriod"/>
            </a:pPr>
            <a:r>
              <a:rPr smtClean="0"/>
              <a:t>Предположить,  как  они  будут  применяться  в  конкретном контексте  темы,  которую предстоит  изучить.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err="1" smtClean="0"/>
              <a:t>Питер</a:t>
            </a:r>
            <a:r>
              <a:rPr dirty="0" smtClean="0"/>
              <a:t> </a:t>
            </a:r>
            <a:r>
              <a:rPr dirty="0" err="1" smtClean="0"/>
              <a:t>Брейгель</a:t>
            </a:r>
            <a:r>
              <a:rPr dirty="0" smtClean="0"/>
              <a:t> </a:t>
            </a:r>
            <a:r>
              <a:rPr dirty="0" err="1" smtClean="0"/>
              <a:t>Младший</a:t>
            </a:r>
            <a:r>
              <a:rPr dirty="0" smtClean="0"/>
              <a:t>, </a:t>
            </a:r>
            <a:r>
              <a:rPr dirty="0" err="1" smtClean="0"/>
              <a:t>Уплата</a:t>
            </a:r>
            <a:r>
              <a:rPr dirty="0" smtClean="0"/>
              <a:t> </a:t>
            </a:r>
            <a:r>
              <a:rPr dirty="0" err="1" smtClean="0"/>
              <a:t>налога</a:t>
            </a:r>
            <a:r>
              <a:rPr dirty="0" smtClean="0"/>
              <a:t>, 1640 </a:t>
            </a:r>
            <a:r>
              <a:rPr dirty="0" err="1" smtClean="0"/>
              <a:t>год</a:t>
            </a:r>
            <a:endParaRPr lang="ru-RU" dirty="0"/>
          </a:p>
        </p:txBody>
      </p:sp>
      <p:sp>
        <p:nvSpPr>
          <p:cNvPr id="34818" name="AutoShape 2" descr="https://upload.wikimedia.org/wikipedia/commons/9/96/Pieter_Brueghel_the_Younger%2C_%27Paying_the_Tax_%28The_Tax_Collector%29%27_oil_on_panel%2C_1620-1640._USC_Fisher_Museum_of_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Тема урока "Налоги"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sz="2400" dirty="0" err="1" smtClean="0"/>
              <a:t>Познакомиться</a:t>
            </a:r>
            <a:r>
              <a:rPr sz="2400" dirty="0" smtClean="0"/>
              <a:t> с </a:t>
            </a:r>
            <a:r>
              <a:rPr sz="2400" dirty="0" err="1" smtClean="0"/>
              <a:t>понятием</a:t>
            </a:r>
            <a:r>
              <a:rPr sz="2400" dirty="0" smtClean="0"/>
              <a:t> "</a:t>
            </a:r>
            <a:r>
              <a:rPr sz="2400" dirty="0" err="1" smtClean="0"/>
              <a:t>налог</a:t>
            </a:r>
            <a:r>
              <a:rPr sz="2400" dirty="0" smtClean="0"/>
              <a:t>", </a:t>
            </a:r>
            <a:r>
              <a:rPr sz="2400" dirty="0" err="1" smtClean="0"/>
              <a:t>выяснить</a:t>
            </a:r>
            <a:r>
              <a:rPr sz="2400" dirty="0" smtClean="0"/>
              <a:t> </a:t>
            </a:r>
            <a:r>
              <a:rPr sz="2400" dirty="0" err="1" smtClean="0"/>
              <a:t>классификацию</a:t>
            </a:r>
            <a:r>
              <a:rPr sz="2400" dirty="0" smtClean="0"/>
              <a:t> </a:t>
            </a:r>
            <a:r>
              <a:rPr sz="2400" dirty="0" err="1" smtClean="0"/>
              <a:t>налогов</a:t>
            </a:r>
            <a:r>
              <a:rPr sz="2400" dirty="0" smtClean="0"/>
              <a:t>.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И</a:t>
            </a:r>
            <a:r>
              <a:rPr sz="2400" dirty="0" err="1" smtClean="0"/>
              <a:t>зучить</a:t>
            </a:r>
            <a:r>
              <a:rPr sz="2400" dirty="0" smtClean="0"/>
              <a:t> </a:t>
            </a:r>
            <a:r>
              <a:rPr sz="2400" dirty="0" err="1" smtClean="0"/>
              <a:t>теоретические</a:t>
            </a:r>
            <a:r>
              <a:rPr sz="2400" dirty="0" smtClean="0"/>
              <a:t> </a:t>
            </a:r>
            <a:r>
              <a:rPr sz="2400" dirty="0" err="1" smtClean="0"/>
              <a:t>данные</a:t>
            </a:r>
            <a:r>
              <a:rPr sz="2400" dirty="0" smtClean="0"/>
              <a:t>;</a:t>
            </a:r>
          </a:p>
          <a:p>
            <a:pPr algn="just"/>
            <a:r>
              <a:rPr sz="2400" dirty="0" err="1" smtClean="0"/>
              <a:t>Рассмостреть</a:t>
            </a:r>
            <a:r>
              <a:rPr sz="2400" dirty="0" smtClean="0"/>
              <a:t> </a:t>
            </a:r>
            <a:r>
              <a:rPr sz="2400" dirty="0" err="1" smtClean="0"/>
              <a:t>кейсы</a:t>
            </a:r>
            <a:r>
              <a:rPr sz="2400" dirty="0" smtClean="0"/>
              <a:t> </a:t>
            </a:r>
            <a:r>
              <a:rPr sz="2400" dirty="0" err="1" smtClean="0"/>
              <a:t>по</a:t>
            </a:r>
            <a:r>
              <a:rPr sz="2400" dirty="0" smtClean="0"/>
              <a:t> </a:t>
            </a:r>
            <a:r>
              <a:rPr sz="2400" dirty="0" err="1" smtClean="0"/>
              <a:t>вычетам</a:t>
            </a:r>
            <a:r>
              <a:rPr sz="2400" dirty="0" smtClean="0"/>
              <a:t> </a:t>
            </a:r>
            <a:r>
              <a:rPr sz="2400" dirty="0" err="1" smtClean="0"/>
              <a:t>налогов</a:t>
            </a:r>
            <a:r>
              <a:rPr sz="2400" dirty="0" smtClean="0"/>
              <a:t>.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smtClean="0"/>
              <a:t>Цели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smtClean="0"/>
              <a:t>Задачи</a:t>
            </a:r>
            <a:endParaRPr lang="ru-RU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0"/>
            <a:ext cx="1357290" cy="108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Интеллект-карта "Налоги"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</p:nvPr>
        </p:nvGraphicFramePr>
        <p:xfrm>
          <a:off x="609600" y="1352550"/>
          <a:ext cx="8153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0"/>
            <a:ext cx="1357290" cy="108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Интеллект-карта</a:t>
            </a:r>
            <a:endParaRPr lang="ru-RU" dirty="0"/>
          </a:p>
        </p:txBody>
      </p:sp>
      <p:sp>
        <p:nvSpPr>
          <p:cNvPr id="2050" name="AutoShape 2" descr="https://fs00.infourok.ru/images/doc/111/130783/hello_html_m66b3278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fs00.infourok.ru/images/doc/111/130783/hello_html_m66b3278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0"/>
            <a:ext cx="1357290" cy="108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lum contrast="40000"/>
          </a:blip>
          <a:srcRect l="1133" r="1394"/>
          <a:stretch>
            <a:fillRect/>
          </a:stretch>
        </p:blipFill>
        <p:spPr bwMode="auto">
          <a:xfrm>
            <a:off x="2339752" y="1352550"/>
            <a:ext cx="468052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Первоначальное закрепление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Т</a:t>
            </a:r>
            <a:r>
              <a:rPr dirty="0" err="1" smtClean="0"/>
              <a:t>ри</a:t>
            </a:r>
            <a:r>
              <a:rPr dirty="0" smtClean="0"/>
              <a:t> </a:t>
            </a:r>
            <a:r>
              <a:rPr dirty="0" err="1" smtClean="0"/>
              <a:t>утверждения</a:t>
            </a:r>
            <a:r>
              <a:rPr dirty="0" smtClean="0"/>
              <a:t> </a:t>
            </a:r>
            <a:r>
              <a:rPr dirty="0" err="1" smtClean="0"/>
              <a:t>по</a:t>
            </a:r>
            <a:r>
              <a:rPr dirty="0" smtClean="0"/>
              <a:t> </a:t>
            </a:r>
            <a:r>
              <a:rPr dirty="0" err="1" smtClean="0"/>
              <a:t>теме</a:t>
            </a:r>
            <a:r>
              <a:rPr dirty="0" smtClean="0"/>
              <a:t> "</a:t>
            </a:r>
            <a:r>
              <a:rPr dirty="0" err="1" smtClean="0"/>
              <a:t>Налоги</a:t>
            </a:r>
            <a:r>
              <a:rPr dirty="0" smtClean="0"/>
              <a:t>":</a:t>
            </a:r>
          </a:p>
          <a:p>
            <a:pPr lvl="1"/>
            <a:r>
              <a:rPr lang="ru-RU" dirty="0" smtClean="0"/>
              <a:t>Д</a:t>
            </a:r>
            <a:r>
              <a:rPr dirty="0" err="1" smtClean="0"/>
              <a:t>ва</a:t>
            </a:r>
            <a:r>
              <a:rPr dirty="0" smtClean="0"/>
              <a:t> </a:t>
            </a:r>
            <a:r>
              <a:rPr dirty="0" err="1" smtClean="0"/>
              <a:t>верных</a:t>
            </a:r>
            <a:r>
              <a:rPr dirty="0" smtClean="0"/>
              <a:t>,</a:t>
            </a:r>
          </a:p>
          <a:p>
            <a:pPr lvl="1"/>
            <a:r>
              <a:rPr lang="ru-RU" dirty="0" smtClean="0"/>
              <a:t>О</a:t>
            </a:r>
            <a:r>
              <a:rPr dirty="0" err="1" smtClean="0"/>
              <a:t>дно</a:t>
            </a:r>
            <a:r>
              <a:rPr dirty="0" smtClean="0"/>
              <a:t> </a:t>
            </a:r>
            <a:r>
              <a:rPr dirty="0" err="1" smtClean="0"/>
              <a:t>неверное</a:t>
            </a:r>
            <a:r>
              <a:rPr dirty="0" smtClean="0"/>
              <a:t>.</a:t>
            </a:r>
            <a:endParaRPr lang="ru-RU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0"/>
            <a:ext cx="1357290" cy="108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Рефлексия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b="1" smtClean="0"/>
              <a:t>1 строка </a:t>
            </a:r>
            <a:r>
              <a:rPr smtClean="0"/>
              <a:t>–ключевое слово, выраженное в форме существительного,</a:t>
            </a:r>
          </a:p>
          <a:p>
            <a:pPr algn="just">
              <a:buNone/>
            </a:pPr>
            <a:r>
              <a:rPr b="1" smtClean="0"/>
              <a:t>2 строка </a:t>
            </a:r>
            <a:r>
              <a:rPr smtClean="0"/>
              <a:t>– два прилагательных,</a:t>
            </a:r>
          </a:p>
          <a:p>
            <a:pPr algn="just">
              <a:buNone/>
            </a:pPr>
            <a:r>
              <a:rPr b="1" smtClean="0"/>
              <a:t>3 строка </a:t>
            </a:r>
            <a:r>
              <a:rPr smtClean="0"/>
              <a:t>– три глагола,</a:t>
            </a:r>
          </a:p>
          <a:p>
            <a:pPr algn="just">
              <a:buNone/>
            </a:pPr>
            <a:r>
              <a:rPr b="1" smtClean="0"/>
              <a:t>4 строка </a:t>
            </a:r>
            <a:r>
              <a:rPr smtClean="0"/>
              <a:t>– 4 слова, фраза, несущая определенный смысл, афоризм, при помощи которого нужно выразить своё отношение к теме. </a:t>
            </a:r>
          </a:p>
          <a:p>
            <a:pPr algn="just">
              <a:buNone/>
            </a:pPr>
            <a:r>
              <a:rPr b="1" smtClean="0"/>
              <a:t>5 строка </a:t>
            </a:r>
            <a:r>
              <a:rPr smtClean="0"/>
              <a:t>– резюме, вывод, одно слово, существительное.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smtClean="0"/>
              <a:t>Синквейн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smtClean="0"/>
              <a:t>Синквейн "Налоги"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0"/>
            <a:ext cx="1357290" cy="108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одержимое 9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Налоги.</a:t>
            </a:r>
          </a:p>
          <a:p>
            <a:pPr>
              <a:buNone/>
            </a:pPr>
            <a:r>
              <a:rPr lang="ru-RU" dirty="0" smtClean="0"/>
              <a:t>Обязательные, необходимые.</a:t>
            </a:r>
          </a:p>
          <a:p>
            <a:pPr>
              <a:buNone/>
            </a:pPr>
            <a:r>
              <a:rPr lang="ru-RU" dirty="0" smtClean="0"/>
              <a:t>Взимаются, регулируют, стимулируют.</a:t>
            </a:r>
          </a:p>
          <a:p>
            <a:pPr>
              <a:buNone/>
            </a:pPr>
            <a:r>
              <a:rPr lang="ru-RU" dirty="0" smtClean="0"/>
              <a:t>Поступают в пользу государства.</a:t>
            </a:r>
          </a:p>
          <a:p>
            <a:pPr>
              <a:buNone/>
            </a:pPr>
            <a:r>
              <a:rPr lang="ru-RU" dirty="0" smtClean="0"/>
              <a:t>Отчисления.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Налоги.</a:t>
            </a:r>
          </a:p>
          <a:p>
            <a:pPr>
              <a:buNone/>
            </a:pPr>
            <a:r>
              <a:rPr lang="ru-RU" dirty="0" smtClean="0"/>
              <a:t>Раздражающие, обязательные.</a:t>
            </a:r>
          </a:p>
          <a:p>
            <a:pPr>
              <a:buNone/>
            </a:pPr>
            <a:r>
              <a:rPr lang="ru-RU" dirty="0" smtClean="0"/>
              <a:t>Обременяют, регулируют, поощряют.</a:t>
            </a:r>
          </a:p>
          <a:p>
            <a:pPr>
              <a:buNone/>
            </a:pPr>
            <a:r>
              <a:rPr lang="ru-RU" dirty="0" smtClean="0"/>
              <a:t>Заплати и живи спокойно.</a:t>
            </a:r>
          </a:p>
          <a:p>
            <a:pPr>
              <a:buNone/>
            </a:pPr>
            <a:r>
              <a:rPr lang="ru-RU" dirty="0" smtClean="0"/>
              <a:t>Взимание.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Домашнее задание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smtClean="0"/>
              <a:t> </a:t>
            </a:r>
            <a:r>
              <a:rPr sz="3200" smtClean="0"/>
              <a:t>Доклад </a:t>
            </a:r>
            <a:r>
              <a:rPr sz="3200" i="1" smtClean="0"/>
              <a:t>"Краткая всемирная история налогов", </a:t>
            </a:r>
            <a:r>
              <a:rPr sz="3200" smtClean="0"/>
              <a:t>Иванов И.;</a:t>
            </a:r>
          </a:p>
          <a:p>
            <a:pPr algn="just">
              <a:buNone/>
            </a:pPr>
            <a:r>
              <a:rPr sz="3200" smtClean="0"/>
              <a:t>Доклад </a:t>
            </a:r>
            <a:r>
              <a:rPr sz="3200" i="1" smtClean="0"/>
              <a:t>"Из истории Российского налогооблажения", </a:t>
            </a:r>
            <a:r>
              <a:rPr sz="3200" smtClean="0"/>
              <a:t>Петрова П.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smtClean="0"/>
              <a:t>Индивидуальное задание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smtClean="0"/>
              <a:t>Бачило Д.В. Видеокурс «Налоги»</a:t>
            </a:r>
            <a:endParaRPr lang="ru-RU" dirty="0"/>
          </a:p>
        </p:txBody>
      </p:sp>
      <p:pic>
        <p:nvPicPr>
          <p:cNvPr id="10" name="Содержимое 9"/>
          <p:cNvPicPr>
            <a:picLocks noGrp="1"/>
          </p:cNvPicPr>
          <p:nvPr>
            <p:ph sz="quarter" idx="14"/>
          </p:nvPr>
        </p:nvPicPr>
        <p:blipFill>
          <a:blip r:embed="rId3" cstate="print"/>
          <a:srcRect l="25013" t="27920" r="26563" b="16239"/>
          <a:stretch>
            <a:fillRect/>
          </a:stretch>
        </p:blipFill>
        <p:spPr bwMode="auto">
          <a:xfrm>
            <a:off x="4800600" y="1973332"/>
            <a:ext cx="3886200" cy="2520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0"/>
            <a:ext cx="1357290" cy="108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909</Words>
  <Application>Microsoft Office PowerPoint</Application>
  <PresentationFormat>Экран (16:9)</PresentationFormat>
  <Paragraphs>89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WidescreenPresentation</vt:lpstr>
      <vt:lpstr> Урок 1 «Налоги. налогообложение»</vt:lpstr>
      <vt:lpstr>Налоги. Налогооблажение</vt:lpstr>
      <vt:lpstr>Питер Брейгель Младший, Уплата налога, 1640 год</vt:lpstr>
      <vt:lpstr>Тема урока "Налоги"</vt:lpstr>
      <vt:lpstr>Интеллект-карта "Налоги"</vt:lpstr>
      <vt:lpstr>Интеллект-карта</vt:lpstr>
      <vt:lpstr>Первоначальное закрепление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2017-10-21T16:28:03Z</dcterms:created>
  <dcterms:modified xsi:type="dcterms:W3CDTF">2017-10-31T13:51:42Z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