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98" r:id="rId3"/>
    <p:sldId id="300" r:id="rId4"/>
    <p:sldId id="301" r:id="rId5"/>
    <p:sldId id="305" r:id="rId6"/>
    <p:sldId id="311" r:id="rId7"/>
    <p:sldId id="303" r:id="rId8"/>
    <p:sldId id="304" r:id="rId9"/>
    <p:sldId id="309" r:id="rId10"/>
    <p:sldId id="295" r:id="rId11"/>
    <p:sldId id="296" r:id="rId12"/>
    <p:sldId id="294" r:id="rId13"/>
    <p:sldId id="297" r:id="rId14"/>
    <p:sldId id="306" r:id="rId15"/>
    <p:sldId id="308" r:id="rId16"/>
    <p:sldId id="307" r:id="rId17"/>
  </p:sldIdLst>
  <p:sldSz cx="9144000" cy="5143500" type="screen16x9"/>
  <p:notesSz cx="9144000" cy="6858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79922" autoAdjust="0"/>
  </p:normalViewPr>
  <p:slideViewPr>
    <p:cSldViewPr>
      <p:cViewPr varScale="1">
        <p:scale>
          <a:sx n="85" d="100"/>
          <a:sy n="85" d="100"/>
        </p:scale>
        <p:origin x="-86" y="-398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2745-E1B5-48ED-86EB-A8D62E389FB6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B83B-3C2C-4194-88B7-37714D283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можете ли вы ответить на следующие вопросы: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Разбиться на группы.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решение практических задач отводится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 10-15 минут + выполнить мини-проект.</a:t>
            </a:r>
          </a:p>
          <a:p>
            <a:r>
              <a:rPr lang="ru-RU" sz="800" b="1" baseline="0" dirty="0" smtClean="0">
                <a:latin typeface="Times New Roman" pitchFamily="18" charset="0"/>
                <a:cs typeface="Times New Roman" pitchFamily="18" charset="0"/>
              </a:rPr>
              <a:t>1 группа. 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800" b="0" baseline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" b="0" dirty="0" smtClean="0">
                <a:latin typeface="Times New Roman" pitchFamily="18" charset="0"/>
                <a:cs typeface="Times New Roman" pitchFamily="18" charset="0"/>
              </a:rPr>
              <a:t>Размер заработной платы после удержания НДФЛ?</a:t>
            </a:r>
            <a:r>
              <a:rPr lang="ru-RU" sz="800" b="0" baseline="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800" b="1" baseline="0" dirty="0" smtClean="0">
                <a:latin typeface="Times New Roman" pitchFamily="18" charset="0"/>
                <a:cs typeface="Times New Roman" pitchFamily="18" charset="0"/>
              </a:rPr>
              <a:t>2 группа. </a:t>
            </a:r>
            <a:r>
              <a:rPr lang="ru-RU" sz="800" baseline="0" dirty="0" smtClean="0">
                <a:latin typeface="Times New Roman" pitchFamily="18" charset="0"/>
                <a:cs typeface="Times New Roman" pitchFamily="18" charset="0"/>
              </a:rPr>
              <a:t>Брошюра «Налог на имущество»</a:t>
            </a:r>
          </a:p>
          <a:p>
            <a:r>
              <a:rPr lang="ru-RU" b="1" dirty="0" smtClean="0"/>
              <a:t>3 группа</a:t>
            </a:r>
            <a:r>
              <a:rPr lang="ru-RU" dirty="0" smtClean="0"/>
              <a:t>. Расчет «налога на землю» в электронных таблицах.</a:t>
            </a:r>
          </a:p>
          <a:p>
            <a:r>
              <a:rPr lang="ru-RU" b="1" dirty="0" smtClean="0"/>
              <a:t>4 группа.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25.10.2017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430" y="928676"/>
            <a:ext cx="5357850" cy="2500330"/>
          </a:xfrm>
        </p:spPr>
        <p:txBody>
          <a:bodyPr>
            <a:noAutofit/>
          </a:bodyPr>
          <a:lstStyle/>
          <a:p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Практико-ориенти-рованные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ало-гообложение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""</a:t>
            </a:r>
          </a:p>
        </p:txBody>
      </p:sp>
      <p:pic>
        <p:nvPicPr>
          <p:cNvPr id="14338" name="Picture 2" descr="http://sovet-directorov-volgograda.ru/upload/iblock/1ea/1ea4daea4b6846315827c32f193f4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31590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9752" y="4543335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Лымарь</a:t>
            </a:r>
            <a:r>
              <a:rPr lang="ru-RU" sz="1600" dirty="0" smtClean="0"/>
              <a:t> Т.В., </a:t>
            </a:r>
            <a:r>
              <a:rPr lang="ru-RU" sz="1600" dirty="0" err="1" smtClean="0"/>
              <a:t>Филеева</a:t>
            </a:r>
            <a:r>
              <a:rPr lang="ru-RU" sz="1600" dirty="0" smtClean="0"/>
              <a:t> Н.А., Дроздова Г.М., Сергеева Н.В.,  Комягина Л.В., </a:t>
            </a:r>
            <a:r>
              <a:rPr lang="ru-RU" sz="1600" dirty="0" err="1" smtClean="0"/>
              <a:t>Мостынец</a:t>
            </a:r>
            <a:r>
              <a:rPr lang="ru-RU" sz="1600" dirty="0" smtClean="0"/>
              <a:t> О.А.,  </a:t>
            </a:r>
            <a:r>
              <a:rPr lang="ru-RU" sz="1600" dirty="0" err="1" smtClean="0"/>
              <a:t>Скачкова</a:t>
            </a:r>
            <a:r>
              <a:rPr lang="ru-RU" sz="1600" dirty="0" smtClean="0"/>
              <a:t> Е.В., Шувалов А.И., </a:t>
            </a:r>
            <a:r>
              <a:rPr lang="ru-RU" sz="1600" dirty="0" err="1" smtClean="0"/>
              <a:t>Клопова</a:t>
            </a:r>
            <a:r>
              <a:rPr lang="ru-RU" sz="1600" dirty="0" smtClean="0"/>
              <a:t> Л.Г.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110"/>
            <a:ext cx="8298504" cy="10058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Кейс «Удержание НДФЛ»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Вы устроились на работу. В трудовом договоре написана заработная плата 20 тыс.р. Сколько вы будете получать денег «на руки»?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4163888" cy="2628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ru-RU" dirty="0" smtClean="0"/>
              <a:t>20 000 – 100%</a:t>
            </a:r>
          </a:p>
          <a:p>
            <a:pPr>
              <a:buNone/>
            </a:pPr>
            <a:r>
              <a:rPr lang="en-US" dirty="0" smtClean="0"/>
              <a:t>              X – 13%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X = 2 600 </a:t>
            </a:r>
            <a:r>
              <a:rPr lang="ru-RU" dirty="0" smtClean="0"/>
              <a:t>р.</a:t>
            </a:r>
          </a:p>
          <a:p>
            <a:pPr>
              <a:buNone/>
            </a:pPr>
            <a:r>
              <a:rPr lang="ru-RU" dirty="0" smtClean="0"/>
              <a:t>20 000 – 2 600 = 17 400</a:t>
            </a:r>
            <a:r>
              <a:rPr lang="en-US" dirty="0" smtClean="0"/>
              <a:t> </a:t>
            </a:r>
            <a:r>
              <a:rPr lang="ru-RU" dirty="0" smtClean="0"/>
              <a:t>р.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32040" y="2931790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lovebarrowawards.co.uk/wp-content/uploads/2016/09/group_construction_workers_1600_clr_8597-768x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277" y="0"/>
            <a:ext cx="932723" cy="69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Кейс «Налог на имущество»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Предположим, что ваша квартира имеет инвентаризационную стоимость 400 тыс.р. Ставка налога в размере 0,2%. Какова сумма налога?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400 000 – 100%</a:t>
            </a:r>
          </a:p>
          <a:p>
            <a:pPr>
              <a:buNone/>
            </a:pPr>
            <a:r>
              <a:rPr lang="en-US" dirty="0" smtClean="0"/>
              <a:t>              X – </a:t>
            </a:r>
            <a:r>
              <a:rPr lang="ru-RU" dirty="0" smtClean="0"/>
              <a:t>0,2</a:t>
            </a:r>
            <a:r>
              <a:rPr lang="en-US" dirty="0" smtClean="0"/>
              <a:t>%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X = </a:t>
            </a:r>
            <a:r>
              <a:rPr lang="ru-RU" dirty="0" smtClean="0"/>
              <a:t>8</a:t>
            </a:r>
            <a:r>
              <a:rPr lang="en-US" dirty="0" smtClean="0"/>
              <a:t>00 </a:t>
            </a:r>
            <a:r>
              <a:rPr lang="ru-RU" dirty="0" smtClean="0"/>
              <a:t>р.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32040" y="300379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lovebarrowawards.co.uk/wp-content/uploads/2016/09/group_construction_workers_1600_clr_8597-768x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277" y="0"/>
            <a:ext cx="932723" cy="69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Кейс «Налог на землю»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Предположим, что вы имеете в собственности земельный участок 15 соток, на котором располагается дача (50 кв.м.). Кадастровая стоимость участка – 100 тыс.р. Какой налог вы заплатите?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100 000 – 100%</a:t>
            </a:r>
          </a:p>
          <a:p>
            <a:pPr>
              <a:buNone/>
            </a:pPr>
            <a:r>
              <a:rPr lang="en-US" dirty="0" smtClean="0"/>
              <a:t>              X – </a:t>
            </a:r>
            <a:r>
              <a:rPr lang="ru-RU" dirty="0" smtClean="0"/>
              <a:t>0,3</a:t>
            </a:r>
            <a:r>
              <a:rPr lang="en-US" dirty="0" smtClean="0"/>
              <a:t>%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X = </a:t>
            </a:r>
            <a:r>
              <a:rPr lang="ru-RU" dirty="0" smtClean="0"/>
              <a:t>3</a:t>
            </a:r>
            <a:r>
              <a:rPr lang="en-US" dirty="0" smtClean="0"/>
              <a:t>00 </a:t>
            </a:r>
            <a:r>
              <a:rPr lang="ru-RU" dirty="0" smtClean="0"/>
              <a:t>р.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4048" y="3003798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lovebarrowawards.co.uk/wp-content/uploads/2016/09/group_construction_workers_1600_clr_8597-768x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1277" y="0"/>
            <a:ext cx="932723" cy="69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Кейс «Налог на транспорт»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Предположим, вы владеете легковым автомобилем 2011 г.выпуска, зарегистрированным в городе Москве, с мощностью двигателя 105 л.с.. Ставка транспортного налога для данной категории транспортных средств составляет 25 р. За 1 л.с. (по состоянию на 1 января 2013 года). Размер налога?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105 л.с. * 25 р./л.с. = 2625 р. в год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7" name="Picture 2" descr="http://lovebarrowawards.co.uk/wp-content/uploads/2016/09/group_construction_workers_1600_clr_8597-768x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1277" y="0"/>
            <a:ext cx="932723" cy="69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мини-проектов</a:t>
            </a:r>
            <a:endParaRPr lang="ru-RU" dirty="0"/>
          </a:p>
        </p:txBody>
      </p:sp>
      <p:pic>
        <p:nvPicPr>
          <p:cNvPr id="12" name="Picture 4" descr="http://uriston.com/wp-content/uploads/2016/09/nalog-prodazha-avtomobil-750x35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 l="11117" r="12913"/>
          <a:stretch>
            <a:fillRect/>
          </a:stretch>
        </p:blipFill>
        <p:spPr bwMode="auto">
          <a:xfrm>
            <a:off x="2336390" y="1851670"/>
            <a:ext cx="18755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ttps://ukr-life.com.ua/wp-content/uploads/2017/07/nalog-na-nedvizhimost-2018-v-ukraine-razyasneniya-2.jpg"/>
          <p:cNvPicPr>
            <a:picLocks noChangeAspect="1" noChangeArrowheads="1"/>
          </p:cNvPicPr>
          <p:nvPr/>
        </p:nvPicPr>
        <p:blipFill>
          <a:blip r:embed="rId4" cstate="print"/>
          <a:srcRect b="7990"/>
          <a:stretch>
            <a:fillRect/>
          </a:stretch>
        </p:blipFill>
        <p:spPr bwMode="auto">
          <a:xfrm>
            <a:off x="599709" y="3291830"/>
            <a:ext cx="188405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https://pbs.twimg.com/media/Ce3z3aGUUAAXa6R.jpg"/>
          <p:cNvPicPr>
            <a:picLocks noChangeAspect="1" noChangeArrowheads="1"/>
          </p:cNvPicPr>
          <p:nvPr/>
        </p:nvPicPr>
        <p:blipFill>
          <a:blip r:embed="rId5" cstate="print"/>
          <a:srcRect r="14672"/>
          <a:stretch>
            <a:fillRect/>
          </a:stretch>
        </p:blipFill>
        <p:spPr bwMode="auto">
          <a:xfrm>
            <a:off x="576063" y="1851670"/>
            <a:ext cx="1475657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4" name="Picture 12" descr="http://vipgl.fvds.ru/vipberrrt/1953zemelnyj-uchast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304" y="3291830"/>
            <a:ext cx="1475656" cy="115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s://thumbs.dreamstime.com/z/vector-tri-fold-brochure-template-design-flyer-layout-to-use-business-applications-magazines-advertising-product-sheets-514068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 cstate="print"/>
          <a:srcRect l="4127" t="3528" r="3940" b="13575"/>
          <a:stretch>
            <a:fillRect/>
          </a:stretch>
        </p:blipFill>
        <p:spPr bwMode="auto">
          <a:xfrm>
            <a:off x="4644008" y="1851670"/>
            <a:ext cx="3968099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609600" y="1352550"/>
          <a:ext cx="7850832" cy="234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708"/>
                <a:gridCol w="1962708"/>
                <a:gridCol w="1962708"/>
                <a:gridCol w="1962708"/>
              </a:tblGrid>
              <a:tr h="107518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Понятие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Хочу узнать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Узнал</a:t>
                      </a:r>
                      <a:endParaRPr lang="ru-RU" sz="3200" dirty="0"/>
                    </a:p>
                  </a:txBody>
                  <a:tcPr/>
                </a:tc>
              </a:tr>
              <a:tr h="12661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для совместного выполнения родителями и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Задача 1. </a:t>
            </a:r>
          </a:p>
          <a:p>
            <a:pPr marL="0" indent="0" algn="just">
              <a:buNone/>
            </a:pPr>
            <a:r>
              <a:rPr lang="ru-RU" dirty="0" smtClean="0"/>
              <a:t>Вы устроились на работу в банк ОАО «</a:t>
            </a:r>
            <a:r>
              <a:rPr lang="ru-RU" dirty="0" err="1" smtClean="0"/>
              <a:t>Рубинвестбанк</a:t>
            </a:r>
            <a:r>
              <a:rPr lang="ru-RU" dirty="0" smtClean="0"/>
              <a:t>». В трудовом договоре прописана заработная плата в размере 26 тыс.р.с последующим повышением: через год 30 тыс.р., еще через год 35 тыс.р.. Сколько тыс.р. Составит ваш «чистый доход» за три года? Какую сумму налога вы платите за первый год работы, за второй и за третий год? Сколько всего рублей составит ваш подоходный налог за три года работы на предприятии?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Задача 1. </a:t>
            </a:r>
          </a:p>
          <a:p>
            <a:pPr marL="0" indent="0" algn="just">
              <a:buNone/>
            </a:pPr>
            <a:r>
              <a:rPr lang="ru-RU" dirty="0" smtClean="0"/>
              <a:t>Ваша семья владеет дачей в деревне Ежики с земельным участком 32 сотки, кадастровая стоимость которого составляет 300 тыс.р. Органом местного самоуправления был установлен налог в размере 0,2%. Рассчитайте сумму налога, которую вам необходимо уплатить в этом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Налоги. Налогооблажение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082675" indent="-1082675">
              <a:buNone/>
            </a:pPr>
            <a:r>
              <a:rPr b="1" dirty="0" err="1" smtClean="0"/>
              <a:t>Класс</a:t>
            </a:r>
            <a:r>
              <a:rPr b="1" dirty="0" smtClean="0"/>
              <a:t>: </a:t>
            </a:r>
            <a:r>
              <a:rPr dirty="0" smtClean="0"/>
              <a:t>10-11</a:t>
            </a:r>
          </a:p>
          <a:p>
            <a:pPr marL="1082675" indent="-1082675">
              <a:buNone/>
            </a:pPr>
            <a:r>
              <a:rPr b="1" dirty="0" err="1" smtClean="0"/>
              <a:t>Тема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 </a:t>
            </a:r>
            <a:r>
              <a:rPr dirty="0" smtClean="0"/>
              <a:t>"</a:t>
            </a:r>
            <a:r>
              <a:rPr dirty="0" err="1" smtClean="0"/>
              <a:t>Налоги</a:t>
            </a:r>
            <a:r>
              <a:rPr dirty="0" smtClean="0"/>
              <a:t>"</a:t>
            </a:r>
          </a:p>
          <a:p>
            <a:pPr marL="1082675" indent="-1082675">
              <a:buNone/>
            </a:pPr>
            <a:r>
              <a:rPr b="1" dirty="0" err="1" smtClean="0"/>
              <a:t>Тип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</a:t>
            </a:r>
            <a:r>
              <a:rPr dirty="0" smtClean="0"/>
              <a:t> </a:t>
            </a:r>
            <a:r>
              <a:rPr dirty="0" err="1" smtClean="0"/>
              <a:t>урок-практикум</a:t>
            </a:r>
            <a:endParaRPr dirty="0" smtClean="0"/>
          </a:p>
          <a:p>
            <a:pPr marL="1082675" indent="-1082675">
              <a:buNone/>
            </a:pPr>
            <a:r>
              <a:rPr b="1" dirty="0" err="1" smtClean="0"/>
              <a:t>Вид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 </a:t>
            </a:r>
            <a:r>
              <a:rPr dirty="0" err="1" smtClean="0"/>
              <a:t>смешанный</a:t>
            </a:r>
            <a:r>
              <a:rPr dirty="0" smtClean="0"/>
              <a:t>.</a:t>
            </a:r>
          </a:p>
          <a:p>
            <a:pPr marL="1082675" indent="-1082675">
              <a:buNone/>
            </a:pPr>
            <a:r>
              <a:rPr b="1" dirty="0" err="1" smtClean="0"/>
              <a:t>Педагогическая</a:t>
            </a:r>
            <a:r>
              <a:rPr b="1" dirty="0" smtClean="0"/>
              <a:t> </a:t>
            </a:r>
            <a:r>
              <a:rPr b="1" dirty="0" err="1" smtClean="0"/>
              <a:t>технология</a:t>
            </a:r>
            <a:r>
              <a:rPr dirty="0" smtClean="0"/>
              <a:t>: ИКТ, "</a:t>
            </a:r>
            <a:r>
              <a:rPr dirty="0" err="1" smtClean="0"/>
              <a:t>перевернутый</a:t>
            </a:r>
            <a:r>
              <a:rPr dirty="0" smtClean="0"/>
              <a:t>" </a:t>
            </a:r>
            <a:r>
              <a:rPr dirty="0" err="1" smtClean="0"/>
              <a:t>класс</a:t>
            </a:r>
            <a:endParaRPr dirty="0" smtClean="0"/>
          </a:p>
          <a:p>
            <a:pPr marL="1082675" indent="-1082675">
              <a:buNone/>
            </a:pPr>
            <a:r>
              <a:rPr lang="ru-RU" b="1" dirty="0" smtClean="0"/>
              <a:t>Ф</a:t>
            </a:r>
            <a:r>
              <a:rPr b="1" dirty="0" err="1" smtClean="0"/>
              <a:t>орма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: </a:t>
            </a:r>
            <a:r>
              <a:rPr dirty="0" err="1" smtClean="0"/>
              <a:t>индивидуальная</a:t>
            </a:r>
            <a:r>
              <a:rPr dirty="0" smtClean="0"/>
              <a:t>, </a:t>
            </a:r>
            <a:r>
              <a:rPr dirty="0" err="1" smtClean="0"/>
              <a:t>групповая</a:t>
            </a:r>
            <a:r>
              <a:rPr dirty="0" smtClean="0"/>
              <a:t>.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pic>
        <p:nvPicPr>
          <p:cNvPr id="11" name="Picture 6" descr="https://umebiz.ru/upload/iblock/9e1/%D0%B3%D1%83%D0%BC%D0%B0%D0%BD%D0%B8%D1%82%D0%B0%D1%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1727" y="1352550"/>
            <a:ext cx="538914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 какого года началась всемирная история налогов?</a:t>
            </a:r>
          </a:p>
          <a:p>
            <a:r>
              <a:rPr lang="ru-RU" dirty="0" smtClean="0"/>
              <a:t>Как рассчитать размер заработной платы после удержания НДФЛ?</a:t>
            </a:r>
          </a:p>
          <a:p>
            <a:r>
              <a:rPr lang="ru-RU" dirty="0" smtClean="0"/>
              <a:t>Кого считают основоположником российского </a:t>
            </a:r>
            <a:r>
              <a:rPr lang="ru-RU" dirty="0" err="1" smtClean="0"/>
              <a:t>налогооблажения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рассчитать налог на имущество?</a:t>
            </a:r>
          </a:p>
          <a:p>
            <a:r>
              <a:rPr lang="ru-RU" dirty="0" smtClean="0"/>
              <a:t>Как рассчитать налог на землю?</a:t>
            </a:r>
          </a:p>
          <a:p>
            <a:r>
              <a:rPr lang="ru-RU" dirty="0" smtClean="0"/>
              <a:t>Как рассчитать налог на транспорт?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"</a:t>
            </a:r>
            <a:r>
              <a:rPr sz="3200" dirty="0" err="1" smtClean="0"/>
              <a:t>Решение</a:t>
            </a:r>
            <a:r>
              <a:rPr sz="3200" dirty="0" smtClean="0"/>
              <a:t> </a:t>
            </a:r>
            <a:r>
              <a:rPr sz="3200" dirty="0" err="1" smtClean="0"/>
              <a:t>задач</a:t>
            </a:r>
            <a:r>
              <a:rPr sz="3200" dirty="0" smtClean="0"/>
              <a:t> </a:t>
            </a:r>
            <a:r>
              <a:rPr sz="3200" dirty="0" err="1" smtClean="0"/>
              <a:t>на</a:t>
            </a:r>
            <a:r>
              <a:rPr sz="3200" dirty="0" smtClean="0"/>
              <a:t> </a:t>
            </a:r>
            <a:r>
              <a:rPr sz="3200" dirty="0" err="1" smtClean="0"/>
              <a:t>тему</a:t>
            </a:r>
            <a:r>
              <a:rPr sz="3200" dirty="0" smtClean="0"/>
              <a:t> "</a:t>
            </a:r>
            <a:r>
              <a:rPr sz="3200" dirty="0" err="1" smtClean="0"/>
              <a:t>Налоги</a:t>
            </a:r>
            <a:r>
              <a:rPr sz="3200" dirty="0" smtClean="0"/>
              <a:t>. </a:t>
            </a:r>
            <a:r>
              <a:rPr sz="3200" dirty="0" err="1" smtClean="0"/>
              <a:t>Налогооблажение</a:t>
            </a:r>
            <a:r>
              <a:rPr sz="3200" dirty="0" smtClean="0"/>
              <a:t>"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Разобраться в решении задач по налогам.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Познакомиться со всемирной и российской историей </a:t>
            </a:r>
            <a:r>
              <a:rPr lang="ru-RU" sz="2400" dirty="0" err="1" smtClean="0"/>
              <a:t>налогооблажения</a:t>
            </a:r>
            <a:r>
              <a:rPr lang="ru-RU" sz="2400" dirty="0" smtClean="0"/>
              <a:t>.</a:t>
            </a:r>
            <a:endParaRPr sz="2400" dirty="0" smtClean="0"/>
          </a:p>
          <a:p>
            <a:pPr algn="just"/>
            <a:r>
              <a:rPr sz="2400" dirty="0" err="1" smtClean="0"/>
              <a:t>Рассмотреть</a:t>
            </a:r>
            <a:r>
              <a:rPr sz="2400" dirty="0" smtClean="0"/>
              <a:t> </a:t>
            </a:r>
            <a:r>
              <a:rPr sz="2400" dirty="0" err="1" smtClean="0"/>
              <a:t>кейсы</a:t>
            </a:r>
            <a:r>
              <a:rPr sz="2400" dirty="0" smtClean="0"/>
              <a:t> </a:t>
            </a:r>
            <a:r>
              <a:rPr sz="2400" dirty="0" err="1" smtClean="0"/>
              <a:t>по</a:t>
            </a:r>
            <a:r>
              <a:rPr sz="2400" dirty="0" smtClean="0"/>
              <a:t> </a:t>
            </a:r>
            <a:r>
              <a:rPr sz="2400" dirty="0" err="1" smtClean="0"/>
              <a:t>вычетам</a:t>
            </a:r>
            <a:r>
              <a:rPr sz="2400" dirty="0" smtClean="0"/>
              <a:t> </a:t>
            </a:r>
            <a:r>
              <a:rPr sz="2400" dirty="0" err="1" smtClean="0"/>
              <a:t>налогов</a:t>
            </a:r>
            <a:r>
              <a:rPr sz="2400" dirty="0" smtClean="0"/>
              <a:t>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smtClean="0"/>
              <a:t>Цели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smtClean="0"/>
              <a:t>Задачи</a:t>
            </a:r>
            <a:endParaRPr lang="ru-RU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609600" y="1352550"/>
          <a:ext cx="7850832" cy="234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708"/>
                <a:gridCol w="1962708"/>
                <a:gridCol w="1962708"/>
                <a:gridCol w="1962708"/>
              </a:tblGrid>
              <a:tr h="107518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Понятие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Знаю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Хочу узнать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Узнал</a:t>
                      </a:r>
                      <a:endParaRPr lang="ru-RU" sz="3200" dirty="0"/>
                    </a:p>
                  </a:txBody>
                  <a:tcPr/>
                </a:tc>
              </a:tr>
              <a:tr h="12661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0.liveinternet.ru/images/attach/c/7/124/657/124657866_3726595__1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745" b="18745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u-RU" dirty="0" smtClean="0"/>
              <a:t>Иванов Иван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Доклад "Краткая всемирная история налогов"</a:t>
            </a:r>
            <a:endParaRPr lang="ru-RU" sz="2800" b="1" dirty="0"/>
          </a:p>
        </p:txBody>
      </p:sp>
      <p:pic>
        <p:nvPicPr>
          <p:cNvPr id="5" name="Picture 2" descr="http://lovebarrowawards.co.uk/wp-content/uploads/2016/09/group_construction_workers_1600_clr_8597-768x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1277" y="0"/>
            <a:ext cx="932723" cy="69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1.liveinternet.ru/images/attach/d/1/136/41/136041485_6098670_foto9_yplata_dani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661" b="18661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u-RU" dirty="0" smtClean="0"/>
              <a:t>Петрова П.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3543300"/>
            <a:ext cx="7596336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Доклад "Из истории Российского </a:t>
            </a:r>
            <a:r>
              <a:rPr lang="ru-RU" sz="2800" b="1" dirty="0" err="1" smtClean="0"/>
              <a:t>налогооблажения</a:t>
            </a:r>
            <a:r>
              <a:rPr lang="ru-RU" sz="2800" b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098526"/>
          </a:xfrm>
        </p:spPr>
        <p:txBody>
          <a:bodyPr/>
          <a:lstStyle/>
          <a:p>
            <a:r>
              <a:rPr lang="ru-RU" b="1" dirty="0" smtClean="0"/>
              <a:t>Кейс «Удержание НДФЛ»</a:t>
            </a:r>
          </a:p>
          <a:p>
            <a:r>
              <a:rPr lang="ru-RU" b="1" dirty="0" smtClean="0"/>
              <a:t>Кейс «Налог на имущество»</a:t>
            </a:r>
          </a:p>
          <a:p>
            <a:r>
              <a:rPr lang="ru-RU" b="1" dirty="0" smtClean="0"/>
              <a:t>Кейс «Налог на землю»</a:t>
            </a:r>
          </a:p>
          <a:p>
            <a:r>
              <a:rPr lang="ru-RU" b="1" dirty="0" smtClean="0"/>
              <a:t>Кейс «Налог на транспорт»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644</Words>
  <Application>Microsoft Office PowerPoint</Application>
  <PresentationFormat>Экран (16:9)</PresentationFormat>
  <Paragraphs>90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WidescreenPresentation</vt:lpstr>
      <vt:lpstr>Урок 2 "Практико-ориенти-рованные задачи по теме "Налоги. Нало-гообложение""</vt:lpstr>
      <vt:lpstr>Налоги. Налогооблажение</vt:lpstr>
      <vt:lpstr>Проверка домашнего задания</vt:lpstr>
      <vt:lpstr>Актуализация знаний</vt:lpstr>
      <vt:lpstr>"Решение задач на тему "Налоги. Налогооблажение"</vt:lpstr>
      <vt:lpstr>Подведение итогов урока</vt:lpstr>
      <vt:lpstr>Доклад "Краткая всемирная история налогов"</vt:lpstr>
      <vt:lpstr>Доклад "Из истории Российского налогооблажения»</vt:lpstr>
      <vt:lpstr>Работа в группах</vt:lpstr>
      <vt:lpstr>Кейс «Удержание НДФЛ»</vt:lpstr>
      <vt:lpstr>Кейс «Налог на имущество»</vt:lpstr>
      <vt:lpstr>Кейс «Налог на землю»</vt:lpstr>
      <vt:lpstr>Кейс «Налог на транспорт»</vt:lpstr>
      <vt:lpstr>Презентация мини-проектов</vt:lpstr>
      <vt:lpstr>Подведение итогов урока</vt:lpstr>
      <vt:lpstr>Домашнее задание для совместного выполнения родителями и детьми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2017-10-21T16:28:03Z</dcterms:created>
  <dcterms:modified xsi:type="dcterms:W3CDTF">2017-10-25T12:28:32Z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