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74" r:id="rId2"/>
    <p:sldId id="298" r:id="rId3"/>
    <p:sldId id="300" r:id="rId4"/>
    <p:sldId id="301" r:id="rId5"/>
    <p:sldId id="305" r:id="rId6"/>
    <p:sldId id="311" r:id="rId7"/>
    <p:sldId id="303" r:id="rId8"/>
    <p:sldId id="304" r:id="rId9"/>
    <p:sldId id="309" r:id="rId10"/>
    <p:sldId id="295" r:id="rId11"/>
    <p:sldId id="296" r:id="rId12"/>
    <p:sldId id="294" r:id="rId13"/>
    <p:sldId id="297" r:id="rId14"/>
    <p:sldId id="306" r:id="rId15"/>
    <p:sldId id="308" r:id="rId16"/>
    <p:sldId id="307" r:id="rId17"/>
  </p:sldIdLst>
  <p:sldSz cx="9144000" cy="5143500" type="screen16x9"/>
  <p:notesSz cx="9144000" cy="6858000"/>
  <p:defaultTextStyle>
    <a:lvl1pPr marL="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30" autoAdjust="0"/>
    <p:restoredTop sz="79922" autoAdjust="0"/>
  </p:normalViewPr>
  <p:slideViewPr>
    <p:cSldViewPr>
      <p:cViewPr varScale="1">
        <p:scale>
          <a:sx n="85" d="100"/>
          <a:sy n="85" d="100"/>
        </p:scale>
        <p:origin x="-86" y="-398"/>
      </p:cViewPr>
      <p:guideLst>
        <p:guide orient="horz" pos="1620"/>
        <p:guide pos="2880"/>
      </p:guideLst>
    </p:cSldViewPr>
  </p:slideViewPr>
  <p:notesTextViewPr>
    <p:cViewPr>
      <p:scale>
        <a:sx n="200" d="100"/>
        <a:sy n="2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682745-E1B5-48ED-86EB-A8D62E389FB6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4CB83B-3C2C-4194-88B7-37714D283A4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ru-RU" sz="1200"/>
            </a:lvl1pPr>
            <a:extLst/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ru-RU" sz="1200"/>
            </a:lvl1pPr>
            <a:extLst/>
          </a:lstStyle>
          <a:p>
            <a:fld id="{A8ADFD5B-A66C-449C-B6E8-FB716D07777D}" type="datetimeFigureOut">
              <a:rPr/>
              <a:pPr/>
              <a:t>6/30/2006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ru-RU" sz="1200"/>
            </a:lvl1pPr>
            <a:extLst/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ru-RU" sz="1200"/>
            </a:lvl1pPr>
            <a:extLst/>
          </a:lstStyle>
          <a:p>
            <a:fld id="{CA5D3BF3-D352-46FC-8343-31F56E6730EA}" type="slidenum">
              <a:rPr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А можете ли вы ответить на следующие вопросы: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D3BF3-D352-46FC-8343-31F56E6730EA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D3BF3-D352-46FC-8343-31F56E6730EA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Разбиться на группы.</a:t>
            </a:r>
          </a:p>
          <a:p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На решение практических задач отводится</a:t>
            </a:r>
            <a:r>
              <a:rPr lang="ru-RU" sz="800" baseline="0" dirty="0" smtClean="0">
                <a:latin typeface="Times New Roman" pitchFamily="18" charset="0"/>
                <a:cs typeface="Times New Roman" pitchFamily="18" charset="0"/>
              </a:rPr>
              <a:t> 10-15 минут + выполнить мини-проект.</a:t>
            </a:r>
          </a:p>
          <a:p>
            <a:r>
              <a:rPr lang="ru-RU" sz="800" b="1" baseline="0" dirty="0" smtClean="0">
                <a:latin typeface="Times New Roman" pitchFamily="18" charset="0"/>
                <a:cs typeface="Times New Roman" pitchFamily="18" charset="0"/>
              </a:rPr>
              <a:t>1 группа. </a:t>
            </a:r>
            <a:r>
              <a:rPr lang="ru-RU" sz="800" baseline="0" dirty="0" smtClean="0">
                <a:latin typeface="Times New Roman" pitchFamily="18" charset="0"/>
                <a:cs typeface="Times New Roman" pitchFamily="18" charset="0"/>
              </a:rPr>
              <a:t>Презентация </a:t>
            </a:r>
            <a:r>
              <a:rPr lang="ru-RU" sz="800" b="0" baseline="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800" b="0" dirty="0" smtClean="0">
                <a:latin typeface="Times New Roman" pitchFamily="18" charset="0"/>
                <a:cs typeface="Times New Roman" pitchFamily="18" charset="0"/>
              </a:rPr>
              <a:t>Размер заработной платы после удержания НДФЛ?</a:t>
            </a:r>
            <a:r>
              <a:rPr lang="ru-RU" sz="800" b="0" baseline="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800" b="1" baseline="0" dirty="0" smtClean="0">
                <a:latin typeface="Times New Roman" pitchFamily="18" charset="0"/>
                <a:cs typeface="Times New Roman" pitchFamily="18" charset="0"/>
              </a:rPr>
              <a:t>2 группа. </a:t>
            </a:r>
            <a:r>
              <a:rPr lang="ru-RU" sz="800" baseline="0" dirty="0" smtClean="0">
                <a:latin typeface="Times New Roman" pitchFamily="18" charset="0"/>
                <a:cs typeface="Times New Roman" pitchFamily="18" charset="0"/>
              </a:rPr>
              <a:t>Брошюра «Налог на имущество»</a:t>
            </a:r>
          </a:p>
          <a:p>
            <a:r>
              <a:rPr lang="ru-RU" b="1" dirty="0" smtClean="0"/>
              <a:t>3 группа</a:t>
            </a:r>
            <a:r>
              <a:rPr lang="ru-RU" dirty="0" smtClean="0"/>
              <a:t>. Расчет «налога на землю» в электронных таблицах.</a:t>
            </a:r>
          </a:p>
          <a:p>
            <a:r>
              <a:rPr lang="ru-RU" b="1" dirty="0" smtClean="0"/>
              <a:t>4 группа.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D3BF3-D352-46FC-8343-31F56E6730EA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D3BF3-D352-46FC-8343-31F56E6730EA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D3BF3-D352-46FC-8343-31F56E6730EA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478274"/>
            <a:ext cx="9144000" cy="665226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ru-RU"/>
          </a:p>
        </p:txBody>
      </p:sp>
      <p:sp>
        <p:nvSpPr>
          <p:cNvPr id="10" name="Rectangle 9"/>
          <p:cNvSpPr/>
          <p:nvPr/>
        </p:nvSpPr>
        <p:spPr>
          <a:xfrm>
            <a:off x="-9144" y="4539996"/>
            <a:ext cx="2249424" cy="534924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ru-RU"/>
          </a:p>
        </p:txBody>
      </p:sp>
      <p:sp>
        <p:nvSpPr>
          <p:cNvPr id="11" name="Rectangle 10"/>
          <p:cNvSpPr/>
          <p:nvPr/>
        </p:nvSpPr>
        <p:spPr>
          <a:xfrm>
            <a:off x="2359152" y="4533138"/>
            <a:ext cx="6784848" cy="534924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ru-RU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4537528"/>
            <a:ext cx="6515100" cy="514350"/>
          </a:xfrm>
        </p:spPr>
        <p:txBody>
          <a:bodyPr anchor="ctr"/>
          <a:lstStyle>
            <a:lvl1pPr marL="0" indent="0" algn="l" eaLnBrk="1" latinLnBrk="0" hangingPunct="1">
              <a:buNone/>
              <a:defRPr kumimoji="0" lang="ru-RU" sz="2800">
                <a:solidFill>
                  <a:srgbClr val="FFFFFF"/>
                </a:solidFill>
              </a:defRPr>
            </a:lvl1pPr>
            <a:lvl2pPr marL="457200" indent="0" algn="ctr" eaLnBrk="1" latinLnBrk="0" hangingPunct="1">
              <a:buNone/>
            </a:lvl2pPr>
            <a:lvl3pPr marL="914400" indent="0" algn="ctr" eaLnBrk="1" latinLnBrk="0" hangingPunct="1">
              <a:buNone/>
            </a:lvl3pPr>
            <a:lvl4pPr marL="1371600" indent="0" algn="ctr" eaLnBrk="1" latinLnBrk="0" hangingPunct="1">
              <a:buNone/>
            </a:lvl4pPr>
            <a:lvl5pPr marL="1828800" indent="0" algn="ctr" eaLnBrk="1" latinLnBrk="0" hangingPunct="1">
              <a:buNone/>
            </a:lvl5pPr>
            <a:lvl6pPr marL="2286000" indent="0" algn="ctr" eaLnBrk="1" latinLnBrk="0" hangingPunct="1">
              <a:buNone/>
            </a:lvl6pPr>
            <a:lvl7pPr marL="2743200" indent="0" algn="ctr" eaLnBrk="1" latinLnBrk="0" hangingPunct="1">
              <a:buNone/>
            </a:lvl7pPr>
            <a:lvl8pPr marL="3200400" indent="0" algn="ctr" eaLnBrk="1" latinLnBrk="0" hangingPunct="1">
              <a:buNone/>
            </a:lvl8pPr>
            <a:lvl9pPr marL="3657600" indent="0" algn="ctr" eaLnBrk="1" latinLnBrk="0" hangingPunct="1">
              <a:buNone/>
            </a:lvl9pPr>
            <a:extLst/>
          </a:lstStyle>
          <a:p>
            <a:pPr eaLnBrk="1" latinLnBrk="0" hangingPunct="1"/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4551524"/>
            <a:ext cx="2057400" cy="514350"/>
          </a:xfrm>
        </p:spPr>
        <p:txBody>
          <a:bodyPr>
            <a:noAutofit/>
          </a:bodyPr>
          <a:lstStyle>
            <a:lvl1pPr algn="ctr" eaLnBrk="1" latinLnBrk="0" hangingPunct="1">
              <a:defRPr kumimoji="0" lang="ru-RU" sz="2000">
                <a:solidFill>
                  <a:srgbClr val="FFFFFF"/>
                </a:solidFill>
              </a:defRPr>
            </a:lvl1pPr>
            <a:extLst/>
          </a:lstStyle>
          <a:p>
            <a:pPr algn="ctr"/>
            <a:fld id="{047E157E-8DCB-4F70-A0AF-5EB586A91DD4}" type="datetime1">
              <a:rPr kumimoji="0" lang="ru-RU">
                <a:solidFill>
                  <a:srgbClr val="FFFFFF"/>
                </a:solidFill>
              </a:rPr>
              <a:pPr algn="ctr"/>
              <a:t>25.10.2017</a:t>
            </a:fld>
            <a:endParaRPr kumimoji="0" lang="ru-RU" sz="2000">
              <a:solidFill>
                <a:srgbClr val="FFFFFF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177404"/>
            <a:ext cx="5867400" cy="273844"/>
          </a:xfrm>
        </p:spPr>
        <p:txBody>
          <a:bodyPr/>
          <a:lstStyle>
            <a:lvl1pPr algn="r" eaLnBrk="1" latinLnBrk="0" hangingPunct="1">
              <a:defRPr kumimoji="0" lang="ru-RU">
                <a:solidFill>
                  <a:schemeClr val="tx2"/>
                </a:solidFill>
              </a:defRPr>
            </a:lvl1pPr>
            <a:extLst/>
          </a:lstStyle>
          <a:p>
            <a:pPr algn="r"/>
            <a:endParaRPr kumimoji="0" lang="ru-RU">
              <a:solidFill>
                <a:schemeClr val="tx2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171450"/>
            <a:ext cx="838200" cy="285750"/>
          </a:xfrm>
        </p:spPr>
        <p:txBody>
          <a:bodyPr/>
          <a:lstStyle>
            <a:lvl1pPr eaLnBrk="1" latinLnBrk="0" hangingPunct="1">
              <a:defRPr kumimoji="0" lang="ru-RU">
                <a:solidFill>
                  <a:schemeClr val="tx2"/>
                </a:solidFill>
              </a:defRPr>
            </a:lvl1pPr>
            <a:extLst/>
          </a:lstStyle>
          <a:p>
            <a:fld id="{8F82E0A0-C266-4798-8C8F-B9F91E9DA37E}" type="slidenum">
              <a:rPr kumimoji="0" lang="ru-RU">
                <a:solidFill>
                  <a:schemeClr val="tx2"/>
                </a:solidFill>
              </a:rPr>
              <a:pPr/>
              <a:t>‹#›</a:t>
            </a:fld>
            <a:endParaRPr kumimoji="0" lang="ru-RU">
              <a:solidFill>
                <a:schemeClr val="tx2"/>
              </a:solidFill>
            </a:endParaRPr>
          </a:p>
        </p:txBody>
      </p:sp>
      <p:sp>
        <p:nvSpPr>
          <p:cNvPr id="12" name="Rectangle 11"/>
          <p:cNvSpPr>
            <a:spLocks noGrp="1"/>
          </p:cNvSpPr>
          <p:nvPr>
            <p:ph type="title"/>
          </p:nvPr>
        </p:nvSpPr>
        <p:spPr>
          <a:xfrm>
            <a:off x="2362200" y="2343150"/>
            <a:ext cx="6477000" cy="2038350"/>
          </a:xfrm>
        </p:spPr>
        <p:txBody>
          <a:bodyPr rtlCol="0" anchor="b"/>
          <a:lstStyle>
            <a:lvl1pPr eaLnBrk="1" latinLnBrk="0" hangingPunct="1">
              <a:defRPr kumimoji="0" lang="ru-RU" cap="all" baseline="0"/>
            </a:lvl1pPr>
            <a:extLst/>
          </a:lstStyle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Rectangl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4606EA6-EFEA-4C30-9264-4F9291A5780D}" type="datetime1">
              <a:rPr/>
              <a:pPr/>
              <a:t>6/30/2006</a:t>
            </a:fld>
            <a:endParaRPr kumimoji="0" lang="ru-RU"/>
          </a:p>
        </p:txBody>
      </p:sp>
      <p:sp>
        <p:nvSpPr>
          <p:cNvPr id="4" name="Rectangl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ctr"/>
            <a:fld id="{8F82E0A0-C266-4798-8C8F-B9F91E9DA37E}" type="slidenum">
              <a:rPr kumimoji="0" lang="ru-RU" sz="1400" b="1">
                <a:solidFill>
                  <a:srgbClr val="FFFFFF"/>
                </a:solidFill>
              </a:rPr>
              <a:pPr algn="ctr"/>
              <a:t>‹#›</a:t>
            </a:fld>
            <a:endParaRPr kumimoji="0" lang="ru-RU"/>
          </a:p>
        </p:txBody>
      </p:sp>
      <p:sp>
        <p:nvSpPr>
          <p:cNvPr id="7" name="Rectangle 6"/>
          <p:cNvSpPr>
            <a:spLocks noGrp="1"/>
          </p:cNvSpPr>
          <p:nvPr>
            <p:ph sz="quarter" idx="13"/>
          </p:nvPr>
        </p:nvSpPr>
        <p:spPr>
          <a:xfrm>
            <a:off x="609600" y="1352550"/>
            <a:ext cx="8153400" cy="3276600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7123113" cy="1254919"/>
          </a:xfrm>
        </p:spPr>
        <p:txBody>
          <a:bodyPr anchor="t"/>
          <a:lstStyle>
            <a:lvl1pPr eaLnBrk="1" latinLnBrk="0" hangingPunct="1">
              <a:buNone/>
              <a:defRPr kumimoji="0" lang="ru-RU" sz="2800">
                <a:solidFill>
                  <a:schemeClr val="tx2"/>
                </a:solidFill>
              </a:defRPr>
            </a:lvl1pPr>
            <a:lvl2pPr eaLnBrk="1" latinLnBrk="0" hangingPunct="1">
              <a:buNone/>
              <a:defRPr kumimoji="0" lang="ru-RU" sz="1800">
                <a:solidFill>
                  <a:schemeClr val="tx1">
                    <a:tint val="75000"/>
                  </a:schemeClr>
                </a:solidFill>
              </a:defRPr>
            </a:lvl2pPr>
            <a:lvl3pPr eaLnBrk="1" latinLnBrk="0" hangingPunct="1">
              <a:buNone/>
              <a:defRPr kumimoji="0" lang="ru-RU" sz="1600">
                <a:solidFill>
                  <a:schemeClr val="tx1">
                    <a:tint val="75000"/>
                  </a:schemeClr>
                </a:solidFill>
              </a:defRPr>
            </a:lvl3pPr>
            <a:lvl4pPr eaLnBrk="1" latinLnBrk="0" hangingPunct="1">
              <a:buNone/>
              <a:defRPr kumimoji="0" lang="ru-RU" sz="1400">
                <a:solidFill>
                  <a:schemeClr val="tx1">
                    <a:tint val="75000"/>
                  </a:schemeClr>
                </a:solidFill>
              </a:defRPr>
            </a:lvl4pPr>
            <a:lvl5pPr eaLnBrk="1" latinLnBrk="0" hangingPunct="1">
              <a:buNone/>
              <a:defRPr kumimoji="0" lang="ru-RU"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1143000"/>
            <a:ext cx="9144000" cy="85725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ru-RU"/>
          </a:p>
        </p:txBody>
      </p:sp>
      <p:sp>
        <p:nvSpPr>
          <p:cNvPr id="8" name="Rectangle 7"/>
          <p:cNvSpPr/>
          <p:nvPr/>
        </p:nvSpPr>
        <p:spPr>
          <a:xfrm>
            <a:off x="0" y="1200150"/>
            <a:ext cx="1295400" cy="7429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ru-RU"/>
          </a:p>
        </p:txBody>
      </p:sp>
      <p:sp>
        <p:nvSpPr>
          <p:cNvPr id="9" name="Rectangle 8"/>
          <p:cNvSpPr/>
          <p:nvPr/>
        </p:nvSpPr>
        <p:spPr>
          <a:xfrm>
            <a:off x="1371600" y="1200150"/>
            <a:ext cx="7772400" cy="74295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ru-RU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71600" y="1200150"/>
            <a:ext cx="7620000" cy="742950"/>
          </a:xfrm>
        </p:spPr>
        <p:txBody>
          <a:bodyPr/>
          <a:lstStyle>
            <a:lvl1pPr algn="l" eaLnBrk="1" latinLnBrk="0" hangingPunct="1">
              <a:buNone/>
              <a:defRPr kumimoji="0" lang="ru-RU" sz="4400" b="0" cap="none">
                <a:solidFill>
                  <a:srgbClr val="FFFFFF"/>
                </a:solidFill>
              </a:defRPr>
            </a:lvl1pPr>
            <a:extLst/>
          </a:lstStyle>
          <a:p>
            <a:r>
              <a:rPr kumimoji="0" lang="ru-RU"/>
              <a:t>Образец заголовка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CF9F07-3BC7-4570-B054-79111B0A380C}" type="datetime1">
              <a:rPr/>
              <a:pPr/>
              <a:t>6/30/2006</a:t>
            </a:fld>
            <a:endParaRPr kumimoji="0"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314450"/>
            <a:ext cx="1295400" cy="526257"/>
          </a:xfrm>
        </p:spPr>
        <p:txBody>
          <a:bodyPr>
            <a:noAutofit/>
          </a:bodyPr>
          <a:lstStyle>
            <a:lvl1pPr eaLnBrk="1" latinLnBrk="0" hangingPunct="1">
              <a:defRPr kumimoji="0" lang="ru-RU" sz="2400">
                <a:solidFill>
                  <a:srgbClr val="FFFFFF"/>
                </a:solidFill>
              </a:defRPr>
            </a:lvl1pPr>
            <a:extLst/>
          </a:lstStyle>
          <a:p>
            <a:pPr algn="ctr"/>
            <a:fld id="{8F82E0A0-C266-4798-8C8F-B9F91E9DA37E}" type="slidenum">
              <a:rPr kumimoji="0" lang="ru-RU" sz="2400" b="1">
                <a:solidFill>
                  <a:srgbClr val="FFFFFF"/>
                </a:solidFill>
              </a:rPr>
              <a:pPr algn="ctr"/>
              <a:t>‹#›</a:t>
            </a:fld>
            <a:endParaRPr kumimoji="0" lang="ru-RU" sz="2400">
              <a:solidFill>
                <a:srgbClr val="FFFFFF"/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09600" y="1352551"/>
            <a:ext cx="3886200" cy="3268624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844901" y="1352549"/>
            <a:ext cx="3886200" cy="3268625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>
            <a:extLst/>
          </a:lstStyle>
          <a:p>
            <a:fld id="{E4606EA6-EFEA-4C30-9264-4F9291A5780D}" type="datetime1">
              <a:rPr/>
              <a:pPr/>
              <a:t>6/30/2006</a:t>
            </a:fld>
            <a:endParaRPr kumimoji="0"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>
            <a:extLst/>
          </a:lstStyle>
          <a:p>
            <a:pPr algn="ctr"/>
            <a:fld id="{8F82E0A0-C266-4798-8C8F-B9F91E9DA37E}" type="slidenum">
              <a:rPr kumimoji="0" lang="ru-RU" sz="1400" b="1">
                <a:solidFill>
                  <a:srgbClr val="FFFFFF"/>
                </a:solidFill>
              </a:rPr>
              <a:pPr algn="ctr"/>
              <a:t>‹#›</a:t>
            </a:fld>
            <a:endParaRPr kumimoji="0"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>
            <a:extLst/>
          </a:lstStyle>
          <a:p>
            <a:endParaRPr kumimoji="0"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18110"/>
            <a:ext cx="8153400" cy="1005840"/>
          </a:xfrm>
        </p:spPr>
        <p:txBody>
          <a:bodyPr anchor="b"/>
          <a:lstStyle>
            <a:lvl1pPr eaLnBrk="1" latinLnBrk="0" hangingPunct="1">
              <a:defRPr kumimoji="0" lang="ru-RU"/>
            </a:lvl1pPr>
            <a:extLst/>
          </a:lstStyle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919818"/>
            <a:ext cx="3886200" cy="2628900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919818"/>
            <a:ext cx="3886200" cy="2628900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>
            <a:extLst/>
          </a:lstStyle>
          <a:p>
            <a:fld id="{E4606EA6-EFEA-4C30-9264-4F9291A5780D}" type="datetime1">
              <a:rPr/>
              <a:pPr/>
              <a:t>6/30/2006</a:t>
            </a:fld>
            <a:endParaRPr kumimoji="0" lang="ru-R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>
            <a:extLst/>
          </a:lstStyle>
          <a:p>
            <a:pPr algn="ctr"/>
            <a:fld id="{8F82E0A0-C266-4798-8C8F-B9F91E9DA37E}" type="slidenum">
              <a:rPr kumimoji="0" lang="ru-RU" sz="1400" b="1">
                <a:solidFill>
                  <a:srgbClr val="FFFFFF"/>
                </a:solidFill>
              </a:rPr>
              <a:pPr algn="ctr"/>
              <a:t>‹#›</a:t>
            </a:fld>
            <a:endParaRPr kumimoji="0"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>
            <a:extLst/>
          </a:lstStyle>
          <a:p>
            <a:endParaRPr kumimoji="0" lang="ru-RU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8"/>
          </p:nvPr>
        </p:nvSpPr>
        <p:spPr>
          <a:xfrm>
            <a:off x="609600" y="1362287"/>
            <a:ext cx="3886200" cy="530352"/>
          </a:xfrm>
          <a:solidFill>
            <a:schemeClr val="accent2"/>
          </a:solidFill>
        </p:spPr>
        <p:txBody>
          <a:bodyPr rtlCol="0" anchor="ctr"/>
          <a:lstStyle>
            <a:lvl1pPr eaLnBrk="1" latinLnBrk="0" hangingPunct="1">
              <a:buFontTx/>
              <a:buNone/>
              <a:defRPr kumimoji="0" lang="ru-RU" sz="2000" b="1">
                <a:solidFill>
                  <a:srgbClr val="FFFFFF"/>
                </a:solidFill>
              </a:defRPr>
            </a:lvl1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4800600" y="1362287"/>
            <a:ext cx="3886200" cy="530352"/>
          </a:xfrm>
          <a:solidFill>
            <a:schemeClr val="accent4"/>
          </a:solidFill>
        </p:spPr>
        <p:txBody>
          <a:bodyPr rtlCol="0" anchor="ctr"/>
          <a:lstStyle>
            <a:lvl1pPr eaLnBrk="1" latinLnBrk="0" hangingPunct="1">
              <a:buFontTx/>
              <a:buNone/>
              <a:defRPr kumimoji="0" lang="ru-RU" sz="2000" b="1">
                <a:solidFill>
                  <a:srgbClr val="FFFFFF"/>
                </a:solidFill>
              </a:defRPr>
            </a:lvl1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FADB5D-B7A0-47E3-AD2D-B1A6F8614213}" type="datetime1">
              <a:rPr/>
              <a:pPr/>
              <a:t>6/30/2006</a:t>
            </a:fld>
            <a:endParaRPr kumimoji="0"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latinLnBrk="0" hangingPunct="1">
              <a:defRPr kumimoji="0" lang="ru-RU">
                <a:solidFill>
                  <a:srgbClr val="FFFFFF"/>
                </a:solidFill>
              </a:defRPr>
            </a:lvl1pPr>
            <a:extLst/>
          </a:lstStyle>
          <a:p>
            <a:fld id="{A3F7CB7D-F184-43C7-B6FD-03D728E1BBFF}" type="slidenum">
              <a:rPr kumimoji="0" lang="ru-RU">
                <a:solidFill>
                  <a:srgbClr val="FFFFFF"/>
                </a:solidFill>
              </a:rPr>
              <a:pPr/>
              <a:t>‹#›</a:t>
            </a:fld>
            <a:endParaRPr kumimoji="0" lang="ru-R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2968126-03FC-49C0-B9B8-2B561CCC3D90}" type="datetime1">
              <a:rPr/>
              <a:pPr/>
              <a:t>6/30/2006</a:t>
            </a:fld>
            <a:endParaRPr kumimoji="0"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4686300"/>
            <a:ext cx="533400" cy="285750"/>
          </a:xfrm>
        </p:spPr>
        <p:txBody>
          <a:bodyPr/>
          <a:lstStyle>
            <a:lvl1pPr eaLnBrk="1" latinLnBrk="0" hangingPunct="1">
              <a:defRPr kumimoji="0" lang="ru-RU">
                <a:solidFill>
                  <a:schemeClr val="tx2"/>
                </a:solidFill>
              </a:defRPr>
            </a:lvl1pPr>
            <a:extLst/>
          </a:lstStyle>
          <a:p>
            <a:fld id="{A3F7CB7D-F184-43C7-B6FD-03D728E1BBFF}" type="slidenum">
              <a:rPr kumimoji="0" lang="ru-RU">
                <a:solidFill>
                  <a:schemeClr val="tx2"/>
                </a:solidFill>
              </a:rPr>
              <a:pPr/>
              <a:t>‹#›</a:t>
            </a:fld>
            <a:endParaRPr kumimoji="0" lang="ru-RU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8110"/>
            <a:ext cx="8153400" cy="1005840"/>
          </a:xfrm>
        </p:spPr>
        <p:txBody>
          <a:bodyPr anchor="b"/>
          <a:lstStyle>
            <a:lvl1pPr algn="l" eaLnBrk="1" latinLnBrk="0" hangingPunct="1">
              <a:buNone/>
              <a:defRPr kumimoji="0" lang="ru-RU" sz="4200" b="0"/>
            </a:lvl1pPr>
            <a:extLst/>
          </a:lstStyle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9A8198-4617-485E-9585-4840B69DBBA6}" type="datetime1">
              <a:rPr/>
              <a:pPr/>
              <a:t>6/30/2006</a:t>
            </a:fld>
            <a:endParaRPr kumimoji="0"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latinLnBrk="0" hangingPunct="1">
              <a:defRPr kumimoji="0" lang="ru-RU">
                <a:solidFill>
                  <a:srgbClr val="FFFFFF"/>
                </a:solidFill>
              </a:defRPr>
            </a:lvl1pPr>
            <a:extLst/>
          </a:lstStyle>
          <a:p>
            <a:fld id="{A3F7CB7D-F184-43C7-B6FD-03D728E1BBFF}" type="slidenum">
              <a:rPr kumimoji="0" lang="ru-RU">
                <a:solidFill>
                  <a:srgbClr val="FFFFFF"/>
                </a:solidFill>
              </a:rPr>
              <a:pPr/>
              <a:t>‹#›</a:t>
            </a:fld>
            <a:endParaRPr kumimoji="0" lang="ru-RU">
              <a:solidFill>
                <a:srgbClr val="FFFF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428750"/>
            <a:ext cx="1600200" cy="31242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 eaLnBrk="1" latinLnBrk="0" hangingPunct="1">
              <a:spcAft>
                <a:spcPts val="1000"/>
              </a:spcAft>
              <a:buNone/>
              <a:defRPr kumimoji="0" lang="ru-RU" sz="1800"/>
            </a:lvl1pPr>
            <a:lvl2pPr eaLnBrk="1" latinLnBrk="0" hangingPunct="1">
              <a:buNone/>
              <a:defRPr kumimoji="0" lang="ru-RU" sz="1200"/>
            </a:lvl2pPr>
            <a:lvl3pPr eaLnBrk="1" latinLnBrk="0" hangingPunct="1">
              <a:buNone/>
              <a:defRPr kumimoji="0" lang="ru-RU" sz="1000"/>
            </a:lvl3pPr>
            <a:lvl4pPr eaLnBrk="1" latinLnBrk="0" hangingPunct="1">
              <a:buNone/>
              <a:defRPr kumimoji="0" lang="ru-RU" sz="900"/>
            </a:lvl4pPr>
            <a:lvl5pPr eaLnBrk="1" latinLnBrk="0" hangingPunct="1">
              <a:buNone/>
              <a:defRPr kumimoji="0" lang="ru-RU" sz="9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2362200" y="1428750"/>
            <a:ext cx="6400800" cy="3200400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57668" y="0"/>
            <a:ext cx="7586332" cy="3419856"/>
          </a:xfrm>
          <a:solidFill>
            <a:schemeClr val="tx2">
              <a:shade val="50000"/>
            </a:schemeClr>
          </a:solidFill>
          <a:ln>
            <a:noFill/>
          </a:ln>
        </p:spPr>
        <p:txBody>
          <a:bodyPr/>
          <a:lstStyle>
            <a:lvl1pPr eaLnBrk="1" latinLnBrk="0" hangingPunct="1">
              <a:buNone/>
              <a:defRPr kumimoji="0" lang="ru-RU"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4114800"/>
            <a:ext cx="7315200" cy="514350"/>
          </a:xfrm>
        </p:spPr>
        <p:txBody>
          <a:bodyPr/>
          <a:lstStyle>
            <a:lvl1pPr marL="0" indent="0" eaLnBrk="1" latinLnBrk="0" hangingPunct="1">
              <a:buFontTx/>
              <a:buNone/>
              <a:defRPr kumimoji="0" lang="ru-RU" sz="1700"/>
            </a:lvl1pPr>
            <a:lvl2pPr eaLnBrk="1" latinLnBrk="0" hangingPunct="1">
              <a:buFontTx/>
              <a:buNone/>
              <a:defRPr kumimoji="0" lang="ru-RU" sz="1200"/>
            </a:lvl2pPr>
            <a:lvl3pPr eaLnBrk="1" latinLnBrk="0" hangingPunct="1">
              <a:buFontTx/>
              <a:buNone/>
              <a:defRPr kumimoji="0" lang="ru-RU" sz="1000"/>
            </a:lvl3pPr>
            <a:lvl4pPr eaLnBrk="1" latinLnBrk="0" hangingPunct="1">
              <a:buFontTx/>
              <a:buNone/>
              <a:defRPr kumimoji="0" lang="ru-RU" sz="900"/>
            </a:lvl4pPr>
            <a:lvl5pPr eaLnBrk="1" latinLnBrk="0" hangingPunct="1">
              <a:buFontTx/>
              <a:buNone/>
              <a:defRPr kumimoji="0" lang="ru-RU" sz="9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</p:txBody>
      </p:sp>
      <p:sp>
        <p:nvSpPr>
          <p:cNvPr id="8" name="Rectangle 7"/>
          <p:cNvSpPr/>
          <p:nvPr/>
        </p:nvSpPr>
        <p:spPr>
          <a:xfrm>
            <a:off x="-9144" y="3429000"/>
            <a:ext cx="9144000" cy="665226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ru-RU"/>
          </a:p>
        </p:txBody>
      </p:sp>
      <p:sp>
        <p:nvSpPr>
          <p:cNvPr id="9" name="Rectangle 8"/>
          <p:cNvSpPr/>
          <p:nvPr/>
        </p:nvSpPr>
        <p:spPr>
          <a:xfrm>
            <a:off x="-9144" y="3497580"/>
            <a:ext cx="1463040" cy="534924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ru-RU"/>
          </a:p>
        </p:txBody>
      </p:sp>
      <p:sp>
        <p:nvSpPr>
          <p:cNvPr id="10" name="Rectangle 9"/>
          <p:cNvSpPr/>
          <p:nvPr/>
        </p:nvSpPr>
        <p:spPr>
          <a:xfrm>
            <a:off x="1545336" y="3490722"/>
            <a:ext cx="7589520" cy="534924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3543300"/>
            <a:ext cx="7315200" cy="457200"/>
          </a:xfrm>
        </p:spPr>
        <p:txBody>
          <a:bodyPr anchor="ctr"/>
          <a:lstStyle>
            <a:lvl1pPr algn="l" eaLnBrk="1" latinLnBrk="0" hangingPunct="1">
              <a:buNone/>
              <a:defRPr kumimoji="0" lang="ru-RU" sz="2800" b="0">
                <a:solidFill>
                  <a:srgbClr val="FFFFFF"/>
                </a:solidFill>
              </a:defRPr>
            </a:lvl1pPr>
            <a:extLst/>
          </a:lstStyle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1447800" y="0"/>
            <a:ext cx="100584" cy="515035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ru-RU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4686300"/>
            <a:ext cx="2667000" cy="273844"/>
          </a:xfrm>
        </p:spPr>
        <p:txBody>
          <a:bodyPr rtlCol="0"/>
          <a:lstStyle>
            <a:extLst/>
          </a:lstStyle>
          <a:p>
            <a:fld id="{E4606EA6-EFEA-4C30-9264-4F9291A5780D}" type="datetime1">
              <a:rPr/>
              <a:pPr/>
              <a:t>6/30/2006</a:t>
            </a:fld>
            <a:endParaRPr kumimoji="0"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3500437"/>
            <a:ext cx="1447800" cy="497684"/>
          </a:xfrm>
        </p:spPr>
        <p:txBody>
          <a:bodyPr rtlCol="0"/>
          <a:lstStyle>
            <a:lvl1pPr eaLnBrk="1" latinLnBrk="0" hangingPunct="1">
              <a:defRPr kumimoji="0" lang="ru-RU" sz="2800"/>
            </a:lvl1pPr>
            <a:extLst/>
          </a:lstStyle>
          <a:p>
            <a:pPr algn="ctr"/>
            <a:fld id="{8F82E0A0-C266-4798-8C8F-B9F91E9DA37E}" type="slidenum">
              <a:rPr kumimoji="0" lang="ru-RU" sz="2800" b="1">
                <a:solidFill>
                  <a:srgbClr val="FFFFFF"/>
                </a:solidFill>
              </a:rPr>
              <a:pPr algn="ctr"/>
              <a:t>‹#›</a:t>
            </a:fld>
            <a:endParaRPr kumimoji="0" lang="ru-RU" sz="280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4686155"/>
            <a:ext cx="4572000" cy="273844"/>
          </a:xfrm>
        </p:spPr>
        <p:txBody>
          <a:bodyPr rtlCol="0"/>
          <a:lstStyle>
            <a:extLst/>
          </a:lstStyle>
          <a:p>
            <a:endParaRPr kumimoji="0"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352550"/>
            <a:ext cx="8153400" cy="324231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4686300"/>
            <a:ext cx="2667000" cy="273844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lang="ru-RU" sz="1400">
                <a:solidFill>
                  <a:schemeClr val="tx2"/>
                </a:solidFill>
              </a:defRPr>
            </a:lvl1pPr>
            <a:extLst/>
          </a:lstStyle>
          <a:p>
            <a:fld id="{E4606EA6-EFEA-4C30-9264-4F9291A5780D}" type="datetime1">
              <a:rPr/>
              <a:pPr/>
              <a:t>6/30/2006</a:t>
            </a:fld>
            <a:endParaRPr kumimoji="0" lang="ru-RU" sz="140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1" y="4686155"/>
            <a:ext cx="5421083" cy="273844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lang="ru-RU" sz="1400">
                <a:solidFill>
                  <a:schemeClr val="tx2"/>
                </a:solidFill>
              </a:defRPr>
            </a:lvl1pPr>
            <a:extLst/>
          </a:lstStyle>
          <a:p>
            <a:pPr algn="r"/>
            <a:endParaRPr kumimoji="0" lang="ru-RU" sz="1400">
              <a:solidFill>
                <a:schemeClr val="tx2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1095170"/>
            <a:ext cx="9144000" cy="24003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ru-RU"/>
          </a:p>
        </p:txBody>
      </p:sp>
      <p:sp>
        <p:nvSpPr>
          <p:cNvPr id="8" name="Rectangle 7"/>
          <p:cNvSpPr/>
          <p:nvPr/>
        </p:nvSpPr>
        <p:spPr>
          <a:xfrm>
            <a:off x="0" y="1129460"/>
            <a:ext cx="533400" cy="1714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ru-RU"/>
          </a:p>
        </p:txBody>
      </p:sp>
      <p:sp>
        <p:nvSpPr>
          <p:cNvPr id="9" name="Rectangle 8"/>
          <p:cNvSpPr/>
          <p:nvPr/>
        </p:nvSpPr>
        <p:spPr>
          <a:xfrm>
            <a:off x="590550" y="1129460"/>
            <a:ext cx="8553450" cy="17145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ru-RU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123507"/>
            <a:ext cx="533400" cy="183357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lang="ru-RU" sz="1400" b="1">
                <a:solidFill>
                  <a:srgbClr val="FFFFFF"/>
                </a:solidFill>
              </a:defRPr>
            </a:lvl1pPr>
            <a:extLst/>
          </a:lstStyle>
          <a:p>
            <a:pPr algn="ctr"/>
            <a:fld id="{8F82E0A0-C266-4798-8C8F-B9F91E9DA37E}" type="slidenum">
              <a:rPr kumimoji="0" lang="ru-RU" sz="1400" b="1">
                <a:solidFill>
                  <a:srgbClr val="FFFFFF"/>
                </a:solidFill>
              </a:rPr>
              <a:pPr algn="ctr"/>
              <a:t>‹#›</a:t>
            </a:fld>
            <a:endParaRPr kumimoji="0" lang="ru-RU" sz="1400" b="1">
              <a:solidFill>
                <a:srgbClr val="FFFFFF"/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118110"/>
            <a:ext cx="8153400" cy="100584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pPr eaLnBrk="1" latinLnBrk="0" hangingPunct="1"/>
            <a:r>
              <a:rPr kumimoji="0" lang="ru-RU" smtClean="0"/>
              <a:t>Образец заголовка</a:t>
            </a:r>
            <a:endParaRPr kumimoji="0"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rtl="0" eaLnBrk="1" latinLnBrk="0" hangingPunct="1">
        <a:spcBef>
          <a:spcPct val="0"/>
        </a:spcBef>
        <a:buNone/>
        <a:defRPr kumimoji="0" lang="ru-RU" sz="4200" kern="1200">
          <a:solidFill>
            <a:schemeClr val="tx2"/>
          </a:solidFill>
          <a:latin typeface="+mj-lt"/>
          <a:ea typeface="+mj-ea"/>
          <a:cs typeface="+mj-cs"/>
        </a:defRPr>
      </a:lvl1pPr>
      <a:extLst/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lang="ru-RU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lang="ru-RU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lang="ru-RU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lang="ru-RU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lang="ru-RU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None/>
        <a:defRPr kumimoji="0" lang="ru-RU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lang="ru-RU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lang="ru-RU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lang="ru-RU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dirty="0" smtClean="0"/>
              <a:t>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00430" y="928676"/>
            <a:ext cx="5357850" cy="2500330"/>
          </a:xfrm>
        </p:spPr>
        <p:txBody>
          <a:bodyPr>
            <a:noAutofit/>
          </a:bodyPr>
          <a:lstStyle/>
          <a:p>
            <a:r>
              <a:rPr sz="3100" b="1" dirty="0" err="1" smtClean="0">
                <a:latin typeface="Times New Roman" pitchFamily="18" charset="0"/>
                <a:cs typeface="Times New Roman" pitchFamily="18" charset="0"/>
              </a:rPr>
              <a:t>Урок</a:t>
            </a:r>
            <a:r>
              <a:rPr sz="3100" b="1" dirty="0" smtClean="0">
                <a:latin typeface="Times New Roman" pitchFamily="18" charset="0"/>
                <a:cs typeface="Times New Roman" pitchFamily="18" charset="0"/>
              </a:rPr>
              <a:t> 2</a:t>
            </a:r>
            <a:br>
              <a:rPr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sz="3100" b="1" dirty="0" smtClean="0">
                <a:latin typeface="Times New Roman" pitchFamily="18" charset="0"/>
                <a:cs typeface="Times New Roman" pitchFamily="18" charset="0"/>
              </a:rPr>
              <a:t>"</a:t>
            </a:r>
            <a:r>
              <a:rPr sz="3100" b="1" dirty="0" err="1" smtClean="0">
                <a:latin typeface="Times New Roman" pitchFamily="18" charset="0"/>
                <a:cs typeface="Times New Roman" pitchFamily="18" charset="0"/>
              </a:rPr>
              <a:t>Практико-ориенти-рованные</a:t>
            </a:r>
            <a:r>
              <a:rPr sz="3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3100" b="1" dirty="0" err="1" smtClean="0"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sz="3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3100" b="1" dirty="0" err="1" smtClean="0">
                <a:latin typeface="Times New Roman" pitchFamily="18" charset="0"/>
                <a:cs typeface="Times New Roman" pitchFamily="18" charset="0"/>
              </a:rPr>
              <a:t>по</a:t>
            </a:r>
            <a:r>
              <a:rPr sz="3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3100" b="1" dirty="0" err="1" smtClean="0">
                <a:latin typeface="Times New Roman" pitchFamily="18" charset="0"/>
                <a:cs typeface="Times New Roman" pitchFamily="18" charset="0"/>
              </a:rPr>
              <a:t>теме</a:t>
            </a:r>
            <a:r>
              <a:rPr sz="3100" b="1" dirty="0" smtClean="0">
                <a:latin typeface="Times New Roman" pitchFamily="18" charset="0"/>
                <a:cs typeface="Times New Roman" pitchFamily="18" charset="0"/>
              </a:rPr>
              <a:t> "</a:t>
            </a:r>
            <a:r>
              <a:rPr sz="3100" b="1" dirty="0" err="1" smtClean="0">
                <a:latin typeface="Times New Roman" pitchFamily="18" charset="0"/>
                <a:cs typeface="Times New Roman" pitchFamily="18" charset="0"/>
              </a:rPr>
              <a:t>Налоги</a:t>
            </a:r>
            <a:r>
              <a:rPr sz="31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sz="3100" b="1" dirty="0" err="1" smtClean="0">
                <a:latin typeface="Times New Roman" pitchFamily="18" charset="0"/>
                <a:cs typeface="Times New Roman" pitchFamily="18" charset="0"/>
              </a:rPr>
              <a:t>ало-гообложение</a:t>
            </a:r>
            <a:r>
              <a:rPr sz="3100" b="1" dirty="0" smtClean="0">
                <a:latin typeface="Times New Roman" pitchFamily="18" charset="0"/>
                <a:cs typeface="Times New Roman" pitchFamily="18" charset="0"/>
              </a:rPr>
              <a:t>""</a:t>
            </a:r>
          </a:p>
        </p:txBody>
      </p:sp>
      <p:pic>
        <p:nvPicPr>
          <p:cNvPr id="14338" name="Picture 2" descr="http://sovet-directorov-volgograda.ru/upload/iblock/1ea/1ea4daea4b6846315827c32f193f40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131590"/>
            <a:ext cx="2880000" cy="216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339752" y="4543335"/>
            <a:ext cx="68042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err="1" smtClean="0"/>
              <a:t>Лымарь</a:t>
            </a:r>
            <a:r>
              <a:rPr lang="ru-RU" sz="1600" dirty="0" smtClean="0"/>
              <a:t> Т.В., </a:t>
            </a:r>
            <a:r>
              <a:rPr lang="ru-RU" sz="1600" dirty="0" err="1" smtClean="0"/>
              <a:t>Филеева</a:t>
            </a:r>
            <a:r>
              <a:rPr lang="ru-RU" sz="1600" dirty="0" smtClean="0"/>
              <a:t> Н.А., Дроздова Г.М., Сергеева Н.В.,  Комягина Л.В., </a:t>
            </a:r>
            <a:r>
              <a:rPr lang="ru-RU" sz="1600" dirty="0" err="1" smtClean="0"/>
              <a:t>Мостынец</a:t>
            </a:r>
            <a:r>
              <a:rPr lang="ru-RU" sz="1600" dirty="0" smtClean="0"/>
              <a:t> О.А.,  </a:t>
            </a:r>
            <a:r>
              <a:rPr lang="ru-RU" sz="1600" dirty="0" err="1" smtClean="0"/>
              <a:t>Скачкова</a:t>
            </a:r>
            <a:r>
              <a:rPr lang="ru-RU" sz="1600" dirty="0" smtClean="0"/>
              <a:t> Е.В., Шувалов А.И., </a:t>
            </a:r>
            <a:r>
              <a:rPr lang="ru-RU" sz="1600" dirty="0" err="1" smtClean="0"/>
              <a:t>Клопова</a:t>
            </a:r>
            <a:r>
              <a:rPr lang="ru-RU" sz="1600" dirty="0" smtClean="0"/>
              <a:t> Л.Г.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8110"/>
            <a:ext cx="8298504" cy="1005840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Кейс «Удержание НДФЛ»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Вы устроились на работу. В трудовом договоре написана заработная плата 20 тыс.р. Сколько вы будете получать денег «на руки»?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4"/>
          </p:nvPr>
        </p:nvSpPr>
        <p:spPr>
          <a:xfrm>
            <a:off x="4800600" y="1919818"/>
            <a:ext cx="4163888" cy="26289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      </a:t>
            </a:r>
            <a:r>
              <a:rPr lang="ru-RU" dirty="0" smtClean="0"/>
              <a:t>20 000 – 100%</a:t>
            </a:r>
          </a:p>
          <a:p>
            <a:pPr>
              <a:buNone/>
            </a:pPr>
            <a:r>
              <a:rPr lang="en-US" dirty="0" smtClean="0"/>
              <a:t>              X – 13%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              </a:t>
            </a:r>
            <a:r>
              <a:rPr lang="en-US" dirty="0" smtClean="0"/>
              <a:t>X = 2 600 </a:t>
            </a:r>
            <a:r>
              <a:rPr lang="ru-RU" dirty="0" smtClean="0"/>
              <a:t>р.</a:t>
            </a:r>
          </a:p>
          <a:p>
            <a:pPr>
              <a:buNone/>
            </a:pPr>
            <a:r>
              <a:rPr lang="ru-RU" dirty="0" smtClean="0"/>
              <a:t>20 000 – 2 600 = 17 400</a:t>
            </a:r>
            <a:r>
              <a:rPr lang="en-US" dirty="0" smtClean="0"/>
              <a:t> </a:t>
            </a:r>
            <a:r>
              <a:rPr lang="ru-RU" dirty="0" smtClean="0"/>
              <a:t>р.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ru-RU" dirty="0" smtClean="0"/>
              <a:t>Задача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ru-RU" dirty="0" smtClean="0"/>
              <a:t>Решение</a:t>
            </a:r>
            <a:endParaRPr lang="ru-RU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4932040" y="2931790"/>
            <a:ext cx="34563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http://lovebarrowawards.co.uk/wp-content/uploads/2016/09/group_construction_workers_1600_clr_8597-768x57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11277" y="0"/>
            <a:ext cx="932723" cy="6995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Кейс «Налог на имущество»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Предположим, что ваша квартира имеет инвентаризационную стоимость 400 тыс.р. Ставка налога в размере 0,2%. Какова сумма налога?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400 000 – 100%</a:t>
            </a:r>
          </a:p>
          <a:p>
            <a:pPr>
              <a:buNone/>
            </a:pPr>
            <a:r>
              <a:rPr lang="en-US" dirty="0" smtClean="0"/>
              <a:t>              X – </a:t>
            </a:r>
            <a:r>
              <a:rPr lang="ru-RU" dirty="0" smtClean="0"/>
              <a:t>0,2</a:t>
            </a:r>
            <a:r>
              <a:rPr lang="en-US" dirty="0" smtClean="0"/>
              <a:t>%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              </a:t>
            </a:r>
            <a:r>
              <a:rPr lang="en-US" dirty="0" smtClean="0"/>
              <a:t>X = </a:t>
            </a:r>
            <a:r>
              <a:rPr lang="ru-RU" dirty="0" smtClean="0"/>
              <a:t>8</a:t>
            </a:r>
            <a:r>
              <a:rPr lang="en-US" dirty="0" smtClean="0"/>
              <a:t>00 </a:t>
            </a:r>
            <a:r>
              <a:rPr lang="ru-RU" dirty="0" smtClean="0"/>
              <a:t>р.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ru-RU" dirty="0" smtClean="0"/>
              <a:t>Задача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ru-RU" dirty="0" smtClean="0"/>
              <a:t>Решение</a:t>
            </a:r>
            <a:endParaRPr lang="ru-RU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4932040" y="3003798"/>
            <a:ext cx="3600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http://lovebarrowawards.co.uk/wp-content/uploads/2016/09/group_construction_workers_1600_clr_8597-768x57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11277" y="0"/>
            <a:ext cx="932723" cy="6995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Кейс «Налог на землю»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Предположим, что вы имеете в собственности земельный участок 15 соток, на котором располагается дача (50 кв.м.). Кадастровая стоимость участка – 100 тыс.р. Какой налог вы заплатите?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100 000 – 100%</a:t>
            </a:r>
          </a:p>
          <a:p>
            <a:pPr>
              <a:buNone/>
            </a:pPr>
            <a:r>
              <a:rPr lang="en-US" dirty="0" smtClean="0"/>
              <a:t>              X – </a:t>
            </a:r>
            <a:r>
              <a:rPr lang="ru-RU" dirty="0" smtClean="0"/>
              <a:t>0,3</a:t>
            </a:r>
            <a:r>
              <a:rPr lang="en-US" dirty="0" smtClean="0"/>
              <a:t>%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              </a:t>
            </a:r>
            <a:r>
              <a:rPr lang="en-US" dirty="0" smtClean="0"/>
              <a:t>X = </a:t>
            </a:r>
            <a:r>
              <a:rPr lang="ru-RU" dirty="0" smtClean="0"/>
              <a:t>3</a:t>
            </a:r>
            <a:r>
              <a:rPr lang="en-US" dirty="0" smtClean="0"/>
              <a:t>00 </a:t>
            </a:r>
            <a:r>
              <a:rPr lang="ru-RU" dirty="0" smtClean="0"/>
              <a:t>р.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ru-RU" dirty="0" smtClean="0"/>
              <a:t>Задача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ru-RU" dirty="0" smtClean="0"/>
              <a:t>Решение</a:t>
            </a:r>
            <a:endParaRPr lang="ru-RU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5004048" y="3003798"/>
            <a:ext cx="352839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http://lovebarrowawards.co.uk/wp-content/uploads/2016/09/group_construction_workers_1600_clr_8597-768x57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11277" y="0"/>
            <a:ext cx="932723" cy="6995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Кейс «Налог на транспорт»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Предположим, вы владеете легковым автомобилем 2011 г.выпуска, зарегистрированным в городе Москве, с мощностью двигателя 105 л.с.. Ставка транспортного налога для данной категории транспортных средств составляет 25 р. За 1 л.с. (по состоянию на 1 января 2013 года). Размер налога?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105 л.с. * 25 р./л.с. = 2625 р. в год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ru-RU" dirty="0" smtClean="0"/>
              <a:t>Задача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ru-RU" dirty="0" smtClean="0"/>
              <a:t>Решение</a:t>
            </a:r>
            <a:endParaRPr lang="ru-RU" dirty="0"/>
          </a:p>
        </p:txBody>
      </p:sp>
      <p:pic>
        <p:nvPicPr>
          <p:cNvPr id="7" name="Picture 2" descr="http://lovebarrowawards.co.uk/wp-content/uploads/2016/09/group_construction_workers_1600_clr_8597-768x57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11277" y="0"/>
            <a:ext cx="932723" cy="6995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Презентация мини-проектов</a:t>
            </a:r>
            <a:endParaRPr lang="ru-RU" dirty="0"/>
          </a:p>
        </p:txBody>
      </p:sp>
      <p:pic>
        <p:nvPicPr>
          <p:cNvPr id="12" name="Picture 4" descr="http://uriston.com/wp-content/uploads/2016/09/nalog-prodazha-avtomobil-750x350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/>
          <a:srcRect l="11117" r="12913"/>
          <a:stretch>
            <a:fillRect/>
          </a:stretch>
        </p:blipFill>
        <p:spPr bwMode="auto">
          <a:xfrm>
            <a:off x="2336390" y="1851670"/>
            <a:ext cx="1875570" cy="11521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8" name="Picture 6" descr="https://ukr-life.com.ua/wp-content/uploads/2017/07/nalog-na-nedvizhimost-2018-v-ukraine-razyasneniya-2.jpg"/>
          <p:cNvPicPr>
            <a:picLocks noChangeAspect="1" noChangeArrowheads="1"/>
          </p:cNvPicPr>
          <p:nvPr/>
        </p:nvPicPr>
        <p:blipFill>
          <a:blip r:embed="rId4" cstate="print"/>
          <a:srcRect b="7990"/>
          <a:stretch>
            <a:fillRect/>
          </a:stretch>
        </p:blipFill>
        <p:spPr bwMode="auto">
          <a:xfrm>
            <a:off x="599709" y="3291830"/>
            <a:ext cx="1884059" cy="11521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82" name="Picture 10" descr="https://pbs.twimg.com/media/Ce3z3aGUUAAXa6R.jpg"/>
          <p:cNvPicPr>
            <a:picLocks noChangeAspect="1" noChangeArrowheads="1"/>
          </p:cNvPicPr>
          <p:nvPr/>
        </p:nvPicPr>
        <p:blipFill>
          <a:blip r:embed="rId5" cstate="print"/>
          <a:srcRect r="14672"/>
          <a:stretch>
            <a:fillRect/>
          </a:stretch>
        </p:blipFill>
        <p:spPr bwMode="auto">
          <a:xfrm>
            <a:off x="576063" y="1851670"/>
            <a:ext cx="1475657" cy="11521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84" name="Picture 12" descr="http://vipgl.fvds.ru/vipberrrt/1953zemelnyj-uchastok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36304" y="3291830"/>
            <a:ext cx="1475656" cy="11551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https://thumbs.dreamstime.com/z/vector-tri-fold-brochure-template-design-flyer-layout-to-use-business-applications-magazines-advertising-product-sheets-51406889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7" cstate="print"/>
          <a:srcRect l="4127" t="3528" r="3940" b="13575"/>
          <a:stretch>
            <a:fillRect/>
          </a:stretch>
        </p:blipFill>
        <p:spPr bwMode="auto">
          <a:xfrm>
            <a:off x="4644008" y="1851670"/>
            <a:ext cx="3968099" cy="26642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Подведение итогов урока</a:t>
            </a: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13"/>
          </p:nvPr>
        </p:nvGraphicFramePr>
        <p:xfrm>
          <a:off x="609600" y="1352550"/>
          <a:ext cx="7850832" cy="23412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2708"/>
                <a:gridCol w="1962708"/>
                <a:gridCol w="1962708"/>
                <a:gridCol w="1962708"/>
              </a:tblGrid>
              <a:tr h="1075184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Понятие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Знаю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Хочу узнать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Узнал</a:t>
                      </a:r>
                      <a:endParaRPr lang="ru-RU" sz="3200" dirty="0"/>
                    </a:p>
                  </a:txBody>
                  <a:tcPr/>
                </a:tc>
              </a:tr>
              <a:tr h="126610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Домашнее задание для совместного выполнения родителями и детьми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b="1" dirty="0" smtClean="0"/>
              <a:t>Задача 1. </a:t>
            </a:r>
          </a:p>
          <a:p>
            <a:pPr marL="0" indent="0" algn="just">
              <a:buNone/>
            </a:pPr>
            <a:r>
              <a:rPr lang="ru-RU" dirty="0" smtClean="0"/>
              <a:t>Вы устроились на работу в банк ОАО «</a:t>
            </a:r>
            <a:r>
              <a:rPr lang="ru-RU" dirty="0" err="1" smtClean="0"/>
              <a:t>Рубинвестбанк</a:t>
            </a:r>
            <a:r>
              <a:rPr lang="ru-RU" dirty="0" smtClean="0"/>
              <a:t>». В трудовом договоре прописана заработная плата в размере 26 тыс.р.с последующим повышением: через год 30 тыс.р., еще через год 35 тыс.р.. Сколько тыс.р. Составит ваш «чистый доход» за три года? Какую сумму налога вы платите за первый год работы, за второй и за третий год? Сколько всего рублей составит ваш подоходный налог за три года работы на предприятии?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b="1" dirty="0" smtClean="0"/>
              <a:t>Задача 1. </a:t>
            </a:r>
          </a:p>
          <a:p>
            <a:pPr marL="0" indent="0" algn="just">
              <a:buNone/>
            </a:pPr>
            <a:r>
              <a:rPr lang="ru-RU" dirty="0" smtClean="0"/>
              <a:t>Ваша семья владеет дачей в деревне Ежики с земельным участком 32 сотки, кадастровая стоимость которого составляет 300 тыс.р. Органом местного самоуправления был установлен налог в размере 0,2%. Рассчитайте сумму налога, которую вам необходимо уплатить в этом году.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smtClean="0"/>
              <a:t>Налоги. Налогооблажение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pPr marL="1082675" indent="-1082675">
              <a:buNone/>
            </a:pPr>
            <a:r>
              <a:rPr b="1" dirty="0" err="1" smtClean="0"/>
              <a:t>Класс</a:t>
            </a:r>
            <a:r>
              <a:rPr b="1" dirty="0" smtClean="0"/>
              <a:t>: </a:t>
            </a:r>
            <a:r>
              <a:rPr dirty="0" smtClean="0"/>
              <a:t>10-11</a:t>
            </a:r>
          </a:p>
          <a:p>
            <a:pPr marL="1082675" indent="-1082675">
              <a:buNone/>
            </a:pPr>
            <a:r>
              <a:rPr b="1" dirty="0" err="1" smtClean="0"/>
              <a:t>Тема</a:t>
            </a:r>
            <a:r>
              <a:rPr b="1" dirty="0" smtClean="0"/>
              <a:t> </a:t>
            </a:r>
            <a:r>
              <a:rPr b="1" dirty="0" err="1" smtClean="0"/>
              <a:t>урока</a:t>
            </a:r>
            <a:r>
              <a:rPr b="1" dirty="0" smtClean="0"/>
              <a:t>: </a:t>
            </a:r>
            <a:r>
              <a:rPr dirty="0" smtClean="0"/>
              <a:t>"</a:t>
            </a:r>
            <a:r>
              <a:rPr dirty="0" err="1" smtClean="0"/>
              <a:t>Налоги</a:t>
            </a:r>
            <a:r>
              <a:rPr dirty="0" smtClean="0"/>
              <a:t>"</a:t>
            </a:r>
          </a:p>
          <a:p>
            <a:pPr marL="1082675" indent="-1082675">
              <a:buNone/>
            </a:pPr>
            <a:r>
              <a:rPr b="1" dirty="0" err="1" smtClean="0"/>
              <a:t>Тип</a:t>
            </a:r>
            <a:r>
              <a:rPr b="1" dirty="0" smtClean="0"/>
              <a:t> </a:t>
            </a:r>
            <a:r>
              <a:rPr b="1" dirty="0" err="1" smtClean="0"/>
              <a:t>урока</a:t>
            </a:r>
            <a:r>
              <a:rPr b="1" dirty="0" smtClean="0"/>
              <a:t>:</a:t>
            </a:r>
            <a:r>
              <a:rPr dirty="0" smtClean="0"/>
              <a:t> </a:t>
            </a:r>
            <a:r>
              <a:rPr dirty="0" err="1" smtClean="0"/>
              <a:t>урок-практикум</a:t>
            </a:r>
            <a:endParaRPr dirty="0" smtClean="0"/>
          </a:p>
          <a:p>
            <a:pPr marL="1082675" indent="-1082675">
              <a:buNone/>
            </a:pPr>
            <a:r>
              <a:rPr b="1" dirty="0" err="1" smtClean="0"/>
              <a:t>Вид</a:t>
            </a:r>
            <a:r>
              <a:rPr b="1" dirty="0" smtClean="0"/>
              <a:t> </a:t>
            </a:r>
            <a:r>
              <a:rPr b="1" dirty="0" err="1" smtClean="0"/>
              <a:t>урока</a:t>
            </a:r>
            <a:r>
              <a:rPr b="1" dirty="0" smtClean="0"/>
              <a:t>: </a:t>
            </a:r>
            <a:r>
              <a:rPr dirty="0" err="1" smtClean="0"/>
              <a:t>смешанный</a:t>
            </a:r>
            <a:r>
              <a:rPr dirty="0" smtClean="0"/>
              <a:t>.</a:t>
            </a:r>
          </a:p>
          <a:p>
            <a:pPr marL="1082675" indent="-1082675">
              <a:buNone/>
            </a:pPr>
            <a:r>
              <a:rPr b="1" dirty="0" err="1" smtClean="0"/>
              <a:t>Педагогическая</a:t>
            </a:r>
            <a:r>
              <a:rPr b="1" dirty="0" smtClean="0"/>
              <a:t> </a:t>
            </a:r>
            <a:r>
              <a:rPr b="1" dirty="0" err="1" smtClean="0"/>
              <a:t>технология</a:t>
            </a:r>
            <a:r>
              <a:rPr dirty="0" smtClean="0"/>
              <a:t>: ИКТ, "</a:t>
            </a:r>
            <a:r>
              <a:rPr dirty="0" err="1" smtClean="0"/>
              <a:t>перевернутый</a:t>
            </a:r>
            <a:r>
              <a:rPr dirty="0" smtClean="0"/>
              <a:t>" </a:t>
            </a:r>
            <a:r>
              <a:rPr dirty="0" err="1" smtClean="0"/>
              <a:t>класс</a:t>
            </a:r>
            <a:endParaRPr dirty="0" smtClean="0"/>
          </a:p>
          <a:p>
            <a:pPr marL="1082675" indent="-1082675">
              <a:buNone/>
            </a:pPr>
            <a:r>
              <a:rPr lang="ru-RU" b="1" dirty="0" smtClean="0"/>
              <a:t>Ф</a:t>
            </a:r>
            <a:r>
              <a:rPr b="1" dirty="0" err="1" smtClean="0"/>
              <a:t>орма</a:t>
            </a:r>
            <a:r>
              <a:rPr b="1" dirty="0" smtClean="0"/>
              <a:t> </a:t>
            </a:r>
            <a:r>
              <a:rPr b="1" dirty="0" err="1" smtClean="0"/>
              <a:t>работы</a:t>
            </a:r>
            <a:r>
              <a:rPr b="1" dirty="0" smtClean="0"/>
              <a:t>: </a:t>
            </a:r>
            <a:r>
              <a:rPr dirty="0" err="1" smtClean="0"/>
              <a:t>индивидуальная</a:t>
            </a:r>
            <a:r>
              <a:rPr dirty="0" smtClean="0"/>
              <a:t>, </a:t>
            </a:r>
            <a:r>
              <a:rPr dirty="0" err="1" smtClean="0"/>
              <a:t>групповая</a:t>
            </a:r>
            <a:r>
              <a:rPr dirty="0" smtClean="0"/>
              <a:t>.</a:t>
            </a:r>
            <a:endParaRPr lang="ru-RU" dirty="0"/>
          </a:p>
        </p:txBody>
      </p:sp>
      <p:pic>
        <p:nvPicPr>
          <p:cNvPr id="4" name="Picture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0" y="0"/>
            <a:ext cx="1357290" cy="108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Проверка домашнего задания</a:t>
            </a:r>
            <a:endParaRPr lang="ru-RU" dirty="0"/>
          </a:p>
        </p:txBody>
      </p:sp>
      <p:pic>
        <p:nvPicPr>
          <p:cNvPr id="11" name="Picture 6" descr="https://umebiz.ru/upload/iblock/9e1/%D0%B3%D1%83%D0%BC%D0%B0%D0%BD%D0%B8%D1%82%D0%B0%D1%80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991727" y="1352550"/>
            <a:ext cx="5389145" cy="3276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Актуализация знаний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С какого года началась всемирная история налогов?</a:t>
            </a:r>
          </a:p>
          <a:p>
            <a:r>
              <a:rPr lang="ru-RU" dirty="0" smtClean="0"/>
              <a:t>Как рассчитать размер заработной платы после удержания НДФЛ?</a:t>
            </a:r>
          </a:p>
          <a:p>
            <a:r>
              <a:rPr lang="ru-RU" dirty="0" smtClean="0"/>
              <a:t>Кого считают основоположником российского </a:t>
            </a:r>
            <a:r>
              <a:rPr lang="ru-RU" dirty="0" err="1" smtClean="0"/>
              <a:t>налогооблажения</a:t>
            </a:r>
            <a:r>
              <a:rPr lang="ru-RU" dirty="0" smtClean="0"/>
              <a:t>?</a:t>
            </a:r>
          </a:p>
          <a:p>
            <a:r>
              <a:rPr lang="ru-RU" dirty="0" smtClean="0"/>
              <a:t>Как рассчитать налог на имущество?</a:t>
            </a:r>
          </a:p>
          <a:p>
            <a:r>
              <a:rPr lang="ru-RU" dirty="0" smtClean="0"/>
              <a:t>Как рассчитать налог на землю?</a:t>
            </a:r>
          </a:p>
          <a:p>
            <a:r>
              <a:rPr lang="ru-RU" dirty="0" smtClean="0"/>
              <a:t>Как рассчитать налог на транспорт?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sz="3200" dirty="0" smtClean="0"/>
              <a:t>"</a:t>
            </a:r>
            <a:r>
              <a:rPr sz="3200" dirty="0" err="1" smtClean="0"/>
              <a:t>Решение</a:t>
            </a:r>
            <a:r>
              <a:rPr sz="3200" dirty="0" smtClean="0"/>
              <a:t> </a:t>
            </a:r>
            <a:r>
              <a:rPr sz="3200" dirty="0" err="1" smtClean="0"/>
              <a:t>задач</a:t>
            </a:r>
            <a:r>
              <a:rPr sz="3200" dirty="0" smtClean="0"/>
              <a:t> </a:t>
            </a:r>
            <a:r>
              <a:rPr sz="3200" dirty="0" err="1" smtClean="0"/>
              <a:t>на</a:t>
            </a:r>
            <a:r>
              <a:rPr sz="3200" dirty="0" smtClean="0"/>
              <a:t> </a:t>
            </a:r>
            <a:r>
              <a:rPr sz="3200" dirty="0" err="1" smtClean="0"/>
              <a:t>тему</a:t>
            </a:r>
            <a:r>
              <a:rPr sz="3200" dirty="0" smtClean="0"/>
              <a:t> "</a:t>
            </a:r>
            <a:r>
              <a:rPr sz="3200" dirty="0" err="1" smtClean="0"/>
              <a:t>Налоги</a:t>
            </a:r>
            <a:r>
              <a:rPr sz="3200" dirty="0" smtClean="0"/>
              <a:t>. </a:t>
            </a:r>
            <a:r>
              <a:rPr sz="3200" dirty="0" err="1" smtClean="0"/>
              <a:t>Налогооблажение</a:t>
            </a:r>
            <a:r>
              <a:rPr sz="3200" dirty="0" smtClean="0"/>
              <a:t>"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smtClean="0"/>
              <a:t>Разобраться в решении задач по налогам.</a:t>
            </a:r>
            <a:endParaRPr lang="ru-RU" sz="2400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400" dirty="0" smtClean="0"/>
              <a:t>Познакомиться со всемирной и российской историей </a:t>
            </a:r>
            <a:r>
              <a:rPr lang="ru-RU" sz="2400" dirty="0" err="1" smtClean="0"/>
              <a:t>налогооблажения</a:t>
            </a:r>
            <a:r>
              <a:rPr lang="ru-RU" sz="2400" dirty="0" smtClean="0"/>
              <a:t>.</a:t>
            </a:r>
            <a:endParaRPr sz="2400" dirty="0" smtClean="0"/>
          </a:p>
          <a:p>
            <a:pPr algn="just"/>
            <a:r>
              <a:rPr sz="2400" dirty="0" err="1" smtClean="0"/>
              <a:t>Рассмотреть</a:t>
            </a:r>
            <a:r>
              <a:rPr sz="2400" dirty="0" smtClean="0"/>
              <a:t> </a:t>
            </a:r>
            <a:r>
              <a:rPr sz="2400" dirty="0" err="1" smtClean="0"/>
              <a:t>кейсы</a:t>
            </a:r>
            <a:r>
              <a:rPr sz="2400" dirty="0" smtClean="0"/>
              <a:t> </a:t>
            </a:r>
            <a:r>
              <a:rPr sz="2400" dirty="0" err="1" smtClean="0"/>
              <a:t>по</a:t>
            </a:r>
            <a:r>
              <a:rPr sz="2400" dirty="0" smtClean="0"/>
              <a:t> </a:t>
            </a:r>
            <a:r>
              <a:rPr sz="2400" dirty="0" err="1" smtClean="0"/>
              <a:t>вычетам</a:t>
            </a:r>
            <a:r>
              <a:rPr sz="2400" dirty="0" smtClean="0"/>
              <a:t> </a:t>
            </a:r>
            <a:r>
              <a:rPr sz="2400" dirty="0" err="1" smtClean="0"/>
              <a:t>налогов</a:t>
            </a:r>
            <a:r>
              <a:rPr sz="2400" dirty="0" smtClean="0"/>
              <a:t>.</a:t>
            </a:r>
            <a:endParaRPr lang="ru-RU" sz="24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smtClean="0"/>
              <a:t>Цели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smtClean="0"/>
              <a:t>Задачи</a:t>
            </a:r>
            <a:endParaRPr lang="ru-RU" dirty="0"/>
          </a:p>
        </p:txBody>
      </p:sp>
      <p:pic>
        <p:nvPicPr>
          <p:cNvPr id="7" name="Picture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0" y="0"/>
            <a:ext cx="1357290" cy="108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Подведение итогов урока</a:t>
            </a: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13"/>
          </p:nvPr>
        </p:nvGraphicFramePr>
        <p:xfrm>
          <a:off x="609600" y="1352550"/>
          <a:ext cx="7850832" cy="23412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2708"/>
                <a:gridCol w="1962708"/>
                <a:gridCol w="1962708"/>
                <a:gridCol w="1962708"/>
              </a:tblGrid>
              <a:tr h="1075184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Понятие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Знаю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Хочу узнать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Узнал</a:t>
                      </a:r>
                      <a:endParaRPr lang="ru-RU" sz="3200" dirty="0"/>
                    </a:p>
                  </a:txBody>
                  <a:tcPr/>
                </a:tc>
              </a:tr>
              <a:tr h="126610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://img0.liveinternet.ru/images/attach/c/7/124/657/124657866_3726595__1_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18745" b="18745"/>
          <a:stretch>
            <a:fillRect/>
          </a:stretch>
        </p:blipFill>
        <p:spPr bwMode="auto"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Текст 9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r"/>
            <a:r>
              <a:rPr lang="ru-RU" dirty="0" smtClean="0"/>
              <a:t>Иванов Иван</a:t>
            </a:r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/>
              <a:t>Доклад "Краткая всемирная история налогов"</a:t>
            </a:r>
            <a:endParaRPr lang="ru-RU" sz="2800" b="1" dirty="0"/>
          </a:p>
        </p:txBody>
      </p:sp>
      <p:pic>
        <p:nvPicPr>
          <p:cNvPr id="5" name="Picture 2" descr="http://lovebarrowawards.co.uk/wp-content/uploads/2016/09/group_construction_workers_1600_clr_8597-768x57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11277" y="0"/>
            <a:ext cx="932723" cy="6995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1.liveinternet.ru/images/attach/d/1/136/41/136041485_6098670_foto9_yplata_dani_1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/>
          <a:srcRect t="18661" b="18661"/>
          <a:stretch>
            <a:fillRect/>
          </a:stretch>
        </p:blipFill>
        <p:spPr bwMode="auto"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Текст 8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r"/>
            <a:r>
              <a:rPr lang="ru-RU" dirty="0" smtClean="0"/>
              <a:t>Петрова П.</a:t>
            </a:r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547664" y="3543300"/>
            <a:ext cx="7596336" cy="457200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/>
              <a:t>Доклад "Из истории Российского </a:t>
            </a:r>
            <a:r>
              <a:rPr lang="ru-RU" sz="2800" b="1" dirty="0" err="1" smtClean="0"/>
              <a:t>налогооблажения</a:t>
            </a:r>
            <a:r>
              <a:rPr lang="ru-RU" sz="2800" b="1" dirty="0" smtClean="0"/>
              <a:t>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7123113" cy="2098526"/>
          </a:xfrm>
        </p:spPr>
        <p:txBody>
          <a:bodyPr/>
          <a:lstStyle/>
          <a:p>
            <a:r>
              <a:rPr lang="ru-RU" b="1" dirty="0" smtClean="0"/>
              <a:t>Кейс «Удержание НДФЛ»</a:t>
            </a:r>
          </a:p>
          <a:p>
            <a:r>
              <a:rPr lang="ru-RU" b="1" dirty="0" smtClean="0"/>
              <a:t>Кейс «Налог на имущество»</a:t>
            </a:r>
          </a:p>
          <a:p>
            <a:r>
              <a:rPr lang="ru-RU" b="1" dirty="0" smtClean="0"/>
              <a:t>Кейс «Налог на землю»</a:t>
            </a:r>
          </a:p>
          <a:p>
            <a:r>
              <a:rPr lang="ru-RU" b="1" dirty="0" smtClean="0"/>
              <a:t>Кейс «Налог на транспорт»</a:t>
            </a:r>
          </a:p>
          <a:p>
            <a:endParaRPr lang="ru-RU" b="1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Работа в группах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idescreenPresentation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5000"/>
                <a:satMod val="150000"/>
              </a:schemeClr>
            </a:gs>
            <a:gs pos="35000">
              <a:schemeClr val="phClr">
                <a:shade val="60000"/>
                <a:satMod val="150000"/>
              </a:schemeClr>
            </a:gs>
            <a:gs pos="100000">
              <a:schemeClr val="phClr">
                <a:tint val="97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WidescreenPresentation</Template>
  <TotalTime>0</TotalTime>
  <Words>644</Words>
  <Application>Microsoft Office PowerPoint</Application>
  <PresentationFormat>Экран (16:9)</PresentationFormat>
  <Paragraphs>90</Paragraphs>
  <Slides>16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WidescreenPresentation</vt:lpstr>
      <vt:lpstr>Урок 2 "Практико-ориенти-рованные задачи по теме "Налоги. Нало-гообложение""</vt:lpstr>
      <vt:lpstr>Налоги. Налогооблажение</vt:lpstr>
      <vt:lpstr>Проверка домашнего задания</vt:lpstr>
      <vt:lpstr>Актуализация знаний</vt:lpstr>
      <vt:lpstr>"Решение задач на тему "Налоги. Налогооблажение"</vt:lpstr>
      <vt:lpstr>Подведение итогов урока</vt:lpstr>
      <vt:lpstr>Доклад "Краткая всемирная история налогов"</vt:lpstr>
      <vt:lpstr>Доклад "Из истории Российского налогооблажения»</vt:lpstr>
      <vt:lpstr>Работа в группах</vt:lpstr>
      <vt:lpstr>Кейс «Удержание НДФЛ»</vt:lpstr>
      <vt:lpstr>Кейс «Налог на имущество»</vt:lpstr>
      <vt:lpstr>Кейс «Налог на землю»</vt:lpstr>
      <vt:lpstr>Кейс «Налог на транспорт»</vt:lpstr>
      <vt:lpstr>Презентация мини-проектов</vt:lpstr>
      <vt:lpstr>Подведение итогов урока</vt:lpstr>
      <vt:lpstr>Домашнее задание для совместного выполнения родителями и детьми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2017-10-21T16:28:03Z</dcterms:created>
  <dcterms:modified xsi:type="dcterms:W3CDTF">2017-10-25T12:28:32Z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LCID">
    <vt:i4>1049</vt:i4>
  </property>
  <property fmtid="{D5CDD505-2E9C-101B-9397-08002B2CF9AE}" pid="3" name="_Version">
    <vt:lpwstr>12.0.4518</vt:lpwstr>
  </property>
</Properties>
</file>