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3" r:id="rId3"/>
    <p:sldId id="259" r:id="rId4"/>
    <p:sldId id="284" r:id="rId5"/>
    <p:sldId id="286" r:id="rId6"/>
    <p:sldId id="285" r:id="rId7"/>
    <p:sldId id="287" r:id="rId8"/>
    <p:sldId id="288" r:id="rId9"/>
    <p:sldId id="290" r:id="rId10"/>
    <p:sldId id="28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3ABC3F-B9C8-4253-B302-06691547F407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AD94B-9375-48EA-A7CC-1F0FB90160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1704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AD94B-9375-48EA-A7CC-1F0FB90160BA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4751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AD94B-9375-48EA-A7CC-1F0FB90160BA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34751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25.10.2017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 РАЗРАБОТКА ЗАНЯТИЯ ПО ФОРМИРОВАНИЮ ФИНАНСОВОЙ ГРАМОТНОСТИ МЛАДШИХ ШКОЛЬНИКОВ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4653136"/>
            <a:ext cx="6400800" cy="1752600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b="1" dirty="0" smtClean="0">
                <a:solidFill>
                  <a:srgbClr val="002060"/>
                </a:solidFill>
              </a:rPr>
              <a:t>Составили учителя начальной школы 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ГБОУ Школа № 1507 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Андреева Н.Ю., </a:t>
            </a:r>
            <a:r>
              <a:rPr lang="ru-RU" b="1" dirty="0" err="1" smtClean="0">
                <a:solidFill>
                  <a:srgbClr val="002060"/>
                </a:solidFill>
              </a:rPr>
              <a:t>Гусакова</a:t>
            </a:r>
            <a:r>
              <a:rPr lang="ru-RU" b="1" dirty="0" smtClean="0">
                <a:solidFill>
                  <a:srgbClr val="002060"/>
                </a:solidFill>
              </a:rPr>
              <a:t> И.Б., Наумова Е.М., </a:t>
            </a:r>
            <a:endParaRPr lang="ru-RU" dirty="0" smtClean="0"/>
          </a:p>
          <a:p>
            <a:pPr algn="r"/>
            <a:r>
              <a:rPr lang="ru-RU" b="1" dirty="0" err="1" smtClean="0">
                <a:solidFill>
                  <a:srgbClr val="002060"/>
                </a:solidFill>
              </a:rPr>
              <a:t>Поцелуева</a:t>
            </a:r>
            <a:r>
              <a:rPr lang="ru-RU" b="1" dirty="0" smtClean="0">
                <a:solidFill>
                  <a:srgbClr val="002060"/>
                </a:solidFill>
              </a:rPr>
              <a:t> Е.А., </a:t>
            </a:r>
            <a:r>
              <a:rPr lang="ru-RU" b="1" dirty="0" err="1" smtClean="0">
                <a:solidFill>
                  <a:srgbClr val="002060"/>
                </a:solidFill>
              </a:rPr>
              <a:t>Стаканчикова</a:t>
            </a:r>
            <a:r>
              <a:rPr lang="ru-RU" b="1" dirty="0" smtClean="0">
                <a:solidFill>
                  <a:srgbClr val="002060"/>
                </a:solidFill>
              </a:rPr>
              <a:t> Ж.Н.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71071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2074242"/>
          </a:xfrm>
        </p:spPr>
        <p:txBody>
          <a:bodyPr>
            <a:normAutofit/>
          </a:bodyPr>
          <a:lstStyle/>
          <a:p>
            <a:r>
              <a:rPr lang="ru-RU" sz="8000" b="1" dirty="0" smtClean="0">
                <a:solidFill>
                  <a:srgbClr val="FF0000"/>
                </a:solidFill>
              </a:rPr>
              <a:t>СПАСИБО!</a:t>
            </a:r>
            <a:endParaRPr lang="ru-RU" sz="80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1\Desktop\заяц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71800" y="2000240"/>
            <a:ext cx="3586150" cy="40719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432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84615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Тема: «Семейный бюджет»</a:t>
            </a:r>
            <a:br>
              <a:rPr lang="ru-RU" b="1" dirty="0" smtClean="0">
                <a:solidFill>
                  <a:srgbClr val="002060"/>
                </a:solidFill>
              </a:rPr>
            </a:br>
            <a:r>
              <a:rPr lang="ru-RU" b="1" dirty="0" smtClean="0">
                <a:solidFill>
                  <a:srgbClr val="002060"/>
                </a:solidFill>
              </a:rPr>
              <a:t>1 – 2 класс</a:t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Цель:</a:t>
            </a:r>
            <a:r>
              <a:rPr lang="ru-RU" dirty="0" smtClean="0">
                <a:solidFill>
                  <a:srgbClr val="002060"/>
                </a:solidFill>
              </a:rPr>
              <a:t> познакомить со структурой семейного бюджета, с принципами формирования доходной и расходной части бюджета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Задачи: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1. Формирование умений рассчитывать баланс семейного бюджета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rgbClr val="002060"/>
                </a:solidFill>
              </a:rPr>
              <a:t>2. </a:t>
            </a:r>
            <a:r>
              <a:rPr lang="ru-RU" dirty="0" smtClean="0">
                <a:solidFill>
                  <a:srgbClr val="002060"/>
                </a:solidFill>
              </a:rPr>
              <a:t>Формирование умения коллективно обсуждать рациональность затрат и принимать разумное решение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3. Воспитание экономности, бережливости,  ответственности к рациональному использованию доходов семьи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741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857496"/>
            <a:ext cx="8291264" cy="314327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Невысокая избушка</a:t>
            </a:r>
            <a:br>
              <a:rPr lang="ru-RU" b="1" dirty="0" smtClean="0"/>
            </a:br>
            <a:r>
              <a:rPr lang="ru-RU" b="1" dirty="0" smtClean="0"/>
              <a:t>в ней живут лиса, лягушка,</a:t>
            </a:r>
            <a:br>
              <a:rPr lang="ru-RU" b="1" dirty="0" smtClean="0"/>
            </a:br>
            <a:r>
              <a:rPr lang="ru-RU" b="1" dirty="0" smtClean="0"/>
              <a:t>мышка, заяц, серый волк -- </a:t>
            </a:r>
            <a:br>
              <a:rPr lang="ru-RU" b="1" dirty="0" smtClean="0"/>
            </a:br>
            <a:r>
              <a:rPr lang="ru-RU" b="1" dirty="0" smtClean="0"/>
              <a:t>в крепкой дружбе знают толк.</a:t>
            </a:r>
            <a:br>
              <a:rPr lang="ru-RU" b="1" dirty="0" smtClean="0"/>
            </a:br>
            <a:r>
              <a:rPr lang="ru-RU" b="1" dirty="0" smtClean="0"/>
              <a:t>А медведь пришёл без толку –</a:t>
            </a:r>
            <a:br>
              <a:rPr lang="ru-RU" b="1" dirty="0" smtClean="0"/>
            </a:br>
            <a:r>
              <a:rPr lang="ru-RU" b="1" dirty="0" smtClean="0"/>
              <a:t>Мишка в домик влезть не смог –</a:t>
            </a:r>
            <a:br>
              <a:rPr lang="ru-RU" b="1" dirty="0" smtClean="0"/>
            </a:br>
            <a:r>
              <a:rPr lang="ru-RU" b="1" dirty="0" smtClean="0"/>
              <a:t>развалился …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763688" y="487541"/>
            <a:ext cx="539429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b="1" dirty="0" smtClean="0">
                <a:solidFill>
                  <a:srgbClr val="00B0F0"/>
                </a:solidFill>
              </a:rPr>
              <a:t>    ОТГАДАЙ СКАЗКУ</a:t>
            </a:r>
            <a:endParaRPr lang="ru-RU" sz="48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9309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ВЫВОД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1268760"/>
            <a:ext cx="86819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Благополучие семьи зависит от всех его членов,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</a:rPr>
              <a:t>которые живут и работают вместе.</a:t>
            </a:r>
            <a:endParaRPr lang="ru-RU" sz="3200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1039" r="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2417643"/>
            <a:ext cx="6177734" cy="41960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 descr="C:\Users\board\Pictures\Алина\Новая папка\teremok_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-458215"/>
            <a:ext cx="9144000" cy="73162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069794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392" y="332656"/>
            <a:ext cx="8784976" cy="122154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</a:rPr>
              <a:t>Семейный бюджет - это доходы и расходы семьи на определённый промежуток времени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098" name="Picture 2" descr="https://thumbs.dreamstime.com/z/pot-gold-coins-vector-illustration-308291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77" r="100000">
                        <a14:backgroundMark x1="21846" y1="96409" x2="21846" y2="96409"/>
                        <a14:backgroundMark x1="16000" y1="96180" x2="16000" y2="96180"/>
                        <a14:backgroundMark x1="9231" y1="96180" x2="9231" y2="96180"/>
                        <a14:backgroundMark x1="13154" y1="96409" x2="13154" y2="96409"/>
                        <a14:backgroundMark x1="16231" y1="96715" x2="16231" y2="96715"/>
                        <a14:backgroundMark x1="25692" y1="96409" x2="25692" y2="96409"/>
                        <a14:backgroundMark x1="33923" y1="96180" x2="33923" y2="96180"/>
                        <a14:backgroundMark x1="38000" y1="96180" x2="38000" y2="96180"/>
                        <a14:backgroundMark x1="42077" y1="96180" x2="44769" y2="96180"/>
                        <a14:backgroundMark x1="56385" y1="95951" x2="56385" y2="95951"/>
                        <a14:backgroundMark x1="61231" y1="95493" x2="61923" y2="95493"/>
                        <a14:backgroundMark x1="71846" y1="95722" x2="71846" y2="95722"/>
                        <a14:backgroundMark x1="77615" y1="95722" x2="79538" y2="95722"/>
                        <a14:backgroundMark x1="86308" y1="95493" x2="86308" y2="95493"/>
                        <a14:backgroundMark x1="86846" y1="95493" x2="86846" y2="95493"/>
                        <a14:backgroundMark x1="87769" y1="95493" x2="89462" y2="95722"/>
                        <a14:backgroundMark x1="92385" y1="95722" x2="92385" y2="95722"/>
                        <a14:backgroundMark x1="93077" y1="95722" x2="94077" y2="95722"/>
                        <a14:backgroundMark x1="96692" y1="95264" x2="97923" y2="95034"/>
                        <a14:backgroundMark x1="98154" y1="94729" x2="99154" y2="94729"/>
                        <a14:backgroundMark x1="99385" y1="94500" x2="99385" y2="94500"/>
                        <a14:backgroundMark x1="99615" y1="94500" x2="99615" y2="94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183143"/>
            <a:ext cx="3286128" cy="330887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 rot="2228777">
            <a:off x="1528077" y="1904320"/>
            <a:ext cx="277547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Доходы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Прямоугольник 4"/>
          <p:cNvSpPr/>
          <p:nvPr/>
        </p:nvSpPr>
        <p:spPr>
          <a:xfrm rot="20326354">
            <a:off x="5177697" y="1875111"/>
            <a:ext cx="2741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Расходы</a:t>
            </a:r>
            <a:endParaRPr lang="ru-RU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6" name="Стрелка вправо 5"/>
          <p:cNvSpPr/>
          <p:nvPr/>
        </p:nvSpPr>
        <p:spPr>
          <a:xfrm rot="1911108">
            <a:off x="1992692" y="2844089"/>
            <a:ext cx="1449190" cy="63558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 rot="20431151">
            <a:off x="5864175" y="2861686"/>
            <a:ext cx="1368244" cy="6429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55290" y="4375777"/>
            <a:ext cx="2807179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СЕМЕЙНЫЙ</a:t>
            </a:r>
          </a:p>
          <a:p>
            <a:pPr algn="ctr"/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БЮДЖЕТ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417" y="3944890"/>
            <a:ext cx="245291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Денежные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поступления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 семьи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34242" y="3915107"/>
            <a:ext cx="310848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Затраты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денежных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 средств в семье</a:t>
            </a:r>
            <a:endParaRPr lang="ru-RU" sz="32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7473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http://www.coollady.ru/pic/0003/032/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797152"/>
            <a:ext cx="1616244" cy="14626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playcast.ru/uploads/2016/03/25/1798310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7290" y="1643050"/>
            <a:ext cx="1844605" cy="208823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1.bp.blogspot.com/-LEpm4bKMtaA/VlSFAL-K2PI/AAAAAAAAAyk/mspoJ93H1HQ/s1600/%25D0%25B7%25D0%25B0%25D1%258F%25D1%2586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68" y="4143380"/>
            <a:ext cx="1433063" cy="232728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book-science.ru/artimage/p77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2816" y="1142984"/>
            <a:ext cx="2280801" cy="20002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www.playcast.ru/uploads/2016/01/24/16971762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285860"/>
            <a:ext cx="1246634" cy="1857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 descr="http://img-fotki.yandex.ru/get/2710/47407354.45c/0_b2a17_ca158842_ori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2" y="1785926"/>
            <a:ext cx="1174348" cy="21637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85786" y="865824"/>
            <a:ext cx="178594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/>
              <a:t>  ПЕНСИЯ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2411761" y="5202555"/>
            <a:ext cx="2088232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/>
              <a:t>СТИПЕНДИЯ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32361" y="34699"/>
            <a:ext cx="8911639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ДОХОДЫ СЕМЬИ</a:t>
            </a:r>
            <a:endParaRPr lang="ru-RU" sz="4000" b="1" cap="none" spc="0" dirty="0">
              <a:ln w="1905"/>
              <a:solidFill>
                <a:schemeClr val="accent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48104" y="3429000"/>
            <a:ext cx="344959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/>
              <a:t>ЗАРАБОТНАЯ ПЛАТА</a:t>
            </a:r>
            <a:endParaRPr lang="ru-RU" sz="2800" dirty="0"/>
          </a:p>
        </p:txBody>
      </p:sp>
    </p:spTree>
    <p:extLst>
      <p:ext uri="{BB962C8B-B14F-4D97-AF65-F5344CB8AC3E}">
        <p14:creationId xmlns="" xmlns:p14="http://schemas.microsoft.com/office/powerpoint/2010/main" val="349552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32361" y="34699"/>
            <a:ext cx="8911639" cy="467820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1905"/>
                <a:solidFill>
                  <a:schemeClr val="accent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РАСХОДЫ СЕМЬИ</a:t>
            </a:r>
          </a:p>
          <a:p>
            <a:endParaRPr lang="ru-RU" sz="4000" b="1" cap="none" spc="0" dirty="0" smtClean="0">
              <a:ln w="1905"/>
              <a:solidFill>
                <a:schemeClr val="accent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marL="342900" indent="-342900">
              <a:buAutoNum type="arabicPeriod"/>
            </a:pPr>
            <a:r>
              <a:rPr lang="ru-RU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Оплата коммунальных услуг</a:t>
            </a:r>
          </a:p>
          <a:p>
            <a:pPr marL="342900" indent="-342900">
              <a:buAutoNum type="arabicPeriod"/>
            </a:pPr>
            <a:r>
              <a:rPr lang="ru-RU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Питание</a:t>
            </a:r>
          </a:p>
          <a:p>
            <a:pPr marL="342900" indent="-342900">
              <a:buAutoNum type="arabicPeriod"/>
            </a:pPr>
            <a:r>
              <a:rPr lang="ru-RU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Оплата проезда</a:t>
            </a:r>
          </a:p>
          <a:p>
            <a:pPr marL="342900" indent="-342900">
              <a:buAutoNum type="arabicPeriod"/>
            </a:pPr>
            <a:r>
              <a:rPr lang="ru-RU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Лекарства</a:t>
            </a:r>
          </a:p>
          <a:p>
            <a:pPr marL="342900" indent="-342900">
              <a:buAutoNum type="arabicPeriod"/>
            </a:pPr>
            <a:r>
              <a:rPr lang="ru-RU" sz="4000" b="1" dirty="0" smtClean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Прочие расходы</a:t>
            </a:r>
          </a:p>
          <a:p>
            <a:endParaRPr lang="ru-RU" b="1" cap="none" spc="0" dirty="0">
              <a:ln w="1905"/>
              <a:solidFill>
                <a:schemeClr val="accent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9552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779912" y="556930"/>
            <a:ext cx="1393779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БЮДЖЕТ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563421"/>
            <a:ext cx="1154290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ДОХОД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92280" y="563421"/>
            <a:ext cx="1239891" cy="46166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РАСХОД</a:t>
            </a:r>
            <a:endParaRPr lang="ru-RU" sz="2400" b="1" dirty="0">
              <a:solidFill>
                <a:srgbClr val="002060"/>
              </a:solidFill>
            </a:endParaRPr>
          </a:p>
        </p:txBody>
      </p:sp>
      <p:cxnSp>
        <p:nvCxnSpPr>
          <p:cNvPr id="8" name="Прямая со стрелкой 7"/>
          <p:cNvCxnSpPr>
            <a:stCxn id="4" idx="1"/>
            <a:endCxn id="5" idx="3"/>
          </p:cNvCxnSpPr>
          <p:nvPr/>
        </p:nvCxnSpPr>
        <p:spPr>
          <a:xfrm flipH="1">
            <a:off x="2053882" y="787763"/>
            <a:ext cx="1726030" cy="649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4" idx="3"/>
            <a:endCxn id="6" idx="1"/>
          </p:cNvCxnSpPr>
          <p:nvPr/>
        </p:nvCxnSpPr>
        <p:spPr>
          <a:xfrm>
            <a:off x="5173691" y="787763"/>
            <a:ext cx="1918589" cy="649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42337" y="1285860"/>
            <a:ext cx="2893559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Пенсия медведя – 2 монеты 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2337" y="2178157"/>
            <a:ext cx="2893559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Пенсия мышки – 2 монеты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96720" y="3214686"/>
            <a:ext cx="2839176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Зарплата волка – 3 монеты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5786" y="4071942"/>
            <a:ext cx="2893559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Зарплата лисы – 3 монеты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42337" y="5143512"/>
            <a:ext cx="2893559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Стипендия лягушки – 1 монета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cxnSp>
        <p:nvCxnSpPr>
          <p:cNvPr id="19" name="Прямая со стрелкой 18"/>
          <p:cNvCxnSpPr>
            <a:stCxn id="5" idx="1"/>
          </p:cNvCxnSpPr>
          <p:nvPr/>
        </p:nvCxnSpPr>
        <p:spPr>
          <a:xfrm flipH="1" flipV="1">
            <a:off x="323528" y="787762"/>
            <a:ext cx="576064" cy="649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23528" y="794254"/>
            <a:ext cx="0" cy="512366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endCxn id="11" idx="1"/>
          </p:cNvCxnSpPr>
          <p:nvPr/>
        </p:nvCxnSpPr>
        <p:spPr>
          <a:xfrm flipV="1">
            <a:off x="323528" y="1639803"/>
            <a:ext cx="418809" cy="3743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endCxn id="12" idx="1"/>
          </p:cNvCxnSpPr>
          <p:nvPr/>
        </p:nvCxnSpPr>
        <p:spPr>
          <a:xfrm>
            <a:off x="323528" y="2362823"/>
            <a:ext cx="418809" cy="169277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endCxn id="13" idx="1"/>
          </p:cNvCxnSpPr>
          <p:nvPr/>
        </p:nvCxnSpPr>
        <p:spPr>
          <a:xfrm>
            <a:off x="323528" y="3146850"/>
            <a:ext cx="473192" cy="42177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>
            <a:endCxn id="14" idx="1"/>
          </p:cNvCxnSpPr>
          <p:nvPr/>
        </p:nvCxnSpPr>
        <p:spPr>
          <a:xfrm>
            <a:off x="366977" y="4075362"/>
            <a:ext cx="418809" cy="35052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285720" y="5786454"/>
            <a:ext cx="418809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4835477" y="1492567"/>
            <a:ext cx="3048891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Коммунальные платежи – 1 монета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835477" y="2428867"/>
            <a:ext cx="2976883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Питание – 2 монеты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835477" y="3071809"/>
            <a:ext cx="2976883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Транспорт – 1 монета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857752" y="3786190"/>
            <a:ext cx="2976883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Промтовары – 1 монета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929190" y="4643446"/>
            <a:ext cx="2976883" cy="40011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Лекарства – 1 монета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835477" y="5357826"/>
            <a:ext cx="2976883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Прочие расходы -1 монета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cxnSp>
        <p:nvCxnSpPr>
          <p:cNvPr id="45" name="Прямая со стрелкой 44"/>
          <p:cNvCxnSpPr>
            <a:stCxn id="6" idx="3"/>
          </p:cNvCxnSpPr>
          <p:nvPr/>
        </p:nvCxnSpPr>
        <p:spPr>
          <a:xfrm flipV="1">
            <a:off x="8332171" y="787762"/>
            <a:ext cx="416293" cy="649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8748464" y="794254"/>
            <a:ext cx="0" cy="512366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>
            <a:endCxn id="37" idx="3"/>
          </p:cNvCxnSpPr>
          <p:nvPr/>
        </p:nvCxnSpPr>
        <p:spPr>
          <a:xfrm rot="10800000" flipV="1">
            <a:off x="7884368" y="1677233"/>
            <a:ext cx="864102" cy="1385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>
            <a:endCxn id="38" idx="3"/>
          </p:cNvCxnSpPr>
          <p:nvPr/>
        </p:nvCxnSpPr>
        <p:spPr>
          <a:xfrm rot="10800000" flipV="1">
            <a:off x="7812360" y="2362820"/>
            <a:ext cx="936108" cy="26610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 стрелкой 58"/>
          <p:cNvCxnSpPr>
            <a:endCxn id="39" idx="3"/>
          </p:cNvCxnSpPr>
          <p:nvPr/>
        </p:nvCxnSpPr>
        <p:spPr>
          <a:xfrm rot="10800000" flipV="1">
            <a:off x="7812360" y="3006994"/>
            <a:ext cx="936110" cy="26486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/>
          <p:cNvCxnSpPr>
            <a:endCxn id="40" idx="3"/>
          </p:cNvCxnSpPr>
          <p:nvPr/>
        </p:nvCxnSpPr>
        <p:spPr>
          <a:xfrm rot="10800000" flipV="1">
            <a:off x="7834635" y="3970855"/>
            <a:ext cx="936108" cy="15389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 стрелкой 63"/>
          <p:cNvCxnSpPr>
            <a:endCxn id="41" idx="3"/>
          </p:cNvCxnSpPr>
          <p:nvPr/>
        </p:nvCxnSpPr>
        <p:spPr>
          <a:xfrm rot="10800000" flipV="1">
            <a:off x="7906073" y="4682909"/>
            <a:ext cx="936108" cy="160592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 стрелкой 67"/>
          <p:cNvCxnSpPr/>
          <p:nvPr/>
        </p:nvCxnSpPr>
        <p:spPr>
          <a:xfrm flipH="1">
            <a:off x="7858148" y="5786454"/>
            <a:ext cx="936112" cy="29061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backgroundRemoval t="0" b="100000" l="4644" r="99381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2" y="2857496"/>
            <a:ext cx="1656184" cy="1656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918051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85010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ПЕРЕЧЕНЬ ТОВАРОВ</a:t>
            </a:r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269483589"/>
              </p:ext>
            </p:extLst>
          </p:nvPr>
        </p:nvGraphicFramePr>
        <p:xfrm>
          <a:off x="827584" y="1340767"/>
          <a:ext cx="7488832" cy="4778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  <a:gridCol w="3744416"/>
              </a:tblGrid>
              <a:tr h="652706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Название товара и его стоимость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Название товара и его стоимость</a:t>
                      </a:r>
                      <a:endParaRPr lang="ru-RU" dirty="0"/>
                    </a:p>
                  </a:txBody>
                  <a:tcPr/>
                </a:tc>
              </a:tr>
              <a:tr h="469942">
                <a:tc>
                  <a:txBody>
                    <a:bodyPr/>
                    <a:lstStyle/>
                    <a:p>
                      <a:r>
                        <a:rPr lang="ru-RU" dirty="0" smtClean="0"/>
                        <a:t>ПОРТФЕЛЬ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- 3 монеты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ЛИНЕЙКА</a:t>
                      </a:r>
                      <a:r>
                        <a:rPr lang="ru-RU" baseline="0" dirty="0" smtClean="0"/>
                        <a:t> – 1 монета</a:t>
                      </a:r>
                      <a:endParaRPr lang="ru-RU" dirty="0"/>
                    </a:p>
                  </a:txBody>
                  <a:tcPr/>
                </a:tc>
              </a:tr>
              <a:tr h="469942">
                <a:tc>
                  <a:txBody>
                    <a:bodyPr/>
                    <a:lstStyle/>
                    <a:p>
                      <a:r>
                        <a:rPr lang="ru-RU" dirty="0" smtClean="0"/>
                        <a:t>РАНЕЦ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- 2 монеты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ЛАСТИК</a:t>
                      </a:r>
                      <a:r>
                        <a:rPr lang="ru-RU" baseline="0" dirty="0" smtClean="0"/>
                        <a:t> С РИСУНКОМ </a:t>
                      </a:r>
                      <a:r>
                        <a:rPr lang="ru-RU" dirty="0" smtClean="0"/>
                        <a:t>- 2 монеты</a:t>
                      </a:r>
                      <a:endParaRPr lang="ru-RU" dirty="0"/>
                    </a:p>
                  </a:txBody>
                  <a:tcPr/>
                </a:tc>
              </a:tr>
              <a:tr h="469942">
                <a:tc>
                  <a:txBody>
                    <a:bodyPr/>
                    <a:lstStyle/>
                    <a:p>
                      <a:r>
                        <a:rPr lang="ru-RU" dirty="0" smtClean="0"/>
                        <a:t>ПЕНАЛ С КАРАНДАШАМИ - 1 монета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ЛАСТИК</a:t>
                      </a:r>
                      <a:r>
                        <a:rPr lang="ru-RU" baseline="0" dirty="0" smtClean="0"/>
                        <a:t> ПРОСТОЙ –</a:t>
                      </a:r>
                      <a:r>
                        <a:rPr lang="ru-RU" dirty="0" smtClean="0"/>
                        <a:t> 1</a:t>
                      </a:r>
                      <a:r>
                        <a:rPr lang="ru-RU" baseline="0" dirty="0" smtClean="0"/>
                        <a:t> монета</a:t>
                      </a:r>
                      <a:endParaRPr lang="ru-RU" dirty="0"/>
                    </a:p>
                  </a:txBody>
                  <a:tcPr/>
                </a:tc>
              </a:tr>
              <a:tr h="469942">
                <a:tc>
                  <a:txBody>
                    <a:bodyPr/>
                    <a:lstStyle/>
                    <a:p>
                      <a:r>
                        <a:rPr lang="ru-RU" dirty="0" smtClean="0"/>
                        <a:t>ПЕНАЛ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- 1 монета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ФЛОМАСТЕРЫ</a:t>
                      </a:r>
                      <a:r>
                        <a:rPr lang="ru-RU" baseline="0" dirty="0" smtClean="0"/>
                        <a:t> </a:t>
                      </a:r>
                      <a:r>
                        <a:rPr lang="ru-RU" dirty="0" smtClean="0"/>
                        <a:t>- 2</a:t>
                      </a:r>
                      <a:r>
                        <a:rPr lang="ru-RU" baseline="0" dirty="0" smtClean="0"/>
                        <a:t>  монеты</a:t>
                      </a:r>
                      <a:endParaRPr lang="ru-RU" dirty="0"/>
                    </a:p>
                  </a:txBody>
                  <a:tcPr/>
                </a:tc>
              </a:tr>
              <a:tr h="469942">
                <a:tc>
                  <a:txBody>
                    <a:bodyPr/>
                    <a:lstStyle/>
                    <a:p>
                      <a:r>
                        <a:rPr lang="ru-RU" dirty="0" smtClean="0"/>
                        <a:t>НАБОР</a:t>
                      </a:r>
                      <a:r>
                        <a:rPr lang="ru-RU" baseline="0" dirty="0" smtClean="0"/>
                        <a:t>  КАРАНДАШЕЙ</a:t>
                      </a:r>
                      <a:r>
                        <a:rPr lang="ru-RU" dirty="0" smtClean="0"/>
                        <a:t>- 1 монета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КРАСКИ</a:t>
                      </a:r>
                      <a:r>
                        <a:rPr lang="ru-RU" baseline="0" dirty="0" smtClean="0"/>
                        <a:t>  </a:t>
                      </a:r>
                      <a:r>
                        <a:rPr lang="ru-RU" dirty="0" smtClean="0"/>
                        <a:t>- 1 монета</a:t>
                      </a:r>
                      <a:endParaRPr lang="ru-RU" dirty="0"/>
                    </a:p>
                  </a:txBody>
                  <a:tcPr/>
                </a:tc>
              </a:tr>
              <a:tr h="469942">
                <a:tc>
                  <a:txBody>
                    <a:bodyPr/>
                    <a:lstStyle/>
                    <a:p>
                      <a:r>
                        <a:rPr lang="ru-RU" dirty="0" smtClean="0"/>
                        <a:t>ПЛАСТИЛИН</a:t>
                      </a:r>
                      <a:r>
                        <a:rPr lang="ru-RU" baseline="0" dirty="0" smtClean="0"/>
                        <a:t> (6 цветов)</a:t>
                      </a:r>
                      <a:r>
                        <a:rPr lang="ru-RU" dirty="0" smtClean="0"/>
                        <a:t>- 1 монета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baseline="0" dirty="0" smtClean="0"/>
                        <a:t>ПЛАСТИЛИН( 10 цветов) - 1 монета</a:t>
                      </a:r>
                      <a:endParaRPr lang="ru-RU" dirty="0"/>
                    </a:p>
                  </a:txBody>
                  <a:tcPr/>
                </a:tc>
              </a:tr>
              <a:tr h="46994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4029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6994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614889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</TotalTime>
  <Words>284</Words>
  <Application>Microsoft Office PowerPoint</Application>
  <PresentationFormat>Экран (4:3)</PresentationFormat>
  <Paragraphs>71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 РАЗРАБОТКА ЗАНЯТИЯ ПО ФОРМИРОВАНИЮ ФИНАНСОВОЙ ГРАМОТНОСТИ МЛАДШИХ ШКОЛЬНИКОВ</vt:lpstr>
      <vt:lpstr>Тема: «Семейный бюджет» 1 – 2 класс </vt:lpstr>
      <vt:lpstr>Невысокая избушка в ней живут лиса, лягушка, мышка, заяц, серый волк --  в крепкой дружбе знают толк. А медведь пришёл без толку – Мишка в домик влезть не смог – развалился …    </vt:lpstr>
      <vt:lpstr>ВЫВОД</vt:lpstr>
      <vt:lpstr>Семейный бюджет - это доходы и расходы семьи на определённый промежуток времени</vt:lpstr>
      <vt:lpstr>Слайд 6</vt:lpstr>
      <vt:lpstr>Слайд 7</vt:lpstr>
      <vt:lpstr>Слайд 8</vt:lpstr>
      <vt:lpstr>ПЕРЕЧЕНЬ ТОВАРОВ</vt:lpstr>
      <vt:lpstr>СПАСИБО!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 ПРОЕКТ</dc:title>
  <dc:creator>Елена</dc:creator>
  <cp:lastModifiedBy>board</cp:lastModifiedBy>
  <cp:revision>69</cp:revision>
  <dcterms:created xsi:type="dcterms:W3CDTF">2017-05-24T19:05:28Z</dcterms:created>
  <dcterms:modified xsi:type="dcterms:W3CDTF">2017-10-25T10:59:34Z</dcterms:modified>
</cp:coreProperties>
</file>