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59" r:id="rId4"/>
    <p:sldId id="284" r:id="rId5"/>
    <p:sldId id="286" r:id="rId6"/>
    <p:sldId id="285" r:id="rId7"/>
    <p:sldId id="287" r:id="rId8"/>
    <p:sldId id="288" r:id="rId9"/>
    <p:sldId id="290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BC3F-B9C8-4253-B302-06691547F407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D94B-9375-48EA-A7CC-1F0FB9016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170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D94B-9375-48EA-A7CC-1F0FB90160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75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D94B-9375-48EA-A7CC-1F0FB90160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75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РАЗРАБОТКА ЗАНЯТИЯ ПО ФОРМИРОВАНИЮ ФИНАНСОВОЙ ГРАМОТНОСТИ МЛАДШИХ ШКОЛЬНИКОВ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Составили учителя начальной школы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Школа № 1507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Андреева Н.Ю., </a:t>
            </a:r>
            <a:r>
              <a:rPr lang="ru-RU" b="1" dirty="0" err="1" smtClean="0">
                <a:solidFill>
                  <a:srgbClr val="002060"/>
                </a:solidFill>
              </a:rPr>
              <a:t>Гусакова</a:t>
            </a:r>
            <a:r>
              <a:rPr lang="ru-RU" b="1" dirty="0" smtClean="0">
                <a:solidFill>
                  <a:srgbClr val="002060"/>
                </a:solidFill>
              </a:rPr>
              <a:t> И.Б., Наумова Е.М., </a:t>
            </a:r>
            <a:endParaRPr lang="ru-RU" dirty="0" smtClean="0"/>
          </a:p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Поцелуева</a:t>
            </a:r>
            <a:r>
              <a:rPr lang="ru-RU" b="1" dirty="0" smtClean="0">
                <a:solidFill>
                  <a:srgbClr val="002060"/>
                </a:solidFill>
              </a:rPr>
              <a:t> Е.А., </a:t>
            </a:r>
            <a:r>
              <a:rPr lang="ru-RU" b="1" dirty="0" err="1" smtClean="0">
                <a:solidFill>
                  <a:srgbClr val="002060"/>
                </a:solidFill>
              </a:rPr>
              <a:t>Стаканчикова</a:t>
            </a:r>
            <a:r>
              <a:rPr lang="ru-RU" b="1" dirty="0" smtClean="0">
                <a:solidFill>
                  <a:srgbClr val="002060"/>
                </a:solidFill>
              </a:rPr>
              <a:t> Ж.Н.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07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07424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заяц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00240"/>
            <a:ext cx="3586150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Тема: «Семейный бюджет»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 – 2 класс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> познакомить со структурой семейного бюджета, с принципами формирования доходной и расходной части бюджета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 Формирование умений рассчитывать баланс семейного бюджета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dirty="0" smtClean="0">
                <a:solidFill>
                  <a:srgbClr val="002060"/>
                </a:solidFill>
              </a:rPr>
              <a:t>Формирование умения коллективно обсуждать рациональность затрат и принимать разумное решение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3. Воспитание экономности, бережливости,  ответственности к рациональному использованию доходов семьи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4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7496"/>
            <a:ext cx="8291264" cy="31432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Невысокая избушка</a:t>
            </a:r>
            <a:br>
              <a:rPr lang="ru-RU" b="1" dirty="0" smtClean="0"/>
            </a:br>
            <a:r>
              <a:rPr lang="ru-RU" b="1" dirty="0" smtClean="0"/>
              <a:t>в ней живут лиса, лягушка,</a:t>
            </a:r>
            <a:br>
              <a:rPr lang="ru-RU" b="1" dirty="0" smtClean="0"/>
            </a:br>
            <a:r>
              <a:rPr lang="ru-RU" b="1" dirty="0" smtClean="0"/>
              <a:t>мышка, заяц, серый волк -- </a:t>
            </a:r>
            <a:br>
              <a:rPr lang="ru-RU" b="1" dirty="0" smtClean="0"/>
            </a:br>
            <a:r>
              <a:rPr lang="ru-RU" b="1" dirty="0" smtClean="0"/>
              <a:t>в крепкой дружбе знают толк.</a:t>
            </a:r>
            <a:br>
              <a:rPr lang="ru-RU" b="1" dirty="0" smtClean="0"/>
            </a:br>
            <a:r>
              <a:rPr lang="ru-RU" b="1" dirty="0" smtClean="0"/>
              <a:t>А медведь пришёл без толку –</a:t>
            </a:r>
            <a:br>
              <a:rPr lang="ru-RU" b="1" dirty="0" smtClean="0"/>
            </a:br>
            <a:r>
              <a:rPr lang="ru-RU" b="1" dirty="0" smtClean="0"/>
              <a:t>Мишка в домик влезть не смог –</a:t>
            </a:r>
            <a:br>
              <a:rPr lang="ru-RU" b="1" dirty="0" smtClean="0"/>
            </a:br>
            <a:r>
              <a:rPr lang="ru-RU" b="1" dirty="0" smtClean="0"/>
              <a:t>развалился …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487541"/>
            <a:ext cx="5394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    ОТГАДАЙ СКАЗКУ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0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681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Благополучие семьи зависит от всех его членов,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которые живут и работают вместе.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103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17643"/>
            <a:ext cx="6177734" cy="419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board\Pictures\Алина\Новая папка\teremok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8215"/>
            <a:ext cx="9144000" cy="731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97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2" y="332656"/>
            <a:ext cx="8784976" cy="12215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Семейный бюджет - это доходы и расходы семьи на определённый промежуток времени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thumbs.dreamstime.com/z/pot-gold-coins-vector-illustration-3082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77" r="100000">
                        <a14:backgroundMark x1="21846" y1="96409" x2="21846" y2="96409"/>
                        <a14:backgroundMark x1="16000" y1="96180" x2="16000" y2="96180"/>
                        <a14:backgroundMark x1="9231" y1="96180" x2="9231" y2="96180"/>
                        <a14:backgroundMark x1="13154" y1="96409" x2="13154" y2="96409"/>
                        <a14:backgroundMark x1="16231" y1="96715" x2="16231" y2="96715"/>
                        <a14:backgroundMark x1="25692" y1="96409" x2="25692" y2="96409"/>
                        <a14:backgroundMark x1="33923" y1="96180" x2="33923" y2="96180"/>
                        <a14:backgroundMark x1="38000" y1="96180" x2="38000" y2="96180"/>
                        <a14:backgroundMark x1="42077" y1="96180" x2="44769" y2="96180"/>
                        <a14:backgroundMark x1="56385" y1="95951" x2="56385" y2="95951"/>
                        <a14:backgroundMark x1="61231" y1="95493" x2="61923" y2="95493"/>
                        <a14:backgroundMark x1="71846" y1="95722" x2="71846" y2="95722"/>
                        <a14:backgroundMark x1="77615" y1="95722" x2="79538" y2="95722"/>
                        <a14:backgroundMark x1="86308" y1="95493" x2="86308" y2="95493"/>
                        <a14:backgroundMark x1="86846" y1="95493" x2="86846" y2="95493"/>
                        <a14:backgroundMark x1="87769" y1="95493" x2="89462" y2="95722"/>
                        <a14:backgroundMark x1="92385" y1="95722" x2="92385" y2="95722"/>
                        <a14:backgroundMark x1="93077" y1="95722" x2="94077" y2="95722"/>
                        <a14:backgroundMark x1="96692" y1="95264" x2="97923" y2="95034"/>
                        <a14:backgroundMark x1="98154" y1="94729" x2="99154" y2="94729"/>
                        <a14:backgroundMark x1="99385" y1="94500" x2="99385" y2="94500"/>
                        <a14:backgroundMark x1="99615" y1="94500" x2="99615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83143"/>
            <a:ext cx="3286128" cy="3308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228777">
            <a:off x="1528077" y="1904320"/>
            <a:ext cx="2775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Доходы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326354">
            <a:off x="5177697" y="1875111"/>
            <a:ext cx="2741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11108">
            <a:off x="1992692" y="2844089"/>
            <a:ext cx="1449190" cy="635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431151">
            <a:off x="5864175" y="2861686"/>
            <a:ext cx="1368244" cy="642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55290" y="4375777"/>
            <a:ext cx="28071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СЕМЕЙНЫЙ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417" y="3944890"/>
            <a:ext cx="2452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Денежные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поступления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семьи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242" y="3915107"/>
            <a:ext cx="3108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Затраты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денежных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средств в семье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oollady.ru/pic/0003/032/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616244" cy="1462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cast.ru/uploads/2016/03/25/17983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643050"/>
            <a:ext cx="1844605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-LEpm4bKMtaA/VlSFAL-K2PI/AAAAAAAAAyk/mspoJ93H1HQ/s1600/%25D0%25B7%25D0%25B0%25D1%258F%25D1%258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143380"/>
            <a:ext cx="1433063" cy="2327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ook-science.ru/artimage/p7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16" y="1142984"/>
            <a:ext cx="2280801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1/24/1697176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1246634" cy="1857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-fotki.yandex.ru/get/2710/47407354.45c/0_b2a17_ca158842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1174348" cy="2163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865824"/>
            <a:ext cx="178594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ПЕНСИЯ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1" y="5202555"/>
            <a:ext cx="20882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СТИПЕНДИЯ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2361" y="34699"/>
            <a:ext cx="89116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СЕМЬИ</a:t>
            </a:r>
            <a:endParaRPr lang="ru-RU" sz="4000" b="1" cap="none" spc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104" y="3429000"/>
            <a:ext cx="34495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ЗАРАБОТНАЯ ПЛАТА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955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2361" y="34699"/>
            <a:ext cx="8911639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СЕМЬИ</a:t>
            </a:r>
          </a:p>
          <a:p>
            <a:endParaRPr lang="ru-RU" sz="4000" b="1" cap="none" spc="0" dirty="0" smtClean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Оплата коммунальных услуг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Питание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Оплата проезда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Лекарства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Прочие расходы</a:t>
            </a:r>
          </a:p>
          <a:p>
            <a:endParaRPr lang="ru-RU" b="1" cap="none" spc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5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556930"/>
            <a:ext cx="13937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БЮДЖЕТ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63421"/>
            <a:ext cx="115429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ДОХОД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563421"/>
            <a:ext cx="12398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1"/>
            <a:endCxn id="5" idx="3"/>
          </p:cNvCxnSpPr>
          <p:nvPr/>
        </p:nvCxnSpPr>
        <p:spPr>
          <a:xfrm flipH="1">
            <a:off x="2053882" y="787763"/>
            <a:ext cx="1726030" cy="64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  <a:endCxn id="6" idx="1"/>
          </p:cNvCxnSpPr>
          <p:nvPr/>
        </p:nvCxnSpPr>
        <p:spPr>
          <a:xfrm>
            <a:off x="5173691" y="787763"/>
            <a:ext cx="1918589" cy="64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2337" y="1285860"/>
            <a:ext cx="289355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Пенсия медведя – 2 монеты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337" y="2178157"/>
            <a:ext cx="289355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Пенсия мышки – 2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720" y="3214686"/>
            <a:ext cx="28391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Зарплата волка – 3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4071942"/>
            <a:ext cx="289355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Зарплата лисы – 3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337" y="5143512"/>
            <a:ext cx="289355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Стипендия лягушки – 1 монета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>
            <a:stCxn id="5" idx="1"/>
          </p:cNvCxnSpPr>
          <p:nvPr/>
        </p:nvCxnSpPr>
        <p:spPr>
          <a:xfrm flipH="1" flipV="1">
            <a:off x="323528" y="787762"/>
            <a:ext cx="576064" cy="64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3528" y="794254"/>
            <a:ext cx="0" cy="512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1"/>
          </p:cNvCxnSpPr>
          <p:nvPr/>
        </p:nvCxnSpPr>
        <p:spPr>
          <a:xfrm flipV="1">
            <a:off x="323528" y="1639803"/>
            <a:ext cx="418809" cy="37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1"/>
          </p:cNvCxnSpPr>
          <p:nvPr/>
        </p:nvCxnSpPr>
        <p:spPr>
          <a:xfrm>
            <a:off x="323528" y="2362823"/>
            <a:ext cx="418809" cy="1692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3" idx="1"/>
          </p:cNvCxnSpPr>
          <p:nvPr/>
        </p:nvCxnSpPr>
        <p:spPr>
          <a:xfrm>
            <a:off x="323528" y="3146850"/>
            <a:ext cx="473192" cy="4217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4" idx="1"/>
          </p:cNvCxnSpPr>
          <p:nvPr/>
        </p:nvCxnSpPr>
        <p:spPr>
          <a:xfrm>
            <a:off x="366977" y="4075362"/>
            <a:ext cx="418809" cy="3505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85720" y="5786454"/>
            <a:ext cx="4188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35477" y="1492567"/>
            <a:ext cx="304889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Коммунальные платежи – 1 монета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35477" y="2428867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Питание – 2 монеты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5477" y="3071809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Транспорт – 1 монета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786190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Промтовары – 1 монета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29190" y="4643446"/>
            <a:ext cx="297688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Лекарства – 1 монета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35477" y="5357826"/>
            <a:ext cx="297688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Прочие расходы -1 монета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45" name="Прямая со стрелкой 44"/>
          <p:cNvCxnSpPr>
            <a:stCxn id="6" idx="3"/>
          </p:cNvCxnSpPr>
          <p:nvPr/>
        </p:nvCxnSpPr>
        <p:spPr>
          <a:xfrm flipV="1">
            <a:off x="8332171" y="787762"/>
            <a:ext cx="416293" cy="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748464" y="794254"/>
            <a:ext cx="0" cy="512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7" idx="3"/>
          </p:cNvCxnSpPr>
          <p:nvPr/>
        </p:nvCxnSpPr>
        <p:spPr>
          <a:xfrm rot="10800000" flipV="1">
            <a:off x="7884368" y="1677233"/>
            <a:ext cx="864102" cy="138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38" idx="3"/>
          </p:cNvCxnSpPr>
          <p:nvPr/>
        </p:nvCxnSpPr>
        <p:spPr>
          <a:xfrm rot="10800000" flipV="1">
            <a:off x="7812360" y="2362820"/>
            <a:ext cx="936108" cy="2661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39" idx="3"/>
          </p:cNvCxnSpPr>
          <p:nvPr/>
        </p:nvCxnSpPr>
        <p:spPr>
          <a:xfrm rot="10800000" flipV="1">
            <a:off x="7812360" y="3006994"/>
            <a:ext cx="936110" cy="2648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40" idx="3"/>
          </p:cNvCxnSpPr>
          <p:nvPr/>
        </p:nvCxnSpPr>
        <p:spPr>
          <a:xfrm rot="10800000" flipV="1">
            <a:off x="7834635" y="3970855"/>
            <a:ext cx="936108" cy="15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41" idx="3"/>
          </p:cNvCxnSpPr>
          <p:nvPr/>
        </p:nvCxnSpPr>
        <p:spPr>
          <a:xfrm rot="10800000" flipV="1">
            <a:off x="7906073" y="4682909"/>
            <a:ext cx="936108" cy="1605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7858148" y="5786454"/>
            <a:ext cx="936112" cy="290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4644" r="993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85749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80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ПЕРЕЧЕНЬ ТОВАРОВ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9483589"/>
              </p:ext>
            </p:extLst>
          </p:nvPr>
        </p:nvGraphicFramePr>
        <p:xfrm>
          <a:off x="827584" y="1340767"/>
          <a:ext cx="7488832" cy="477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6527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товара и его стоимость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товара и его стоимость</a:t>
                      </a:r>
                      <a:endParaRPr lang="ru-RU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ПОРТФЕЛЬ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- 3 монеты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ЛИНЕЙКА</a:t>
                      </a:r>
                      <a:r>
                        <a:rPr lang="ru-RU" baseline="0" dirty="0" smtClean="0"/>
                        <a:t> – 1 монета</a:t>
                      </a:r>
                      <a:endParaRPr lang="ru-RU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r>
                        <a:rPr lang="ru-RU" dirty="0" smtClean="0"/>
                        <a:t>РАНЕЦ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- 2 монеты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ЛАСТИК</a:t>
                      </a:r>
                      <a:r>
                        <a:rPr lang="ru-RU" baseline="0" dirty="0" smtClean="0"/>
                        <a:t> С РИСУНКОМ </a:t>
                      </a:r>
                      <a:r>
                        <a:rPr lang="ru-RU" dirty="0" smtClean="0"/>
                        <a:t>- 2 монеты</a:t>
                      </a:r>
                      <a:endParaRPr lang="ru-RU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r>
                        <a:rPr lang="ru-RU" dirty="0" smtClean="0"/>
                        <a:t>ПЕНАЛ С КАРАНДАШАМИ - 1 монета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ЛАСТИК</a:t>
                      </a:r>
                      <a:r>
                        <a:rPr lang="ru-RU" baseline="0" dirty="0" smtClean="0"/>
                        <a:t> ПРОСТОЙ –</a:t>
                      </a:r>
                      <a:r>
                        <a:rPr lang="ru-RU" dirty="0" smtClean="0"/>
                        <a:t> 1</a:t>
                      </a:r>
                      <a:r>
                        <a:rPr lang="ru-RU" baseline="0" dirty="0" smtClean="0"/>
                        <a:t> монета</a:t>
                      </a:r>
                      <a:endParaRPr lang="ru-RU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r>
                        <a:rPr lang="ru-RU" dirty="0" smtClean="0"/>
                        <a:t>ПЕНАЛ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- 1 монета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ФЛОМАСТЕРЫ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- 2</a:t>
                      </a:r>
                      <a:r>
                        <a:rPr lang="ru-RU" baseline="0" dirty="0" smtClean="0"/>
                        <a:t>  монеты</a:t>
                      </a:r>
                      <a:endParaRPr lang="ru-RU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</a:t>
                      </a:r>
                      <a:r>
                        <a:rPr lang="ru-RU" baseline="0" dirty="0" smtClean="0"/>
                        <a:t>  КАРАНДАШЕЙ</a:t>
                      </a:r>
                      <a:r>
                        <a:rPr lang="ru-RU" dirty="0" smtClean="0"/>
                        <a:t>- 1 монета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КРАСКИ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- 1 монета</a:t>
                      </a:r>
                      <a:endParaRPr lang="ru-RU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ПЛАСТИЛИН</a:t>
                      </a:r>
                      <a:r>
                        <a:rPr lang="ru-RU" baseline="0" dirty="0" smtClean="0"/>
                        <a:t> (6 цветов)</a:t>
                      </a:r>
                      <a:r>
                        <a:rPr lang="ru-RU" dirty="0" smtClean="0"/>
                        <a:t>- 1 монета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ПЛАСТИЛИН( 10 цветов) - 1 монета</a:t>
                      </a:r>
                      <a:endParaRPr lang="ru-RU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0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148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284</Words>
  <Application>Microsoft Office PowerPoint</Application>
  <PresentationFormat>Экран (4:3)</PresentationFormat>
  <Paragraphs>71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РАЗРАБОТКА ЗАНЯТИЯ ПО ФОРМИРОВАНИЮ ФИНАНСОВОЙ ГРАМОТНОСТИ МЛАДШИХ ШКОЛЬНИКОВ</vt:lpstr>
      <vt:lpstr>Тема: «Семейный бюджет» 1 – 2 класс </vt:lpstr>
      <vt:lpstr>Невысокая избушка в ней живут лиса, лягушка, мышка, заяц, серый волк --  в крепкой дружбе знают толк. А медведь пришёл без толку – Мишка в домик влезть не смог – развалился …    </vt:lpstr>
      <vt:lpstr>ВЫВОД</vt:lpstr>
      <vt:lpstr>Семейный бюджет - это доходы и расходы семьи на определённый промежуток времени</vt:lpstr>
      <vt:lpstr>Слайд 6</vt:lpstr>
      <vt:lpstr>Слайд 7</vt:lpstr>
      <vt:lpstr>Слайд 8</vt:lpstr>
      <vt:lpstr>ПЕРЕЧЕНЬ ТОВАРОВ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ПРОЕКТ</dc:title>
  <dc:creator>Елена</dc:creator>
  <cp:lastModifiedBy>board</cp:lastModifiedBy>
  <cp:revision>69</cp:revision>
  <dcterms:created xsi:type="dcterms:W3CDTF">2017-05-24T19:05:28Z</dcterms:created>
  <dcterms:modified xsi:type="dcterms:W3CDTF">2017-10-25T10:59:34Z</dcterms:modified>
</cp:coreProperties>
</file>