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61" r:id="rId6"/>
    <p:sldId id="259" r:id="rId7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1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D039B4-C6C9-4014-983E-700A81EF04D8}" type="datetimeFigureOut">
              <a:rPr lang="ru-RU"/>
              <a:pPr>
                <a:defRPr/>
              </a:pPr>
              <a:t>24.10.2017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4D528A-13F1-4C46-80B6-D667B8A30BE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7B773A-858B-4ACA-997D-B254E9562280}" type="datetimeFigureOut">
              <a:rPr lang="ru-RU"/>
              <a:pPr>
                <a:defRPr/>
              </a:pPr>
              <a:t>24.10.2017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01C146-BA75-4B7B-86BB-71441EB82E5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B9DAFD-1D76-42C4-857E-A7DE42CCB818}" type="datetimeFigureOut">
              <a:rPr lang="ru-RU"/>
              <a:pPr>
                <a:defRPr/>
              </a:pPr>
              <a:t>24.10.2017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A0668C-9557-4892-BC2C-42735A645FA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9D4239-3145-4FE3-9BF4-6D02C9016048}" type="datetimeFigureOut">
              <a:rPr lang="ru-RU"/>
              <a:pPr>
                <a:defRPr/>
              </a:pPr>
              <a:t>24.10.2017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5385EA-A441-4493-BEC5-677137EACE6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A360F8-2D34-45AE-9C30-B2BC02A8A8F0}" type="datetimeFigureOut">
              <a:rPr lang="ru-RU"/>
              <a:pPr>
                <a:defRPr/>
              </a:pPr>
              <a:t>24.10.2017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0B466D-0730-4723-A816-856EBD3CB1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5A5BF8-CEFF-4498-9E5B-0659B1BEA140}" type="datetimeFigureOut">
              <a:rPr lang="ru-RU"/>
              <a:pPr>
                <a:defRPr/>
              </a:pPr>
              <a:t>24.10.2017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6411B1-DBE8-4504-9E58-03DE57CD9BB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952A29-64BE-47EC-A752-C8237B6688A4}" type="datetimeFigureOut">
              <a:rPr lang="ru-RU"/>
              <a:pPr>
                <a:defRPr/>
              </a:pPr>
              <a:t>24.10.2017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57791E-071A-435A-9D78-115F50E04F6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0AE6D3-526A-4EA5-9047-E4221578B1B7}" type="datetimeFigureOut">
              <a:rPr lang="ru-RU"/>
              <a:pPr>
                <a:defRPr/>
              </a:pPr>
              <a:t>24.10.2017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3A9D2F-F98D-4F0F-8F02-8D6D8CF8A86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59C37D-6148-4073-A707-89C011CF4259}" type="datetimeFigureOut">
              <a:rPr lang="ru-RU"/>
              <a:pPr>
                <a:defRPr/>
              </a:pPr>
              <a:t>24.10.2017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DF4AC6-615E-4D93-8FB4-7688C78EC8A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BF9F7F-5352-40D1-BD8E-9BA614EAEF03}" type="datetimeFigureOut">
              <a:rPr lang="ru-RU"/>
              <a:pPr>
                <a:defRPr/>
              </a:pPr>
              <a:t>24.10.2017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1B9D75-5F4A-4397-B546-220AD97F79B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BA8855-9A38-465B-8435-939E589A421F}" type="datetimeFigureOut">
              <a:rPr lang="ru-RU"/>
              <a:pPr>
                <a:defRPr/>
              </a:pPr>
              <a:t>24.10.2017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C72D64-D744-4C39-9201-9AD5484F536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3A9B792C-5FB1-435C-9C95-B405F1DDDF59}" type="datetimeFigureOut">
              <a:rPr lang="ru-RU"/>
              <a:pPr>
                <a:defRPr/>
              </a:pPr>
              <a:t>24.10.2017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B1530D3-511C-4B54-ADD1-26E4A84C043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i022.radikal.ru/1304/0b/005110753ae9.png" TargetMode="External"/><Relationship Id="rId2" Type="http://schemas.openxmlformats.org/officeDocument/2006/relationships/hyperlink" Target="http://s018.radikal.ru/i519/1304/3e/4bb97ff07cca.png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img-fotki.yandex.ru/get/4126/981986.29/0_833e9_d1cacb4b_ori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Заголовок 1"/>
          <p:cNvSpPr>
            <a:spLocks noGrp="1"/>
          </p:cNvSpPr>
          <p:nvPr>
            <p:ph type="ctrTitle"/>
          </p:nvPr>
        </p:nvSpPr>
        <p:spPr>
          <a:xfrm>
            <a:off x="1071538" y="3357563"/>
            <a:ext cx="7643815" cy="2214578"/>
          </a:xfrm>
        </p:spPr>
        <p:txBody>
          <a:bodyPr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sz="3600" b="1" i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Внеклассное мероприятие по финансовой грамотности.</a:t>
            </a:r>
            <a:br>
              <a:rPr lang="ru-RU" sz="3600" b="1" i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</a:br>
            <a:r>
              <a:rPr lang="ru-RU" sz="3600" b="1" i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Квест</a:t>
            </a:r>
            <a:r>
              <a:rPr lang="ru-RU" sz="3600" b="1" i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– игра «Семейный бюджет»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00166" y="285728"/>
            <a:ext cx="7400925" cy="1785950"/>
          </a:xfrm>
        </p:spPr>
        <p:txBody>
          <a:bodyPr rtlCol="0">
            <a:normAutofit fontScale="55000" lnSpcReduction="20000"/>
          </a:bodyPr>
          <a:lstStyle/>
          <a:p>
            <a:pPr algn="r" fontAlgn="auto">
              <a:spcAft>
                <a:spcPts val="0"/>
              </a:spcAft>
              <a:defRPr/>
            </a:pPr>
            <a:r>
              <a:rPr lang="ru-RU" dirty="0" err="1" smtClean="0">
                <a:solidFill>
                  <a:schemeClr val="tx1"/>
                </a:solidFill>
              </a:rPr>
              <a:t>Химченко</a:t>
            </a:r>
            <a:r>
              <a:rPr lang="ru-RU" dirty="0" smtClean="0">
                <a:solidFill>
                  <a:schemeClr val="tx1"/>
                </a:solidFill>
              </a:rPr>
              <a:t> И. С.</a:t>
            </a:r>
          </a:p>
          <a:p>
            <a:pPr algn="r" fontAlgn="auto">
              <a:spcAft>
                <a:spcPts val="0"/>
              </a:spcAft>
              <a:defRPr/>
            </a:pPr>
            <a:r>
              <a:rPr lang="ru-RU" dirty="0" err="1" smtClean="0">
                <a:solidFill>
                  <a:schemeClr val="tx1"/>
                </a:solidFill>
              </a:rPr>
              <a:t>Нажесткина</a:t>
            </a:r>
            <a:r>
              <a:rPr lang="ru-RU" dirty="0" smtClean="0">
                <a:solidFill>
                  <a:schemeClr val="tx1"/>
                </a:solidFill>
              </a:rPr>
              <a:t> Н. Е.</a:t>
            </a:r>
          </a:p>
          <a:p>
            <a:pPr algn="r" fontAlgn="auto">
              <a:spcAft>
                <a:spcPts val="0"/>
              </a:spcAft>
              <a:defRPr/>
            </a:pPr>
            <a:r>
              <a:rPr lang="ru-RU" dirty="0" err="1" smtClean="0">
                <a:solidFill>
                  <a:schemeClr val="tx1"/>
                </a:solidFill>
              </a:rPr>
              <a:t>Клюшина</a:t>
            </a:r>
            <a:r>
              <a:rPr lang="ru-RU" dirty="0" smtClean="0">
                <a:solidFill>
                  <a:schemeClr val="tx1"/>
                </a:solidFill>
              </a:rPr>
              <a:t> Г. А.</a:t>
            </a:r>
          </a:p>
          <a:p>
            <a:pPr algn="r" fontAlgn="auto">
              <a:spcAft>
                <a:spcPts val="0"/>
              </a:spcAft>
              <a:defRPr/>
            </a:pPr>
            <a:r>
              <a:rPr lang="ru-RU" dirty="0" smtClean="0">
                <a:solidFill>
                  <a:schemeClr val="tx1"/>
                </a:solidFill>
              </a:rPr>
              <a:t>Панина Е. Г.</a:t>
            </a:r>
          </a:p>
          <a:p>
            <a:pPr algn="r" fontAlgn="auto">
              <a:spcAft>
                <a:spcPts val="0"/>
              </a:spcAft>
              <a:defRPr/>
            </a:pPr>
            <a:r>
              <a:rPr lang="ru-RU" dirty="0" smtClean="0">
                <a:solidFill>
                  <a:schemeClr val="tx1"/>
                </a:solidFill>
              </a:rPr>
              <a:t>Рахматуллина Г. Д.</a:t>
            </a:r>
          </a:p>
          <a:p>
            <a:pPr algn="r" fontAlgn="auto">
              <a:spcAft>
                <a:spcPts val="0"/>
              </a:spcAft>
              <a:defRPr/>
            </a:pPr>
            <a:r>
              <a:rPr lang="ru-RU" dirty="0" err="1" smtClean="0">
                <a:solidFill>
                  <a:schemeClr val="tx1"/>
                </a:solidFill>
              </a:rPr>
              <a:t>Овчинникова</a:t>
            </a:r>
            <a:r>
              <a:rPr lang="ru-RU" dirty="0" smtClean="0">
                <a:solidFill>
                  <a:schemeClr val="tx1"/>
                </a:solidFill>
              </a:rPr>
              <a:t> Е. Н.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Заголовок 1"/>
          <p:cNvSpPr>
            <a:spLocks noGrp="1"/>
          </p:cNvSpPr>
          <p:nvPr>
            <p:ph type="title"/>
          </p:nvPr>
        </p:nvSpPr>
        <p:spPr>
          <a:xfrm>
            <a:off x="214282" y="2143116"/>
            <a:ext cx="8715436" cy="1928826"/>
          </a:xfrm>
        </p:spPr>
        <p:txBody>
          <a:bodyPr/>
          <a:lstStyle/>
          <a:p>
            <a:pPr lvl="0" algn="l"/>
            <a:r>
              <a:rPr lang="ru-RU" sz="1600" dirty="0" smtClean="0"/>
              <a:t>Цель: </a:t>
            </a:r>
            <a:br>
              <a:rPr lang="ru-RU" sz="1600" dirty="0" smtClean="0"/>
            </a:br>
            <a:r>
              <a:rPr lang="ru-RU" sz="1600" dirty="0" smtClean="0"/>
              <a:t>- познакомить детей с понятиями «семейный бюджет», «доходы», «расходы», с практическими навыками распределения семейного бюджета;</a:t>
            </a:r>
            <a:br>
              <a:rPr lang="ru-RU" sz="1600" dirty="0" smtClean="0"/>
            </a:br>
            <a:r>
              <a:rPr lang="ru-RU" sz="1600" dirty="0" smtClean="0"/>
              <a:t>- развивать умение самостоятельно мыслить, делать выводы при планировании семейного бюджета;</a:t>
            </a:r>
            <a:br>
              <a:rPr lang="ru-RU" sz="1600" dirty="0" smtClean="0"/>
            </a:br>
            <a:r>
              <a:rPr lang="ru-RU" sz="1600" dirty="0" smtClean="0"/>
              <a:t>- развивать познавательный интерес учащихся, речь, логическое мышление; </a:t>
            </a:r>
            <a:br>
              <a:rPr lang="ru-RU" sz="1600" dirty="0" smtClean="0"/>
            </a:br>
            <a:r>
              <a:rPr lang="ru-RU" sz="1600" dirty="0" smtClean="0"/>
              <a:t>- воспитывать бережное отношение к ведению домашнего хозяйства, умение выслушивать мнения товарищей, работать в группах и в коллективе. </a:t>
            </a: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dirty="0" smtClean="0"/>
              <a:t/>
            </a:r>
            <a:br>
              <a:rPr lang="ru-RU" sz="1800" dirty="0" smtClean="0"/>
            </a:br>
            <a:endParaRPr lang="ru-RU" sz="1800" dirty="0" smtClean="0"/>
          </a:p>
        </p:txBody>
      </p:sp>
      <p:sp>
        <p:nvSpPr>
          <p:cNvPr id="3075" name="Содержимое 2"/>
          <p:cNvSpPr>
            <a:spLocks noGrp="1"/>
          </p:cNvSpPr>
          <p:nvPr>
            <p:ph idx="1"/>
          </p:nvPr>
        </p:nvSpPr>
        <p:spPr>
          <a:xfrm>
            <a:off x="571500" y="4071942"/>
            <a:ext cx="8158163" cy="2482846"/>
          </a:xfrm>
        </p:spPr>
        <p:txBody>
          <a:bodyPr/>
          <a:lstStyle/>
          <a:p>
            <a:pPr>
              <a:buNone/>
            </a:pPr>
            <a:r>
              <a:rPr lang="ru-RU" sz="1600" i="1" dirty="0" smtClean="0"/>
              <a:t>	Ожидаемые результаты: </a:t>
            </a:r>
            <a:endParaRPr lang="ru-RU" sz="1600" dirty="0" smtClean="0"/>
          </a:p>
          <a:p>
            <a:pPr>
              <a:buNone/>
            </a:pPr>
            <a:r>
              <a:rPr lang="ru-RU" sz="1600" i="1" dirty="0" smtClean="0"/>
              <a:t>	-предметные - </a:t>
            </a:r>
            <a:r>
              <a:rPr lang="ru-RU" sz="1600" dirty="0" smtClean="0"/>
              <a:t>знание источников доходов и направлений расходов семьи;</a:t>
            </a:r>
            <a:r>
              <a:rPr lang="ru-RU" sz="1600" i="1" dirty="0" smtClean="0"/>
              <a:t> ---</a:t>
            </a:r>
            <a:r>
              <a:rPr lang="ru-RU" sz="1600" i="1" dirty="0" err="1" smtClean="0"/>
              <a:t>метапредметные</a:t>
            </a:r>
            <a:r>
              <a:rPr lang="ru-RU" sz="1600" i="1" dirty="0" smtClean="0"/>
              <a:t> -</a:t>
            </a:r>
            <a:r>
              <a:rPr lang="ru-RU" sz="1600" dirty="0" smtClean="0"/>
              <a:t> овладение логическими действиями сравнения, обобщения, классификации, установления аналогий и причинно-следственных связей, построения рассуждений, отнесения к известным понятиям; </a:t>
            </a:r>
          </a:p>
          <a:p>
            <a:pPr>
              <a:buNone/>
            </a:pPr>
            <a:r>
              <a:rPr lang="ru-RU" sz="1600" i="1" dirty="0" smtClean="0"/>
              <a:t>	-личностные - </a:t>
            </a:r>
            <a:r>
              <a:rPr lang="ru-RU" sz="1600" dirty="0" smtClean="0"/>
              <a:t>осознание себя как члена семьи, общества и государства; развитие навыков сотрудничества со сверстниками в разных игровых и реальных экономических ситуациях</a:t>
            </a:r>
            <a:r>
              <a:rPr lang="ru-RU" sz="1600" i="1" dirty="0" smtClean="0"/>
              <a:t>.</a:t>
            </a:r>
            <a:endParaRPr lang="ru-RU" sz="1600" dirty="0" smtClean="0"/>
          </a:p>
          <a:p>
            <a:pPr>
              <a:buNone/>
            </a:pPr>
            <a:endParaRPr lang="ru-RU" sz="16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6115050" cy="1154112"/>
          </a:xfrm>
        </p:spPr>
        <p:txBody>
          <a:bodyPr/>
          <a:lstStyle/>
          <a:p>
            <a:endParaRPr lang="ru-RU" dirty="0" smtClean="0"/>
          </a:p>
        </p:txBody>
      </p:sp>
      <p:pic>
        <p:nvPicPr>
          <p:cNvPr id="4" name="Содержимое 3" descr="https://ds03.infourok.ru/uploads/ex/1117/0004df8e-82cc3c9d/img20.jpg"/>
          <p:cNvPicPr>
            <a:picLocks noGrp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57224" y="214290"/>
            <a:ext cx="5357850" cy="30718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Содержимое 4" descr="http://trueimages.ru/img/3a/07/43de4db33d974e40f2a12bd1bf9.jpg"/>
          <p:cNvPicPr>
            <a:picLocks noGrp="1"/>
          </p:cNvPicPr>
          <p:nvPr>
            <p:ph idx="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3214678" y="3643314"/>
            <a:ext cx="5715040" cy="28574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Заголовок 1"/>
          <p:cNvSpPr>
            <a:spLocks noGrp="1"/>
          </p:cNvSpPr>
          <p:nvPr>
            <p:ph type="title"/>
          </p:nvPr>
        </p:nvSpPr>
        <p:spPr>
          <a:xfrm>
            <a:off x="214282" y="2143116"/>
            <a:ext cx="8715436" cy="1928826"/>
          </a:xfrm>
        </p:spPr>
        <p:txBody>
          <a:bodyPr/>
          <a:lstStyle/>
          <a:p>
            <a:pPr lvl="0" algn="l"/>
            <a:endParaRPr lang="ru-RU" sz="1800" dirty="0" smtClean="0"/>
          </a:p>
        </p:txBody>
      </p:sp>
      <p:sp>
        <p:nvSpPr>
          <p:cNvPr id="3075" name="Содержимое 2"/>
          <p:cNvSpPr>
            <a:spLocks noGrp="1"/>
          </p:cNvSpPr>
          <p:nvPr>
            <p:ph idx="1"/>
          </p:nvPr>
        </p:nvSpPr>
        <p:spPr>
          <a:xfrm>
            <a:off x="571500" y="4071942"/>
            <a:ext cx="8158163" cy="2482846"/>
          </a:xfrm>
        </p:spPr>
        <p:txBody>
          <a:bodyPr/>
          <a:lstStyle/>
          <a:p>
            <a:pPr>
              <a:buNone/>
            </a:pPr>
            <a:r>
              <a:rPr lang="ru-RU" sz="1600" i="1" dirty="0" smtClean="0"/>
              <a:t>	</a:t>
            </a:r>
            <a:endParaRPr lang="ru-RU" sz="16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Заголовок 1"/>
          <p:cNvSpPr>
            <a:spLocks noGrp="1"/>
          </p:cNvSpPr>
          <p:nvPr>
            <p:ph type="title"/>
          </p:nvPr>
        </p:nvSpPr>
        <p:spPr>
          <a:xfrm>
            <a:off x="428625" y="1785938"/>
            <a:ext cx="8229600" cy="1143000"/>
          </a:xfrm>
        </p:spPr>
        <p:txBody>
          <a:bodyPr/>
          <a:lstStyle/>
          <a:p>
            <a:r>
              <a:rPr lang="ru-RU" b="1" i="1" dirty="0" smtClean="0"/>
              <a:t>Используемые</a:t>
            </a:r>
            <a:r>
              <a:rPr lang="ru-RU" b="1" dirty="0" smtClean="0"/>
              <a:t> </a:t>
            </a:r>
            <a:r>
              <a:rPr lang="ru-RU" b="1" i="1" dirty="0" smtClean="0"/>
              <a:t>ресурсы</a:t>
            </a:r>
            <a:r>
              <a:rPr lang="ru-RU" dirty="0" smtClean="0"/>
              <a:t>: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3000375"/>
            <a:ext cx="8229600" cy="3125788"/>
          </a:xfrm>
        </p:spPr>
        <p:txBody>
          <a:bodyPr/>
          <a:lstStyle/>
          <a:p>
            <a:pPr marL="252000" indent="0">
              <a:buFont typeface="Arial" charset="0"/>
              <a:buNone/>
              <a:defRPr/>
            </a:pPr>
            <a:r>
              <a:rPr lang="ru-RU" sz="2400" u="sng" dirty="0" smtClean="0">
                <a:hlinkClick r:id="rId2"/>
              </a:rPr>
              <a:t>http://s018.radikal.ru/i519/1304/3e/4bb97ff07cca.png</a:t>
            </a:r>
            <a:endParaRPr lang="ru-RU" sz="2400" dirty="0" smtClean="0"/>
          </a:p>
          <a:p>
            <a:pPr marL="252000" indent="0">
              <a:buFont typeface="Arial" charset="0"/>
              <a:buNone/>
              <a:defRPr/>
            </a:pPr>
            <a:r>
              <a:rPr lang="ru-RU" sz="2400" u="sng" dirty="0" smtClean="0">
                <a:hlinkClick r:id="rId3"/>
              </a:rPr>
              <a:t>http://i022.radikal.ru/1304/0b/005110753ae9.png</a:t>
            </a:r>
            <a:endParaRPr lang="ru-RU" sz="2400" dirty="0" smtClean="0"/>
          </a:p>
          <a:p>
            <a:pPr marL="252000" indent="0">
              <a:buFont typeface="Arial" charset="0"/>
              <a:buNone/>
              <a:defRPr/>
            </a:pPr>
            <a:r>
              <a:rPr lang="ru-RU" sz="2400" u="sng" dirty="0" smtClean="0">
                <a:hlinkClick r:id="rId4"/>
              </a:rPr>
              <a:t>http://img-fotki.yandex.ru/get/4126/981986.29/0_833e9_d1cacb4b_orig</a:t>
            </a:r>
            <a:endParaRPr lang="ru-RU" sz="2400" dirty="0" smtClean="0"/>
          </a:p>
          <a:p>
            <a:pPr>
              <a:defRPr/>
            </a:pPr>
            <a:endParaRPr lang="ru-RU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Шаблон 2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Шаблон 2</Template>
  <TotalTime>42</TotalTime>
  <Words>50</Words>
  <Application>Microsoft Office PowerPoint</Application>
  <PresentationFormat>Экран (4:3)</PresentationFormat>
  <Paragraphs>16</Paragraphs>
  <Slides>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7" baseType="lpstr">
      <vt:lpstr>Шаблон 2</vt:lpstr>
      <vt:lpstr>Внеклассное мероприятие по финансовой грамотности. Квест – игра «Семейный бюджет»</vt:lpstr>
      <vt:lpstr>Цель:  - познакомить детей с понятиями «семейный бюджет», «доходы», «расходы», с практическими навыками распределения семейного бюджета; - развивать умение самостоятельно мыслить, делать выводы при планировании семейного бюджета; - развивать познавательный интерес учащихся, речь, логическое мышление;  - воспитывать бережное отношение к ведению домашнего хозяйства, умение выслушивать мнения товарищей, работать в группах и в коллективе.   </vt:lpstr>
      <vt:lpstr>Слайд 3</vt:lpstr>
      <vt:lpstr>Слайд 4</vt:lpstr>
      <vt:lpstr>Слайд 5</vt:lpstr>
      <vt:lpstr>Используемые ресурсы: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Внеклассное мероприятие по финансовой грамотности. Квест – игра «Семейный бюджет»</dc:title>
  <dc:creator>g.klyushina</dc:creator>
  <cp:lastModifiedBy>g.klyushina</cp:lastModifiedBy>
  <cp:revision>5</cp:revision>
  <dcterms:created xsi:type="dcterms:W3CDTF">2017-10-24T12:52:34Z</dcterms:created>
  <dcterms:modified xsi:type="dcterms:W3CDTF">2017-10-24T13:50:35Z</dcterms:modified>
</cp:coreProperties>
</file>