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61" r:id="rId6"/>
    <p:sldId id="262" r:id="rId7"/>
    <p:sldId id="263" r:id="rId8"/>
    <p:sldId id="264" r:id="rId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7" d="100"/>
          <a:sy n="77" d="100"/>
        </p:scale>
        <p:origin x="-1164"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2D039B4-C6C9-4014-983E-700A81EF04D8}" type="datetimeFigureOut">
              <a:rPr lang="ru-RU"/>
              <a:pPr>
                <a:defRPr/>
              </a:pPr>
              <a:t>08.11.2017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4D528A-13F1-4C46-80B6-D667B8A30BE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4BF9F7F-5352-40D1-BD8E-9BA614EAEF03}" type="datetimeFigureOut">
              <a:rPr lang="ru-RU"/>
              <a:pPr>
                <a:defRPr/>
              </a:pPr>
              <a:t>08.11.2017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1B9D75-5F4A-4397-B546-220AD97F79B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BA8855-9A38-465B-8435-939E589A421F}" type="datetimeFigureOut">
              <a:rPr lang="ru-RU"/>
              <a:pPr>
                <a:defRPr/>
              </a:pPr>
              <a:t>08.11.2017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4C72D64-D744-4C39-9201-9AD5484F536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7B773A-858B-4ACA-997D-B254E9562280}" type="datetimeFigureOut">
              <a:rPr lang="ru-RU"/>
              <a:pPr>
                <a:defRPr/>
              </a:pPr>
              <a:t>08.11.2017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F01C146-BA75-4B7B-86BB-71441EB82E5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B9DAFD-1D76-42C4-857E-A7DE42CCB818}" type="datetimeFigureOut">
              <a:rPr lang="ru-RU"/>
              <a:pPr>
                <a:defRPr/>
              </a:pPr>
              <a:t>08.11.2017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A0668C-9557-4892-BC2C-42735A645FA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69D4239-3145-4FE3-9BF4-6D02C9016048}" type="datetimeFigureOut">
              <a:rPr lang="ru-RU"/>
              <a:pPr>
                <a:defRPr/>
              </a:pPr>
              <a:t>08.11.2017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B5385EA-A441-4493-BEC5-677137EACE6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FA360F8-2D34-45AE-9C30-B2BC02A8A8F0}" type="datetimeFigureOut">
              <a:rPr lang="ru-RU"/>
              <a:pPr>
                <a:defRPr/>
              </a:pPr>
              <a:t>08.11.2017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A0B466D-0730-4723-A816-856EBD3CB1D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B5A5BF8-CEFF-4498-9E5B-0659B1BEA140}" type="datetimeFigureOut">
              <a:rPr lang="ru-RU"/>
              <a:pPr>
                <a:defRPr/>
              </a:pPr>
              <a:t>08.11.2017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F6411B1-DBE8-4504-9E58-03DE57CD9BB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7952A29-64BE-47EC-A752-C8237B6688A4}" type="datetimeFigureOut">
              <a:rPr lang="ru-RU"/>
              <a:pPr>
                <a:defRPr/>
              </a:pPr>
              <a:t>08.11.2017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E57791E-071A-435A-9D78-115F50E04F6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70AE6D3-526A-4EA5-9047-E4221578B1B7}" type="datetimeFigureOut">
              <a:rPr lang="ru-RU"/>
              <a:pPr>
                <a:defRPr/>
              </a:pPr>
              <a:t>08.11.2017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13A9D2F-F98D-4F0F-8F02-8D6D8CF8A86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859C37D-6148-4073-A707-89C011CF4259}" type="datetimeFigureOut">
              <a:rPr lang="ru-RU"/>
              <a:pPr>
                <a:defRPr/>
              </a:pPr>
              <a:t>08.11.2017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6DF4AC6-615E-4D93-8FB4-7688C78EC8A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A9B792C-5FB1-435C-9C95-B405F1DDDF59}" type="datetimeFigureOut">
              <a:rPr lang="ru-RU"/>
              <a:pPr>
                <a:defRPr/>
              </a:pPr>
              <a:t>08.11.2017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B1530D3-511C-4B54-ADD1-26E4A84C043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461661">
            <a:off x="251520" y="1988840"/>
            <a:ext cx="2907815" cy="1635646"/>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71237" y="2363969"/>
            <a:ext cx="3347864" cy="1883173"/>
          </a:xfrm>
          <a:prstGeom prst="rect">
            <a:avLst/>
          </a:prstGeom>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357632">
            <a:off x="6948281" y="3839690"/>
            <a:ext cx="1657555" cy="2946765"/>
          </a:xfrm>
          <a:prstGeom prst="rect">
            <a:avLst/>
          </a:prstGeom>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0411245">
            <a:off x="752842" y="3908747"/>
            <a:ext cx="1645281" cy="2924944"/>
          </a:xfrm>
          <a:prstGeom prst="rect">
            <a:avLst/>
          </a:prstGeom>
        </p:spPr>
      </p:pic>
      <p:pic>
        <p:nvPicPr>
          <p:cNvPr id="8" name="Рисунок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261330">
            <a:off x="5737117" y="2052041"/>
            <a:ext cx="3059264" cy="1720836"/>
          </a:xfrm>
          <a:prstGeom prst="rect">
            <a:avLst/>
          </a:prstGeom>
        </p:spPr>
      </p:pic>
      <p:pic>
        <p:nvPicPr>
          <p:cNvPr id="9" name="Рисунок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726326" y="4571626"/>
            <a:ext cx="3768959" cy="2022205"/>
          </a:xfrm>
          <a:prstGeom prst="rect">
            <a:avLst/>
          </a:prstGeom>
        </p:spPr>
      </p:pic>
    </p:spTree>
    <p:extLst>
      <p:ext uri="{BB962C8B-B14F-4D97-AF65-F5344CB8AC3E}">
        <p14:creationId xmlns="" xmlns:p14="http://schemas.microsoft.com/office/powerpoint/2010/main" val="679084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1357290" y="3887801"/>
            <a:ext cx="7358063" cy="1989471"/>
          </a:xfrm>
        </p:spPr>
        <p:txBody>
          <a:bodyPr/>
          <a:lstStyle/>
          <a:p>
            <a:r>
              <a:rPr lang="ru-RU" sz="4000" b="1" i="1" dirty="0"/>
              <a:t>Внеклассное мероприятие по финансовой </a:t>
            </a:r>
            <a:r>
              <a:rPr lang="ru-RU" sz="4000" b="1" i="1" dirty="0" smtClean="0"/>
              <a:t>грамотности </a:t>
            </a:r>
            <a:br>
              <a:rPr lang="ru-RU" sz="4000" b="1" i="1" dirty="0" smtClean="0"/>
            </a:br>
            <a:r>
              <a:rPr lang="ru-RU" sz="4000" b="1" i="1" dirty="0" smtClean="0"/>
              <a:t>«</a:t>
            </a:r>
            <a:r>
              <a:rPr lang="ru-RU" sz="4000" b="1" i="1" dirty="0"/>
              <a:t>Семейный бюджет»</a:t>
            </a:r>
            <a:r>
              <a:rPr lang="ru-RU" b="1" i="1" dirty="0"/>
              <a:t/>
            </a:r>
            <a:br>
              <a:rPr lang="ru-RU" b="1" i="1" dirty="0"/>
            </a:br>
            <a:endParaRPr lang="ru-RU" b="1" i="1" dirty="0" smtClean="0"/>
          </a:p>
        </p:txBody>
      </p:sp>
      <p:sp>
        <p:nvSpPr>
          <p:cNvPr id="3" name="Подзаголовок 2"/>
          <p:cNvSpPr>
            <a:spLocks noGrp="1"/>
          </p:cNvSpPr>
          <p:nvPr>
            <p:ph type="subTitle" idx="1"/>
          </p:nvPr>
        </p:nvSpPr>
        <p:spPr>
          <a:xfrm>
            <a:off x="1500166" y="285728"/>
            <a:ext cx="7400925" cy="2279176"/>
          </a:xfrm>
        </p:spPr>
        <p:txBody>
          <a:bodyPr rtlCol="0">
            <a:normAutofit fontScale="62500" lnSpcReduction="20000"/>
          </a:bodyPr>
          <a:lstStyle/>
          <a:p>
            <a:pPr algn="r" fontAlgn="auto">
              <a:spcAft>
                <a:spcPts val="0"/>
              </a:spcAft>
              <a:defRPr/>
            </a:pPr>
            <a:r>
              <a:rPr lang="ru-RU" b="1" dirty="0" err="1" smtClean="0">
                <a:solidFill>
                  <a:schemeClr val="tx1">
                    <a:lumMod val="75000"/>
                    <a:lumOff val="25000"/>
                  </a:schemeClr>
                </a:solidFill>
              </a:rPr>
              <a:t>Нажесткина</a:t>
            </a:r>
            <a:r>
              <a:rPr lang="ru-RU" b="1" dirty="0" smtClean="0">
                <a:solidFill>
                  <a:schemeClr val="tx1">
                    <a:lumMod val="75000"/>
                    <a:lumOff val="25000"/>
                  </a:schemeClr>
                </a:solidFill>
              </a:rPr>
              <a:t> Н. Е.</a:t>
            </a:r>
          </a:p>
          <a:p>
            <a:pPr algn="r" fontAlgn="auto">
              <a:spcAft>
                <a:spcPts val="0"/>
              </a:spcAft>
              <a:defRPr/>
            </a:pPr>
            <a:r>
              <a:rPr lang="ru-RU" b="1" dirty="0" err="1" smtClean="0">
                <a:solidFill>
                  <a:schemeClr val="tx1">
                    <a:lumMod val="75000"/>
                    <a:lumOff val="25000"/>
                  </a:schemeClr>
                </a:solidFill>
              </a:rPr>
              <a:t>Логишева</a:t>
            </a:r>
            <a:r>
              <a:rPr lang="ru-RU" b="1" dirty="0" smtClean="0">
                <a:solidFill>
                  <a:schemeClr val="tx1">
                    <a:lumMod val="75000"/>
                    <a:lumOff val="25000"/>
                  </a:schemeClr>
                </a:solidFill>
              </a:rPr>
              <a:t> Н. И.</a:t>
            </a:r>
          </a:p>
          <a:p>
            <a:pPr algn="r" fontAlgn="auto">
              <a:spcAft>
                <a:spcPts val="0"/>
              </a:spcAft>
              <a:defRPr/>
            </a:pPr>
            <a:r>
              <a:rPr lang="ru-RU" b="1" dirty="0" smtClean="0">
                <a:solidFill>
                  <a:schemeClr val="tx1">
                    <a:lumMod val="75000"/>
                    <a:lumOff val="25000"/>
                  </a:schemeClr>
                </a:solidFill>
              </a:rPr>
              <a:t>Панина Е. Г. </a:t>
            </a:r>
          </a:p>
          <a:p>
            <a:pPr algn="r" fontAlgn="auto">
              <a:spcAft>
                <a:spcPts val="0"/>
              </a:spcAft>
              <a:defRPr/>
            </a:pPr>
            <a:r>
              <a:rPr lang="ru-RU" b="1" dirty="0" err="1" smtClean="0">
                <a:solidFill>
                  <a:schemeClr val="tx1">
                    <a:lumMod val="75000"/>
                    <a:lumOff val="25000"/>
                  </a:schemeClr>
                </a:solidFill>
              </a:rPr>
              <a:t>Овчинникова</a:t>
            </a:r>
            <a:r>
              <a:rPr lang="ru-RU" b="1" dirty="0" smtClean="0">
                <a:solidFill>
                  <a:schemeClr val="tx1">
                    <a:lumMod val="75000"/>
                    <a:lumOff val="25000"/>
                  </a:schemeClr>
                </a:solidFill>
              </a:rPr>
              <a:t> Е. Н.</a:t>
            </a:r>
          </a:p>
          <a:p>
            <a:pPr algn="r" fontAlgn="auto">
              <a:spcAft>
                <a:spcPts val="0"/>
              </a:spcAft>
              <a:defRPr/>
            </a:pPr>
            <a:r>
              <a:rPr lang="ru-RU" b="1" dirty="0" smtClean="0">
                <a:solidFill>
                  <a:schemeClr val="tx1">
                    <a:lumMod val="75000"/>
                    <a:lumOff val="25000"/>
                  </a:schemeClr>
                </a:solidFill>
              </a:rPr>
              <a:t>Химченко И. С.</a:t>
            </a:r>
          </a:p>
          <a:p>
            <a:pPr algn="r" fontAlgn="auto">
              <a:spcAft>
                <a:spcPts val="0"/>
              </a:spcAft>
              <a:defRPr/>
            </a:pPr>
            <a:r>
              <a:rPr lang="ru-RU" b="1" dirty="0" err="1" smtClean="0">
                <a:solidFill>
                  <a:schemeClr val="tx1">
                    <a:lumMod val="75000"/>
                    <a:lumOff val="25000"/>
                  </a:schemeClr>
                </a:solidFill>
              </a:rPr>
              <a:t>Клюшина</a:t>
            </a:r>
            <a:r>
              <a:rPr lang="ru-RU" b="1" dirty="0" smtClean="0">
                <a:solidFill>
                  <a:schemeClr val="tx1">
                    <a:lumMod val="75000"/>
                    <a:lumOff val="25000"/>
                  </a:schemeClr>
                </a:solidFill>
              </a:rPr>
              <a:t> Г. А.</a:t>
            </a:r>
          </a:p>
          <a:p>
            <a:pPr algn="r" fontAlgn="auto">
              <a:spcAft>
                <a:spcPts val="0"/>
              </a:spcAft>
              <a:defRPr/>
            </a:pPr>
            <a:r>
              <a:rPr lang="ru-RU" b="1" dirty="0" smtClean="0">
                <a:solidFill>
                  <a:schemeClr val="tx1">
                    <a:lumMod val="75000"/>
                    <a:lumOff val="25000"/>
                  </a:schemeClr>
                </a:solidFill>
              </a:rPr>
              <a:t>Рахматуллина Г. Д.  </a:t>
            </a:r>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28625" y="1700808"/>
            <a:ext cx="8229600" cy="2160240"/>
          </a:xfrm>
        </p:spPr>
        <p:txBody>
          <a:bodyPr/>
          <a:lstStyle/>
          <a:p>
            <a:pPr algn="l"/>
            <a:r>
              <a:rPr lang="ru-RU" sz="1400" b="1" dirty="0"/>
              <a:t>Цель: </a:t>
            </a:r>
            <a:r>
              <a:rPr lang="ru-RU" sz="1400" dirty="0"/>
              <a:t/>
            </a:r>
            <a:br>
              <a:rPr lang="ru-RU" sz="1400" dirty="0"/>
            </a:br>
            <a:r>
              <a:rPr lang="ru-RU" sz="1400" dirty="0" smtClean="0"/>
              <a:t>- познакомить </a:t>
            </a:r>
            <a:r>
              <a:rPr lang="ru-RU" sz="1400" dirty="0"/>
              <a:t>детей с </a:t>
            </a:r>
            <a:r>
              <a:rPr lang="ru-RU" sz="1400" dirty="0" smtClean="0"/>
              <a:t>понятиями </a:t>
            </a:r>
            <a:r>
              <a:rPr lang="ru-RU" sz="1400" dirty="0"/>
              <a:t>«семейный бюджет</a:t>
            </a:r>
            <a:r>
              <a:rPr lang="ru-RU" sz="1400" dirty="0" smtClean="0"/>
              <a:t>», «</a:t>
            </a:r>
            <a:r>
              <a:rPr lang="ru-RU" sz="1400" dirty="0"/>
              <a:t>доходы», «расходы», с практическими навыками распределения семейного бюджета;</a:t>
            </a:r>
            <a:br>
              <a:rPr lang="ru-RU" sz="1400" dirty="0"/>
            </a:br>
            <a:r>
              <a:rPr lang="ru-RU" sz="1400" dirty="0" smtClean="0"/>
              <a:t>- развивать </a:t>
            </a:r>
            <a:r>
              <a:rPr lang="ru-RU" sz="1400" dirty="0"/>
              <a:t>умение самостоятельно мыслить, делать выводы при планировании семейного бюджета; </a:t>
            </a:r>
            <a:br>
              <a:rPr lang="ru-RU" sz="1400" dirty="0"/>
            </a:br>
            <a:r>
              <a:rPr lang="ru-RU" sz="1400" dirty="0" smtClean="0"/>
              <a:t>- развивать </a:t>
            </a:r>
            <a:r>
              <a:rPr lang="ru-RU" sz="1400" dirty="0"/>
              <a:t>познавательный интерес учащихся, речь, логическое мышление; </a:t>
            </a:r>
            <a:br>
              <a:rPr lang="ru-RU" sz="1400" dirty="0"/>
            </a:br>
            <a:r>
              <a:rPr lang="ru-RU" sz="1400" dirty="0" smtClean="0"/>
              <a:t>- воспитывать </a:t>
            </a:r>
            <a:r>
              <a:rPr lang="ru-RU" sz="1400" dirty="0"/>
              <a:t>бережное отношение к ведению домашнего хозяйства, умение выслушивать мнения товарищей, работать в группах и в коллективе. </a:t>
            </a:r>
            <a:br>
              <a:rPr lang="ru-RU" sz="1400" dirty="0"/>
            </a:br>
            <a:endParaRPr lang="ru-RU" sz="1400" dirty="0" smtClean="0"/>
          </a:p>
        </p:txBody>
      </p:sp>
      <p:sp>
        <p:nvSpPr>
          <p:cNvPr id="3075" name="Содержимое 2"/>
          <p:cNvSpPr>
            <a:spLocks noGrp="1"/>
          </p:cNvSpPr>
          <p:nvPr>
            <p:ph idx="1"/>
          </p:nvPr>
        </p:nvSpPr>
        <p:spPr>
          <a:xfrm>
            <a:off x="571500" y="3501008"/>
            <a:ext cx="8158163" cy="3053780"/>
          </a:xfrm>
        </p:spPr>
        <p:txBody>
          <a:bodyPr/>
          <a:lstStyle/>
          <a:p>
            <a:pPr marL="0" indent="0">
              <a:buNone/>
            </a:pPr>
            <a:r>
              <a:rPr lang="ru-RU" sz="2000" b="1" i="1" dirty="0"/>
              <a:t>Ожидаемые результаты: </a:t>
            </a:r>
          </a:p>
          <a:p>
            <a:pPr marL="0" indent="0">
              <a:buNone/>
            </a:pPr>
            <a:r>
              <a:rPr lang="ru-RU" sz="2000" dirty="0"/>
              <a:t>-</a:t>
            </a:r>
            <a:r>
              <a:rPr lang="ru-RU" sz="2000" i="1" dirty="0"/>
              <a:t>предметные</a:t>
            </a:r>
            <a:r>
              <a:rPr lang="ru-RU" sz="2000" dirty="0"/>
              <a:t> - знание источников доходов и направлений расходов семьи; </a:t>
            </a:r>
            <a:endParaRPr lang="ru-RU" sz="2000" dirty="0" smtClean="0"/>
          </a:p>
          <a:p>
            <a:pPr marL="0" indent="0">
              <a:buNone/>
            </a:pPr>
            <a:r>
              <a:rPr lang="ru-RU" sz="2000" dirty="0" smtClean="0"/>
              <a:t>- </a:t>
            </a:r>
            <a:r>
              <a:rPr lang="ru-RU" sz="2000" i="1" dirty="0" err="1"/>
              <a:t>метапредметные</a:t>
            </a:r>
            <a:r>
              <a:rPr lang="ru-RU" sz="2000" dirty="0"/>
              <a:t> - овладение логическими действиями сравнения, обобщения, классификации, установления аналогий и причинно-следственных связей, построения рассуждений, отнесения к известным понятиям; </a:t>
            </a:r>
          </a:p>
          <a:p>
            <a:pPr marL="0" indent="0">
              <a:buNone/>
            </a:pPr>
            <a:r>
              <a:rPr lang="ru-RU" sz="2000" dirty="0"/>
              <a:t>-</a:t>
            </a:r>
            <a:r>
              <a:rPr lang="ru-RU" sz="2000" i="1" dirty="0"/>
              <a:t>личностные</a:t>
            </a:r>
            <a:r>
              <a:rPr lang="ru-RU" sz="2000" dirty="0"/>
              <a:t> - осознание себя как члена семьи, общества и государства; развитие навыков сотрудничества со сверстниками в разных игровых и реальных экономических ситуациях. </a:t>
            </a:r>
          </a:p>
          <a:p>
            <a:pPr marL="0" indent="0">
              <a:buNone/>
            </a:pP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1767128" y="116632"/>
            <a:ext cx="4805122" cy="3603841"/>
          </a:xfrm>
          <a:prstGeom prst="rect">
            <a:avLst/>
          </a:prstGeom>
        </p:spPr>
      </p:pic>
      <p:sp>
        <p:nvSpPr>
          <p:cNvPr id="4098" name="Заголовок 1"/>
          <p:cNvSpPr>
            <a:spLocks noGrp="1"/>
          </p:cNvSpPr>
          <p:nvPr>
            <p:ph type="title"/>
          </p:nvPr>
        </p:nvSpPr>
        <p:spPr>
          <a:xfrm>
            <a:off x="457200" y="274638"/>
            <a:ext cx="6115050" cy="2146250"/>
          </a:xfrm>
        </p:spPr>
        <p:txBody>
          <a:bodyPr/>
          <a:lstStyle/>
          <a:p>
            <a:endParaRPr lang="ru-RU" dirty="0" smtClean="0"/>
          </a:p>
        </p:txBody>
      </p:sp>
      <p:sp>
        <p:nvSpPr>
          <p:cNvPr id="4099" name="Содержимое 2"/>
          <p:cNvSpPr>
            <a:spLocks noGrp="1"/>
          </p:cNvSpPr>
          <p:nvPr>
            <p:ph idx="1"/>
          </p:nvPr>
        </p:nvSpPr>
        <p:spPr>
          <a:xfrm>
            <a:off x="500063" y="4077072"/>
            <a:ext cx="6143625" cy="2592016"/>
          </a:xfrm>
        </p:spPr>
        <p:txBody>
          <a:bodyPr/>
          <a:lstStyle/>
          <a:p>
            <a:pPr marL="0" indent="0">
              <a:buNone/>
            </a:pPr>
            <a:endParaRPr lang="ru-RU" dirty="0" smtClean="0"/>
          </a:p>
          <a:p>
            <a:pPr marL="0" indent="0">
              <a:buNone/>
            </a:pPr>
            <a:r>
              <a:rPr lang="ru-RU" dirty="0"/>
              <a:t>	</a:t>
            </a:r>
            <a:endParaRPr lang="ru-RU" dirty="0" smtClean="0"/>
          </a:p>
        </p:txBody>
      </p:sp>
      <p:pic>
        <p:nvPicPr>
          <p:cNvPr id="1026" name="Picture 2" descr="http://mypresentation.ru/documents_2/80a072502f0d830283900a734e4e3af8/img3.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331640" y="3732755"/>
            <a:ext cx="5463200" cy="3177679"/>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Рисунок 2"/>
          <p:cNvPicPr>
            <a:picLocks noChangeAspect="1"/>
          </p:cNvPicPr>
          <p:nvPr/>
        </p:nvPicPr>
        <p:blipFill>
          <a:blip r:embed="rId5"/>
          <a:stretch>
            <a:fillRect/>
          </a:stretch>
        </p:blipFill>
        <p:spPr>
          <a:xfrm>
            <a:off x="1500166" y="3929066"/>
            <a:ext cx="5535208" cy="3929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0"/>
                                        <p:tgtEl>
                                          <p:spTgt spid="3"/>
                                        </p:tgtEl>
                                      </p:cBhvr>
                                    </p:animEffect>
                                    <p:anim calcmode="lin" valueType="num">
                                      <p:cBhvr>
                                        <p:cTn id="13" dur="3000" fill="hold"/>
                                        <p:tgtEl>
                                          <p:spTgt spid="3"/>
                                        </p:tgtEl>
                                        <p:attrNameLst>
                                          <p:attrName>ppt_x</p:attrName>
                                        </p:attrNameLst>
                                      </p:cBhvr>
                                      <p:tavLst>
                                        <p:tav tm="0">
                                          <p:val>
                                            <p:strVal val="#ppt_x"/>
                                          </p:val>
                                        </p:tav>
                                        <p:tav tm="100000">
                                          <p:val>
                                            <p:strVal val="#ppt_x"/>
                                          </p:val>
                                        </p:tav>
                                      </p:tavLst>
                                    </p:anim>
                                    <p:anim calcmode="lin" valueType="num">
                                      <p:cBhvr>
                                        <p:cTn id="14" dur="3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999"/>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1"/>
          </p:nvPr>
        </p:nvSpPr>
        <p:spPr>
          <a:xfrm>
            <a:off x="457200" y="1916831"/>
            <a:ext cx="4040188" cy="576065"/>
          </a:xfrm>
        </p:spPr>
        <p:txBody>
          <a:bodyPr/>
          <a:lstStyle/>
          <a:p>
            <a:pPr algn="ctr"/>
            <a:r>
              <a:rPr lang="ru-RU" dirty="0" smtClean="0">
                <a:solidFill>
                  <a:srgbClr val="7030A0"/>
                </a:solidFill>
              </a:rPr>
              <a:t>ДОХОД</a:t>
            </a:r>
            <a:endParaRPr lang="ru-RU" dirty="0">
              <a:solidFill>
                <a:srgbClr val="7030A0"/>
              </a:solidFill>
            </a:endParaRPr>
          </a:p>
        </p:txBody>
      </p:sp>
      <p:sp>
        <p:nvSpPr>
          <p:cNvPr id="6" name="Объект 5"/>
          <p:cNvSpPr>
            <a:spLocks noGrp="1"/>
          </p:cNvSpPr>
          <p:nvPr>
            <p:ph sz="half" idx="2"/>
          </p:nvPr>
        </p:nvSpPr>
        <p:spPr>
          <a:xfrm>
            <a:off x="305609" y="2636910"/>
            <a:ext cx="4040188" cy="3489251"/>
          </a:xfrm>
        </p:spPr>
        <p:txBody>
          <a:bodyPr/>
          <a:lstStyle/>
          <a:p>
            <a:pPr marL="0" indent="0">
              <a:buNone/>
            </a:pPr>
            <a:r>
              <a:rPr lang="ru-RU" sz="4000" b="1" dirty="0" smtClean="0">
                <a:solidFill>
                  <a:srgbClr val="7030A0"/>
                </a:solidFill>
              </a:rPr>
              <a:t>ПЛАЗАРТА</a:t>
            </a:r>
          </a:p>
          <a:p>
            <a:pPr marL="0" indent="0">
              <a:buNone/>
            </a:pPr>
            <a:r>
              <a:rPr lang="ru-RU" sz="4000" b="1" dirty="0" smtClean="0">
                <a:solidFill>
                  <a:srgbClr val="7030A0"/>
                </a:solidFill>
              </a:rPr>
              <a:t>СИЯПЕН</a:t>
            </a:r>
          </a:p>
          <a:p>
            <a:pPr marL="0" indent="0">
              <a:buNone/>
            </a:pPr>
            <a:r>
              <a:rPr lang="ru-RU" sz="4000" b="1" dirty="0" smtClean="0">
                <a:solidFill>
                  <a:srgbClr val="7030A0"/>
                </a:solidFill>
              </a:rPr>
              <a:t>СТИДИЯПЕН</a:t>
            </a:r>
          </a:p>
          <a:p>
            <a:pPr marL="0" indent="0">
              <a:buNone/>
            </a:pPr>
            <a:r>
              <a:rPr lang="ru-RU" sz="4000" b="1" dirty="0" smtClean="0">
                <a:solidFill>
                  <a:srgbClr val="7030A0"/>
                </a:solidFill>
              </a:rPr>
              <a:t>ПОБИСОЯ</a:t>
            </a:r>
            <a:endParaRPr lang="ru-RU" sz="4000" b="1" dirty="0">
              <a:solidFill>
                <a:srgbClr val="7030A0"/>
              </a:solidFill>
            </a:endParaRPr>
          </a:p>
        </p:txBody>
      </p:sp>
      <p:sp>
        <p:nvSpPr>
          <p:cNvPr id="7" name="Текст 6"/>
          <p:cNvSpPr>
            <a:spLocks noGrp="1"/>
          </p:cNvSpPr>
          <p:nvPr>
            <p:ph type="body" sz="quarter" idx="3"/>
          </p:nvPr>
        </p:nvSpPr>
        <p:spPr>
          <a:xfrm>
            <a:off x="4645025" y="1916830"/>
            <a:ext cx="4041775" cy="576065"/>
          </a:xfrm>
        </p:spPr>
        <p:txBody>
          <a:bodyPr/>
          <a:lstStyle/>
          <a:p>
            <a:pPr algn="ctr"/>
            <a:r>
              <a:rPr lang="ru-RU" dirty="0" smtClean="0">
                <a:solidFill>
                  <a:srgbClr val="C00000"/>
                </a:solidFill>
              </a:rPr>
              <a:t>РАСХОД</a:t>
            </a:r>
            <a:endParaRPr lang="ru-RU" dirty="0">
              <a:solidFill>
                <a:srgbClr val="C00000"/>
              </a:solidFill>
            </a:endParaRPr>
          </a:p>
        </p:txBody>
      </p:sp>
      <p:pic>
        <p:nvPicPr>
          <p:cNvPr id="10" name="Объект 9"/>
          <p:cNvPicPr>
            <a:picLocks noGrp="1" noChangeAspect="1"/>
          </p:cNvPicPr>
          <p:nvPr>
            <p:ph sz="quarter" idx="4"/>
          </p:nvPr>
        </p:nvPicPr>
        <p:blipFill>
          <a:blip r:embed="rId2"/>
          <a:stretch>
            <a:fillRect/>
          </a:stretch>
        </p:blipFill>
        <p:spPr>
          <a:xfrm>
            <a:off x="4211960" y="2636910"/>
            <a:ext cx="4680520" cy="3888434"/>
          </a:xfrm>
          <a:prstGeom prst="rect">
            <a:avLst/>
          </a:prstGeom>
        </p:spPr>
      </p:pic>
      <p:sp>
        <p:nvSpPr>
          <p:cNvPr id="9" name="Прямоугольник 8"/>
          <p:cNvSpPr/>
          <p:nvPr/>
        </p:nvSpPr>
        <p:spPr>
          <a:xfrm>
            <a:off x="4479633" y="2967335"/>
            <a:ext cx="184731" cy="923330"/>
          </a:xfrm>
          <a:prstGeom prst="rect">
            <a:avLst/>
          </a:prstGeom>
          <a:noFill/>
        </p:spPr>
        <p:txBody>
          <a:bodyPr wrap="none" lIns="91440" tIns="45720" rIns="91440" bIns="45720">
            <a:spAutoFit/>
          </a:bodyPr>
          <a:lstStyle/>
          <a:p>
            <a:pPr algn="ct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 xmlns:p14="http://schemas.microsoft.com/office/powerpoint/2010/main" val="116231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0"/>
                                        <p:tgtEl>
                                          <p:spTgt spid="6">
                                            <p:txEl>
                                              <p:pRg st="0" end="0"/>
                                            </p:txEl>
                                          </p:spTgt>
                                        </p:tgtEl>
                                      </p:cBhvr>
                                    </p:animEffect>
                                    <p:anim calcmode="lin" valueType="num">
                                      <p:cBhvr>
                                        <p:cTn id="8"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3000"/>
                                        <p:tgtEl>
                                          <p:spTgt spid="6">
                                            <p:txEl>
                                              <p:pRg st="1" end="1"/>
                                            </p:txEl>
                                          </p:spTgt>
                                        </p:tgtEl>
                                      </p:cBhvr>
                                    </p:animEffect>
                                    <p:anim calcmode="lin" valueType="num">
                                      <p:cBhvr>
                                        <p:cTn id="15" dur="3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3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3000"/>
                                        <p:tgtEl>
                                          <p:spTgt spid="6">
                                            <p:txEl>
                                              <p:pRg st="2" end="2"/>
                                            </p:txEl>
                                          </p:spTgt>
                                        </p:tgtEl>
                                      </p:cBhvr>
                                    </p:animEffect>
                                    <p:anim calcmode="lin" valueType="num">
                                      <p:cBhvr>
                                        <p:cTn id="22" dur="3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3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30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457200" y="1535113"/>
            <a:ext cx="4040188" cy="1029792"/>
          </a:xfrm>
        </p:spPr>
        <p:txBody>
          <a:bodyPr/>
          <a:lstStyle/>
          <a:p>
            <a:r>
              <a:rPr lang="ru-RU" dirty="0"/>
              <a:t>	</a:t>
            </a:r>
            <a:r>
              <a:rPr lang="ru-RU" sz="2000" dirty="0"/>
              <a:t>Каков месячный доход этой лесной семьи?  </a:t>
            </a:r>
            <a:r>
              <a:rPr lang="ru-RU" sz="2000" dirty="0" smtClean="0"/>
              <a:t>__________</a:t>
            </a:r>
            <a:endParaRPr lang="ru-RU" sz="2000" dirty="0"/>
          </a:p>
        </p:txBody>
      </p:sp>
      <p:graphicFrame>
        <p:nvGraphicFramePr>
          <p:cNvPr id="7" name="Объект 6"/>
          <p:cNvGraphicFramePr>
            <a:graphicFrameLocks noGrp="1"/>
          </p:cNvGraphicFramePr>
          <p:nvPr>
            <p:ph sz="half" idx="2"/>
            <p:extLst>
              <p:ext uri="{D42A27DB-BD31-4B8C-83A1-F6EECF244321}">
                <p14:modId xmlns="" xmlns:p14="http://schemas.microsoft.com/office/powerpoint/2010/main" val="3098183095"/>
              </p:ext>
            </p:extLst>
          </p:nvPr>
        </p:nvGraphicFramePr>
        <p:xfrm>
          <a:off x="179512" y="2682872"/>
          <a:ext cx="4317876" cy="3842471"/>
        </p:xfrm>
        <a:graphic>
          <a:graphicData uri="http://schemas.openxmlformats.org/drawingml/2006/table">
            <a:tbl>
              <a:tblPr firstRow="1" bandRow="1">
                <a:tableStyleId>{5C22544A-7EE6-4342-B048-85BDC9FD1C3A}</a:tableStyleId>
              </a:tblPr>
              <a:tblGrid>
                <a:gridCol w="3243258"/>
                <a:gridCol w="1074618"/>
              </a:tblGrid>
              <a:tr h="816100">
                <a:tc>
                  <a:txBody>
                    <a:bodyPr/>
                    <a:lstStyle/>
                    <a:p>
                      <a:r>
                        <a:rPr lang="ru-RU" sz="1400" dirty="0" smtClean="0"/>
                        <a:t>Папа Медведь работает  пчеловодом,  получает зарплату.   </a:t>
                      </a:r>
                      <a:endParaRPr lang="ru-RU" sz="1400" dirty="0"/>
                    </a:p>
                  </a:txBody>
                  <a:tcPr/>
                </a:tc>
                <a:tc>
                  <a:txBody>
                    <a:bodyPr/>
                    <a:lstStyle/>
                    <a:p>
                      <a:pPr marR="43180" algn="ctr">
                        <a:lnSpc>
                          <a:spcPct val="107000"/>
                        </a:lnSpc>
                        <a:spcAft>
                          <a:spcPts val="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20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монет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r>
              <a:tr h="578071">
                <a:tc>
                  <a:txBody>
                    <a:bodyPr/>
                    <a:lstStyle/>
                    <a:p>
                      <a:r>
                        <a:rPr lang="ru-RU" sz="1400" dirty="0" smtClean="0"/>
                        <a:t>Мама Медведица работает поваром и получает зарплату .</a:t>
                      </a:r>
                      <a:endParaRPr lang="ru-RU" sz="1400" dirty="0"/>
                    </a:p>
                  </a:txBody>
                  <a:tcPr/>
                </a:tc>
                <a:tc>
                  <a:txBody>
                    <a:bodyPr/>
                    <a:lstStyle/>
                    <a:p>
                      <a:pPr marR="4445" algn="ctr">
                        <a:lnSpc>
                          <a:spcPct val="107000"/>
                        </a:lnSpc>
                        <a:spcAft>
                          <a:spcPts val="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15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монет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r>
              <a:tr h="578071">
                <a:tc>
                  <a:txBody>
                    <a:bodyPr/>
                    <a:lstStyle/>
                    <a:p>
                      <a:r>
                        <a:rPr lang="ru-RU" sz="1400" dirty="0" smtClean="0"/>
                        <a:t>Бабушке Медведице платят пенсию. </a:t>
                      </a:r>
                      <a:endParaRPr lang="ru-RU" sz="1400" dirty="0"/>
                    </a:p>
                  </a:txBody>
                  <a:tcPr/>
                </a:tc>
                <a:tc>
                  <a:txBody>
                    <a:bodyPr/>
                    <a:lstStyle/>
                    <a:p>
                      <a:pPr marR="4445" algn="ctr">
                        <a:lnSpc>
                          <a:spcPct val="107000"/>
                        </a:lnSpc>
                        <a:spcAft>
                          <a:spcPts val="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10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монет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r>
              <a:tr h="1292158">
                <a:tc>
                  <a:txBody>
                    <a:bodyPr/>
                    <a:lstStyle/>
                    <a:p>
                      <a:r>
                        <a:rPr lang="ru-RU" sz="1400" dirty="0" smtClean="0"/>
                        <a:t>Старший сын Михаил учится в лесной финансовой академии и получает </a:t>
                      </a:r>
                    </a:p>
                    <a:p>
                      <a:r>
                        <a:rPr lang="ru-RU" sz="1400" dirty="0" smtClean="0"/>
                        <a:t>Стипендию.</a:t>
                      </a:r>
                    </a:p>
                    <a:p>
                      <a:endParaRPr lang="ru-RU" sz="1400" dirty="0"/>
                    </a:p>
                  </a:txBody>
                  <a:tcPr/>
                </a:tc>
                <a:tc>
                  <a:txBody>
                    <a:bodyPr/>
                    <a:lstStyle/>
                    <a:p>
                      <a:pPr marR="4445" algn="ctr">
                        <a:lnSpc>
                          <a:spcPct val="107000"/>
                        </a:lnSpc>
                        <a:spcAft>
                          <a:spcPts val="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8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монет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r>
              <a:tr h="578071">
                <a:tc>
                  <a:txBody>
                    <a:bodyPr/>
                    <a:lstStyle/>
                    <a:p>
                      <a:r>
                        <a:rPr lang="ru-RU" sz="1400" kern="1200" dirty="0" smtClean="0">
                          <a:solidFill>
                            <a:schemeClr val="dk1"/>
                          </a:solidFill>
                          <a:effectLst/>
                          <a:latin typeface="+mn-lt"/>
                          <a:ea typeface="+mn-ea"/>
                          <a:cs typeface="+mn-cs"/>
                        </a:rPr>
                        <a:t>А на младшего сына </a:t>
                      </a:r>
                      <a:r>
                        <a:rPr lang="ru-RU" sz="1400" kern="1200" dirty="0" err="1" smtClean="0">
                          <a:solidFill>
                            <a:schemeClr val="dk1"/>
                          </a:solidFill>
                          <a:effectLst/>
                          <a:latin typeface="+mn-lt"/>
                          <a:ea typeface="+mn-ea"/>
                          <a:cs typeface="+mn-cs"/>
                        </a:rPr>
                        <a:t>Мишаню</a:t>
                      </a:r>
                      <a:r>
                        <a:rPr lang="ru-RU" sz="1400" kern="1200" dirty="0" smtClean="0">
                          <a:solidFill>
                            <a:schemeClr val="dk1"/>
                          </a:solidFill>
                          <a:effectLst/>
                          <a:latin typeface="+mn-lt"/>
                          <a:ea typeface="+mn-ea"/>
                          <a:cs typeface="+mn-cs"/>
                        </a:rPr>
                        <a:t> выплачивают пособие в размере </a:t>
                      </a:r>
                      <a:endParaRPr lang="ru-RU" sz="1400" dirty="0"/>
                    </a:p>
                  </a:txBody>
                  <a:tcPr/>
                </a:tc>
                <a:tc>
                  <a:txBody>
                    <a:bodyPr/>
                    <a:lstStyle/>
                    <a:p>
                      <a:pPr marR="4445" algn="ctr">
                        <a:lnSpc>
                          <a:spcPct val="107000"/>
                        </a:lnSpc>
                        <a:spcAft>
                          <a:spcPts val="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5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монет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r>
            </a:tbl>
          </a:graphicData>
        </a:graphic>
      </p:graphicFrame>
      <p:sp>
        <p:nvSpPr>
          <p:cNvPr id="5" name="Текст 4"/>
          <p:cNvSpPr>
            <a:spLocks noGrp="1"/>
          </p:cNvSpPr>
          <p:nvPr>
            <p:ph type="body" sz="quarter" idx="3"/>
          </p:nvPr>
        </p:nvSpPr>
        <p:spPr>
          <a:xfrm>
            <a:off x="4645025" y="1535113"/>
            <a:ext cx="4041775" cy="1029792"/>
          </a:xfrm>
        </p:spPr>
        <p:txBody>
          <a:bodyPr/>
          <a:lstStyle/>
          <a:p>
            <a:r>
              <a:rPr lang="ru-RU" dirty="0"/>
              <a:t>	</a:t>
            </a:r>
            <a:r>
              <a:rPr lang="ru-RU" sz="2000" dirty="0" smtClean="0"/>
              <a:t>Подсчитай </a:t>
            </a:r>
            <a:r>
              <a:rPr lang="ru-RU" sz="2000" dirty="0"/>
              <a:t>расход семьи за месяц?  </a:t>
            </a:r>
            <a:r>
              <a:rPr lang="ru-RU" sz="2000" dirty="0" smtClean="0"/>
              <a:t>__________________</a:t>
            </a:r>
            <a:endParaRPr lang="ru-RU" sz="2000" dirty="0"/>
          </a:p>
        </p:txBody>
      </p:sp>
      <p:graphicFrame>
        <p:nvGraphicFramePr>
          <p:cNvPr id="8" name="Объект 7"/>
          <p:cNvGraphicFramePr>
            <a:graphicFrameLocks noGrp="1"/>
          </p:cNvGraphicFramePr>
          <p:nvPr>
            <p:ph sz="quarter" idx="4"/>
            <p:extLst>
              <p:ext uri="{D42A27DB-BD31-4B8C-83A1-F6EECF244321}">
                <p14:modId xmlns="" xmlns:p14="http://schemas.microsoft.com/office/powerpoint/2010/main" val="1733114963"/>
              </p:ext>
            </p:extLst>
          </p:nvPr>
        </p:nvGraphicFramePr>
        <p:xfrm>
          <a:off x="4645025" y="2682875"/>
          <a:ext cx="4041776" cy="3846775"/>
        </p:xfrm>
        <a:graphic>
          <a:graphicData uri="http://schemas.openxmlformats.org/drawingml/2006/table">
            <a:tbl>
              <a:tblPr firstRow="1" bandRow="1">
                <a:tableStyleId>{5C22544A-7EE6-4342-B048-85BDC9FD1C3A}</a:tableStyleId>
              </a:tblPr>
              <a:tblGrid>
                <a:gridCol w="2020888"/>
                <a:gridCol w="2020888"/>
              </a:tblGrid>
              <a:tr h="542546">
                <a:tc>
                  <a:txBody>
                    <a:bodyPr/>
                    <a:lstStyle/>
                    <a:p>
                      <a:pPr marR="42545" algn="ct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На продукты данной семье необходимо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c>
                  <a:txBody>
                    <a:bodyPr/>
                    <a:lstStyle/>
                    <a:p>
                      <a:pPr marR="46990" algn="ctr">
                        <a:lnSpc>
                          <a:spcPct val="107000"/>
                        </a:lnSpc>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20 монет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r>
              <a:tr h="792715">
                <a:tc>
                  <a:txBody>
                    <a:bodyPr/>
                    <a:lstStyle/>
                    <a:p>
                      <a:pPr algn="ctr">
                        <a:lnSpc>
                          <a:spcPct val="107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На обновки членам семьи приходится затрачивать в месяц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c>
                  <a:txBody>
                    <a:bodyPr/>
                    <a:lstStyle/>
                    <a:p>
                      <a:pPr marR="43180" algn="ctr">
                        <a:lnSpc>
                          <a:spcPct val="107000"/>
                        </a:lnSpc>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15 монет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r>
              <a:tr h="542546">
                <a:tc>
                  <a:txBody>
                    <a:bodyPr/>
                    <a:lstStyle/>
                    <a:p>
                      <a:pPr marR="42545" algn="ctr">
                        <a:lnSpc>
                          <a:spcPct val="107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Расходы на лесной транспорт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c>
                  <a:txBody>
                    <a:bodyPr/>
                    <a:lstStyle/>
                    <a:p>
                      <a:pPr marR="43815" algn="ctr">
                        <a:lnSpc>
                          <a:spcPct val="107000"/>
                        </a:lnSpc>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7 монет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r>
              <a:tr h="474038">
                <a:tc>
                  <a:txBody>
                    <a:bodyPr/>
                    <a:lstStyle/>
                    <a:p>
                      <a:pPr marR="3175" algn="ct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Для лекарства для бабушки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c>
                  <a:txBody>
                    <a:bodyPr/>
                    <a:lstStyle/>
                    <a:p>
                      <a:pPr marR="4445" algn="ctr">
                        <a:lnSpc>
                          <a:spcPct val="107000"/>
                        </a:lnSpc>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монеты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r>
              <a:tr h="474038">
                <a:tc>
                  <a:txBody>
                    <a:bodyPr/>
                    <a:lstStyle/>
                    <a:p>
                      <a:pPr marR="3175" algn="ct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На учебники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c>
                  <a:txBody>
                    <a:bodyPr/>
                    <a:lstStyle/>
                    <a:p>
                      <a:pPr marR="4445" algn="ctr">
                        <a:lnSpc>
                          <a:spcPct val="107000"/>
                        </a:lnSpc>
                        <a:spcAft>
                          <a:spcPts val="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4 монеты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r>
              <a:tr h="474038">
                <a:tc>
                  <a:txBody>
                    <a:bodyPr/>
                    <a:lstStyle/>
                    <a:p>
                      <a:pPr marR="635" algn="ct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На игрушки для малыша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c>
                  <a:txBody>
                    <a:bodyPr/>
                    <a:lstStyle/>
                    <a:p>
                      <a:pPr marR="4445" algn="ctr">
                        <a:lnSpc>
                          <a:spcPct val="107000"/>
                        </a:lnSpc>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монета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r>
              <a:tr h="542546">
                <a:tc>
                  <a:txBody>
                    <a:bodyPr/>
                    <a:lstStyle/>
                    <a:p>
                      <a:pPr marR="1270" algn="ct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Оплата проживания в берлоге.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c>
                  <a:txBody>
                    <a:bodyPr/>
                    <a:lstStyle/>
                    <a:p>
                      <a:pPr marR="4445" algn="ctr">
                        <a:lnSpc>
                          <a:spcPct val="107000"/>
                        </a:lnSpc>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10 монет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T="33020" marB="0"/>
                </a:tc>
              </a:tr>
            </a:tbl>
          </a:graphicData>
        </a:graphic>
      </p:graphicFrame>
    </p:spTree>
    <p:extLst>
      <p:ext uri="{BB962C8B-B14F-4D97-AF65-F5344CB8AC3E}">
        <p14:creationId xmlns="" xmlns:p14="http://schemas.microsoft.com/office/powerpoint/2010/main" val="3578525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pPr algn="l"/>
            <a:r>
              <a:rPr lang="ru-RU" sz="2000" dirty="0" smtClean="0"/>
              <a:t>1. Какой </a:t>
            </a:r>
            <a:r>
              <a:rPr lang="ru-RU" sz="2000" dirty="0"/>
              <a:t>состав семьи</a:t>
            </a:r>
            <a:r>
              <a:rPr lang="ru-RU" sz="2000" dirty="0" smtClean="0"/>
              <a:t>?</a:t>
            </a:r>
            <a:br>
              <a:rPr lang="ru-RU" sz="2000" dirty="0" smtClean="0"/>
            </a:br>
            <a:r>
              <a:rPr lang="ru-RU" sz="2000" dirty="0" smtClean="0"/>
              <a:t>2. Все </a:t>
            </a:r>
            <a:r>
              <a:rPr lang="ru-RU" sz="2000" dirty="0"/>
              <a:t>ли члены семьи приносят доходы</a:t>
            </a:r>
            <a:r>
              <a:rPr lang="ru-RU" sz="2000" dirty="0" smtClean="0"/>
              <a:t>?</a:t>
            </a:r>
            <a:br>
              <a:rPr lang="ru-RU" sz="2000" dirty="0" smtClean="0"/>
            </a:br>
            <a:r>
              <a:rPr lang="ru-RU" sz="2000" dirty="0" smtClean="0"/>
              <a:t>3. Превышают </a:t>
            </a:r>
            <a:r>
              <a:rPr lang="ru-RU" sz="2000" dirty="0"/>
              <a:t>ли </a:t>
            </a:r>
            <a:r>
              <a:rPr lang="ru-RU" sz="2000" dirty="0" smtClean="0"/>
              <a:t>статья </a:t>
            </a:r>
            <a:r>
              <a:rPr lang="ru-RU" sz="2000" dirty="0"/>
              <a:t>расходов </a:t>
            </a:r>
            <a:r>
              <a:rPr lang="ru-RU" sz="2000" dirty="0" smtClean="0"/>
              <a:t>статью </a:t>
            </a:r>
            <a:r>
              <a:rPr lang="ru-RU" sz="2000" dirty="0"/>
              <a:t>доходов? </a:t>
            </a:r>
            <a:r>
              <a:rPr lang="ru-RU" sz="2000" dirty="0" smtClean="0"/>
              <a:t> На сколько?</a:t>
            </a:r>
            <a:br>
              <a:rPr lang="ru-RU" sz="2000" dirty="0" smtClean="0"/>
            </a:br>
            <a:r>
              <a:rPr lang="ru-RU" sz="2000" dirty="0" smtClean="0"/>
              <a:t>4. Экономно </a:t>
            </a:r>
            <a:r>
              <a:rPr lang="ru-RU" sz="2000" dirty="0"/>
              <a:t>ли члены семьи тратят деньги</a:t>
            </a:r>
            <a:r>
              <a:rPr lang="ru-RU" sz="2000" dirty="0" smtClean="0"/>
              <a:t>?</a:t>
            </a:r>
            <a:br>
              <a:rPr lang="ru-RU" sz="2000" dirty="0" smtClean="0"/>
            </a:br>
            <a:r>
              <a:rPr lang="ru-RU" sz="2000" dirty="0" smtClean="0"/>
              <a:t>5. Чтобы </a:t>
            </a:r>
            <a:r>
              <a:rPr lang="ru-RU" sz="2000" dirty="0"/>
              <a:t>вы могли посоветовать данной семье?</a:t>
            </a:r>
          </a:p>
        </p:txBody>
      </p:sp>
      <p:sp>
        <p:nvSpPr>
          <p:cNvPr id="6" name="Подзаголовок 5"/>
          <p:cNvSpPr>
            <a:spLocks noGrp="1"/>
          </p:cNvSpPr>
          <p:nvPr>
            <p:ph type="subTitle" idx="1"/>
          </p:nvPr>
        </p:nvSpPr>
        <p:spPr>
          <a:xfrm>
            <a:off x="107504" y="3789040"/>
            <a:ext cx="8928992" cy="2592288"/>
          </a:xfrm>
        </p:spPr>
        <p:txBody>
          <a:bodyPr/>
          <a:lstStyle/>
          <a:p>
            <a:endParaRPr lang="ru-RU" dirty="0"/>
          </a:p>
        </p:txBody>
      </p:sp>
      <p:sp>
        <p:nvSpPr>
          <p:cNvPr id="8" name="Горизонтальный свиток 7"/>
          <p:cNvSpPr/>
          <p:nvPr/>
        </p:nvSpPr>
        <p:spPr>
          <a:xfrm>
            <a:off x="323528" y="3212976"/>
            <a:ext cx="8640960" cy="374441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1.Можно </a:t>
            </a:r>
            <a:r>
              <a:rPr lang="ru-RU" sz="2000" dirty="0"/>
              <a:t>сэкономить на транспорте, если … (если пользоваться проездным билетом)</a:t>
            </a:r>
          </a:p>
          <a:p>
            <a:pPr algn="ctr"/>
            <a:r>
              <a:rPr lang="ru-RU" sz="2000" dirty="0" smtClean="0"/>
              <a:t>2.Можно </a:t>
            </a:r>
            <a:r>
              <a:rPr lang="ru-RU" sz="2000" dirty="0"/>
              <a:t>сэкономить на коммунальных услугах, если … (если экономить воду, электроэнергию, газ)</a:t>
            </a:r>
          </a:p>
          <a:p>
            <a:pPr algn="ctr"/>
            <a:r>
              <a:rPr lang="ru-RU" sz="2000" dirty="0" smtClean="0"/>
              <a:t>3.Можно </a:t>
            </a:r>
            <a:r>
              <a:rPr lang="ru-RU" sz="2000" dirty="0"/>
              <a:t>сэкономить на продуктах, если … (если есть дача, если покупать в </a:t>
            </a:r>
            <a:r>
              <a:rPr lang="ru-RU" sz="2000" dirty="0" smtClean="0"/>
              <a:t>меру)</a:t>
            </a:r>
          </a:p>
          <a:p>
            <a:pPr algn="ctr"/>
            <a:r>
              <a:rPr lang="ru-RU" sz="2000" dirty="0" smtClean="0"/>
              <a:t>4. Можно </a:t>
            </a:r>
            <a:r>
              <a:rPr lang="ru-RU" sz="2000" dirty="0"/>
              <a:t>сэкономить на одежде и обуви, если … (если беречь)</a:t>
            </a:r>
          </a:p>
          <a:p>
            <a:pPr algn="ctr"/>
            <a:r>
              <a:rPr lang="ru-RU" sz="2000" dirty="0" smtClean="0"/>
              <a:t>5.Можно </a:t>
            </a:r>
            <a:r>
              <a:rPr lang="ru-RU" sz="2000" dirty="0"/>
              <a:t>сэкономить на разговорах по сотовому телефону, если … (реже разговаривать)</a:t>
            </a:r>
          </a:p>
        </p:txBody>
      </p:sp>
    </p:spTree>
    <p:extLst>
      <p:ext uri="{BB962C8B-B14F-4D97-AF65-F5344CB8AC3E}">
        <p14:creationId xmlns="" xmlns:p14="http://schemas.microsoft.com/office/powerpoint/2010/main" val="1855075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22313" y="4406900"/>
            <a:ext cx="7772400" cy="1974428"/>
          </a:xfrm>
        </p:spPr>
        <p:txBody>
          <a:bodyPr/>
          <a:lstStyle/>
          <a:p>
            <a:r>
              <a:rPr lang="ru-RU" sz="2400" dirty="0" smtClean="0"/>
              <a:t>      </a:t>
            </a:r>
            <a:r>
              <a:rPr lang="ru-RU" sz="3200" dirty="0" smtClean="0"/>
              <a:t>Вывод</a:t>
            </a:r>
            <a:r>
              <a:rPr lang="ru-RU" sz="3200" dirty="0"/>
              <a:t>: </a:t>
            </a:r>
            <a:r>
              <a:rPr lang="ru-RU" sz="3200" dirty="0" smtClean="0"/>
              <a:t>  </a:t>
            </a:r>
            <a:r>
              <a:rPr lang="ru-RU" sz="3200" b="0" dirty="0" smtClean="0"/>
              <a:t>Для </a:t>
            </a:r>
            <a:r>
              <a:rPr lang="ru-RU" sz="3200" b="0" dirty="0"/>
              <a:t>того, чтобы правильно вести хозяйство, нужен план доходов и расходов – семейный бюджет.</a:t>
            </a:r>
            <a:br>
              <a:rPr lang="ru-RU" sz="3200" b="0" dirty="0"/>
            </a:br>
            <a:r>
              <a:rPr lang="ru-RU" dirty="0"/>
              <a:t/>
            </a:r>
            <a:br>
              <a:rPr lang="ru-RU" dirty="0"/>
            </a:br>
            <a:endParaRPr lang="ru-RU" dirty="0"/>
          </a:p>
        </p:txBody>
      </p:sp>
      <p:sp>
        <p:nvSpPr>
          <p:cNvPr id="5" name="Текст 4"/>
          <p:cNvSpPr>
            <a:spLocks noGrp="1"/>
          </p:cNvSpPr>
          <p:nvPr>
            <p:ph type="body" idx="1"/>
          </p:nvPr>
        </p:nvSpPr>
        <p:spPr>
          <a:xfrm>
            <a:off x="722313" y="1772817"/>
            <a:ext cx="7772400" cy="2634084"/>
          </a:xfrm>
        </p:spPr>
        <p:txBody>
          <a:bodyPr/>
          <a:lstStyle/>
          <a:p>
            <a:pPr algn="ctr"/>
            <a:r>
              <a:rPr lang="ru-RU" sz="2400" b="1" dirty="0">
                <a:solidFill>
                  <a:schemeClr val="tx1"/>
                </a:solidFill>
              </a:rPr>
              <a:t>Подведем итоги. </a:t>
            </a:r>
            <a:endParaRPr lang="ru-RU" sz="2400" b="1" dirty="0" smtClean="0">
              <a:solidFill>
                <a:schemeClr val="tx1"/>
              </a:solidFill>
            </a:endParaRPr>
          </a:p>
          <a:p>
            <a:r>
              <a:rPr lang="ru-RU" sz="2400" dirty="0" smtClean="0">
                <a:solidFill>
                  <a:schemeClr val="tx1"/>
                </a:solidFill>
              </a:rPr>
              <a:t>- </a:t>
            </a:r>
            <a:r>
              <a:rPr lang="ru-RU" sz="2400" dirty="0">
                <a:solidFill>
                  <a:schemeClr val="tx1"/>
                </a:solidFill>
              </a:rPr>
              <a:t>Что такое «семейный бюджет»? </a:t>
            </a:r>
          </a:p>
          <a:p>
            <a:r>
              <a:rPr lang="ru-RU" sz="2400" dirty="0">
                <a:solidFill>
                  <a:schemeClr val="tx1"/>
                </a:solidFill>
              </a:rPr>
              <a:t>- Назовите доходы семейного бюджета. </a:t>
            </a:r>
          </a:p>
          <a:p>
            <a:r>
              <a:rPr lang="ru-RU" sz="2400" dirty="0">
                <a:solidFill>
                  <a:schemeClr val="tx1"/>
                </a:solidFill>
              </a:rPr>
              <a:t>- Назовите расходы семейного бюджета? </a:t>
            </a:r>
          </a:p>
          <a:p>
            <a:r>
              <a:rPr lang="ru-RU" sz="2400" dirty="0">
                <a:solidFill>
                  <a:schemeClr val="tx1"/>
                </a:solidFill>
              </a:rPr>
              <a:t>- Для чего нужно уметь составлять семейный бюджет? </a:t>
            </a:r>
          </a:p>
          <a:p>
            <a:endParaRPr lang="ru-RU" dirty="0"/>
          </a:p>
        </p:txBody>
      </p:sp>
    </p:spTree>
    <p:extLst>
      <p:ext uri="{BB962C8B-B14F-4D97-AF65-F5344CB8AC3E}">
        <p14:creationId xmlns="" xmlns:p14="http://schemas.microsoft.com/office/powerpoint/2010/main" val="168848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3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лиц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2</Template>
  <TotalTime>522</TotalTime>
  <Words>345</Words>
  <Application>Microsoft Office PowerPoint</Application>
  <PresentationFormat>Экран (4:3)</PresentationFormat>
  <Paragraphs>60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лица</vt:lpstr>
      <vt:lpstr>Слайд 1</vt:lpstr>
      <vt:lpstr>Внеклассное мероприятие по финансовой грамотности  «Семейный бюджет» </vt:lpstr>
      <vt:lpstr>Цель:  - познакомить детей с понятиями «семейный бюджет», «доходы», «расходы», с практическими навыками распределения семейного бюджета; - развивать умение самостоятельно мыслить, делать выводы при планировании семейного бюджета;  - развивать познавательный интерес учащихся, речь, логическое мышление;  - воспитывать бережное отношение к ведению домашнего хозяйства, умение выслушивать мнения товарищей, работать в группах и в коллективе.  </vt:lpstr>
      <vt:lpstr>Слайд 4</vt:lpstr>
      <vt:lpstr>Слайд 5</vt:lpstr>
      <vt:lpstr>Слайд 6</vt:lpstr>
      <vt:lpstr>1. Какой состав семьи? 2. Все ли члены семьи приносят доходы? 3. Превышают ли статья расходов статью доходов?  На сколько? 4. Экономно ли члены семьи тратят деньги? 5. Чтобы вы могли посоветовать данной семье?</vt:lpstr>
      <vt:lpstr>      Вывод:   Для того, чтобы правильно вести хозяйство, нужен план доходов и расходов – семейный бюджет.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dc:title>
  <dc:creator>Family</dc:creator>
  <cp:lastModifiedBy>g.klyushina</cp:lastModifiedBy>
  <cp:revision>22</cp:revision>
  <dcterms:created xsi:type="dcterms:W3CDTF">2017-10-24T19:38:15Z</dcterms:created>
  <dcterms:modified xsi:type="dcterms:W3CDTF">2017-11-08T10:58:01Z</dcterms:modified>
</cp:coreProperties>
</file>