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259" r:id="rId3"/>
    <p:sldId id="262" r:id="rId4"/>
    <p:sldId id="260" r:id="rId5"/>
    <p:sldId id="261" r:id="rId6"/>
    <p:sldId id="264" r:id="rId7"/>
    <p:sldId id="258" r:id="rId8"/>
    <p:sldId id="265" r:id="rId9"/>
    <p:sldId id="263"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D1EE"/>
    <a:srgbClr val="0066CC"/>
    <a:srgbClr val="0033CC"/>
    <a:srgbClr val="5E8CD8"/>
    <a:srgbClr val="668C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6AE2BA-5E24-4B5C-ACAC-71CAD1C1BE90}" type="datetimeFigureOut">
              <a:rPr lang="ru-RU" smtClean="0"/>
              <a:pPr/>
              <a:t>31.10.2017</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3DF112-749A-4E98-AADF-BDDEEEEB59D5}" type="slidenum">
              <a:rPr lang="ru-RU" smtClean="0"/>
              <a:pPr/>
              <a:t>‹#›</a:t>
            </a:fld>
            <a:endParaRPr lang="ru-RU"/>
          </a:p>
        </p:txBody>
      </p:sp>
    </p:spTree>
    <p:extLst>
      <p:ext uri="{BB962C8B-B14F-4D97-AF65-F5344CB8AC3E}">
        <p14:creationId xmlns:p14="http://schemas.microsoft.com/office/powerpoint/2010/main" val="677248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278416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661384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25644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4178724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3101508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21618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207367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3717649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903942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7780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19D509D-AA7C-4D20-A3C1-68DF26A09A76}" type="datetimeFigureOut">
              <a:rPr lang="ru-RU" smtClean="0"/>
              <a:pPr/>
              <a:t>31.10.2017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F272A45-B729-4142-BEFF-B00D2F440944}" type="slidenum">
              <a:rPr lang="ru-RU" smtClean="0"/>
              <a:pPr/>
              <a:t>‹#›</a:t>
            </a:fld>
            <a:endParaRPr lang="ru-RU"/>
          </a:p>
        </p:txBody>
      </p:sp>
    </p:spTree>
    <p:extLst>
      <p:ext uri="{BB962C8B-B14F-4D97-AF65-F5344CB8AC3E}">
        <p14:creationId xmlns:p14="http://schemas.microsoft.com/office/powerpoint/2010/main" val="3573430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00B0F0"/>
            </a:gs>
            <a:gs pos="95000">
              <a:schemeClr val="accent1">
                <a:lumMod val="20000"/>
                <a:lumOff val="80000"/>
              </a:schemeClr>
            </a:gs>
            <a:gs pos="100000">
              <a:srgbClr val="00B0F0">
                <a:alpha val="40000"/>
              </a:srgbClr>
            </a:gs>
            <a:gs pos="100000">
              <a:schemeClr val="bg1"/>
            </a:gs>
          </a:gsLst>
          <a:path path="rect">
            <a:fillToRect l="100000" t="100000"/>
          </a:path>
          <a:tileRect r="-100000" b="-10000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9D509D-AA7C-4D20-A3C1-68DF26A09A76}" type="datetimeFigureOut">
              <a:rPr lang="ru-RU" smtClean="0"/>
              <a:pPr/>
              <a:t>31.10.2017</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272A45-B729-4142-BEFF-B00D2F440944}" type="slidenum">
              <a:rPr lang="ru-RU" smtClean="0"/>
              <a:pPr/>
              <a:t>‹#›</a:t>
            </a:fld>
            <a:endParaRPr lang="ru-RU"/>
          </a:p>
        </p:txBody>
      </p:sp>
    </p:spTree>
    <p:extLst>
      <p:ext uri="{BB962C8B-B14F-4D97-AF65-F5344CB8AC3E}">
        <p14:creationId xmlns:p14="http://schemas.microsoft.com/office/powerpoint/2010/main" val="37644796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fipi.ru/content/otkrytyy-bank-zadaniy-eg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www.calorizator.ru/product/fruit/banana" TargetMode="External"/><Relationship Id="rId7" Type="http://schemas.openxmlformats.org/officeDocument/2006/relationships/hyperlink" Target="http://www.calorizator.ru/product/fruit/plum" TargetMode="External"/><Relationship Id="rId12" Type="http://schemas.openxmlformats.org/officeDocument/2006/relationships/image" Target="../media/image9.jpeg"/><Relationship Id="rId2" Type="http://schemas.openxmlformats.org/officeDocument/2006/relationships/hyperlink" Target="http://www.calorizator.ru/product/fruit/apple" TargetMode="External"/><Relationship Id="rId1" Type="http://schemas.openxmlformats.org/officeDocument/2006/relationships/slideLayout" Target="../slideLayouts/slideLayout7.xml"/><Relationship Id="rId6" Type="http://schemas.openxmlformats.org/officeDocument/2006/relationships/hyperlink" Target="http://www.calorizator.ru/product/fruit/pear" TargetMode="External"/><Relationship Id="rId11" Type="http://schemas.openxmlformats.org/officeDocument/2006/relationships/image" Target="../media/image8.jpeg"/><Relationship Id="rId5" Type="http://schemas.openxmlformats.org/officeDocument/2006/relationships/hyperlink" Target="http://www.calorizator.ru/product/fruit/kiwi"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calorizator.ru/product/fruit/mandarin" TargetMode="External"/><Relationship Id="rId9" Type="http://schemas.openxmlformats.org/officeDocument/2006/relationships/image" Target="../media/image6.jpeg"/><Relationship Id="rId1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86232" y="280219"/>
            <a:ext cx="10289458" cy="1533833"/>
          </a:xfrm>
          <a:noFill/>
        </p:spPr>
        <p:txBody>
          <a:bodyPr>
            <a:noAutofit/>
          </a:bodyPr>
          <a:lstStyle/>
          <a:p>
            <a:r>
              <a:rPr lang="ru-RU" sz="3600" dirty="0" smtClean="0">
                <a:latin typeface="Times New Roman" panose="02020603050405020304" pitchFamily="18" charset="0"/>
                <a:cs typeface="Times New Roman" panose="02020603050405020304" pitchFamily="18" charset="0"/>
              </a:rPr>
              <a:t/>
            </a:r>
            <a:br>
              <a:rPr lang="ru-RU" sz="3600" dirty="0" smtClean="0">
                <a:latin typeface="Times New Roman" panose="02020603050405020304" pitchFamily="18" charset="0"/>
                <a:cs typeface="Times New Roman" panose="02020603050405020304" pitchFamily="18" charset="0"/>
              </a:rPr>
            </a:br>
            <a:r>
              <a:rPr lang="ru-RU" sz="3600" dirty="0">
                <a:latin typeface="Times New Roman" panose="02020603050405020304" pitchFamily="18" charset="0"/>
                <a:cs typeface="Times New Roman" panose="02020603050405020304" pitchFamily="18" charset="0"/>
              </a:rPr>
              <a:t/>
            </a:r>
            <a:br>
              <a:rPr lang="ru-RU" sz="3600" dirty="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
            </a:r>
            <a:br>
              <a:rPr lang="ru-RU" sz="3600" dirty="0" smtClean="0">
                <a:latin typeface="Times New Roman" panose="02020603050405020304" pitchFamily="18" charset="0"/>
                <a:cs typeface="Times New Roman" panose="02020603050405020304" pitchFamily="18" charset="0"/>
              </a:rPr>
            </a:b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Курсы </a:t>
            </a:r>
            <a:r>
              <a:rPr lang="ru-RU" sz="2400" b="1" dirty="0">
                <a:solidFill>
                  <a:schemeClr val="tx2">
                    <a:lumMod val="50000"/>
                  </a:schemeClr>
                </a:solidFill>
                <a:latin typeface="Times New Roman" panose="02020603050405020304" pitchFamily="18" charset="0"/>
                <a:cs typeface="Times New Roman" panose="02020603050405020304" pitchFamily="18" charset="0"/>
              </a:rPr>
              <a:t>повышения квалификации</a:t>
            </a:r>
            <a:br>
              <a:rPr lang="ru-RU" sz="2400" b="1" dirty="0">
                <a:solidFill>
                  <a:schemeClr val="tx2">
                    <a:lumMod val="50000"/>
                  </a:schemeClr>
                </a:solidFill>
                <a:latin typeface="Times New Roman" panose="02020603050405020304" pitchFamily="18" charset="0"/>
                <a:cs typeface="Times New Roman" panose="02020603050405020304" pitchFamily="18" charset="0"/>
              </a:rPr>
            </a:br>
            <a:r>
              <a:rPr lang="ru-RU" sz="2400" b="1" dirty="0">
                <a:solidFill>
                  <a:schemeClr val="tx2">
                    <a:lumMod val="50000"/>
                  </a:schemeClr>
                </a:solidFill>
                <a:latin typeface="Times New Roman" panose="02020603050405020304" pitchFamily="18" charset="0"/>
                <a:cs typeface="Times New Roman" panose="02020603050405020304" pitchFamily="18" charset="0"/>
              </a:rPr>
              <a:t>«Содержание и методика преподавания курса финансовой грамотности различным категориям обучающихся</a:t>
            </a:r>
            <a:r>
              <a:rPr lang="ru-RU" sz="2400" b="1" dirty="0" smtClean="0">
                <a:solidFill>
                  <a:schemeClr val="tx2">
                    <a:lumMod val="50000"/>
                  </a:schemeClr>
                </a:solidFill>
                <a:latin typeface="Times New Roman" panose="02020603050405020304" pitchFamily="18" charset="0"/>
                <a:cs typeface="Times New Roman" panose="02020603050405020304" pitchFamily="18" charset="0"/>
              </a:rPr>
              <a:t>»</a:t>
            </a:r>
            <a:r>
              <a:rPr lang="ru-RU" sz="2400" b="1" dirty="0">
                <a:solidFill>
                  <a:schemeClr val="tx2">
                    <a:lumMod val="50000"/>
                  </a:schemeClr>
                </a:solidFill>
                <a:latin typeface="Times New Roman" panose="02020603050405020304" pitchFamily="18" charset="0"/>
                <a:cs typeface="Times New Roman" panose="02020603050405020304" pitchFamily="18" charset="0"/>
              </a:rPr>
              <a:t/>
            </a:r>
            <a:br>
              <a:rPr lang="ru-RU" sz="2400" b="1" dirty="0">
                <a:solidFill>
                  <a:schemeClr val="tx2">
                    <a:lumMod val="50000"/>
                  </a:schemeClr>
                </a:solidFill>
                <a:latin typeface="Times New Roman" panose="02020603050405020304" pitchFamily="18" charset="0"/>
                <a:cs typeface="Times New Roman" panose="02020603050405020304" pitchFamily="18" charset="0"/>
              </a:rPr>
            </a:br>
            <a:r>
              <a:rPr lang="ru-RU" sz="3600" dirty="0" smtClean="0">
                <a:solidFill>
                  <a:schemeClr val="tx2">
                    <a:lumMod val="50000"/>
                  </a:schemeClr>
                </a:solidFill>
                <a:latin typeface="Times New Roman" panose="02020603050405020304" pitchFamily="18" charset="0"/>
                <a:cs typeface="Times New Roman" panose="02020603050405020304" pitchFamily="18" charset="0"/>
              </a:rPr>
              <a:t> </a:t>
            </a:r>
            <a:endParaRPr lang="ru-RU" sz="3600"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369033" y="2109018"/>
            <a:ext cx="10822967" cy="3288891"/>
          </a:xfrm>
        </p:spPr>
        <p:txBody>
          <a:bodyPr>
            <a:noAutofit/>
          </a:bodyPr>
          <a:lstStyle/>
          <a:p>
            <a:pPr>
              <a:lnSpc>
                <a:spcPct val="100000"/>
              </a:lnSpc>
            </a:pPr>
            <a:r>
              <a:rPr lang="ru-RU" sz="3200"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Модуль 2. Содержание и методика преподавания тем по управлению личными финансами и формированию семейного бюджета.</a:t>
            </a:r>
          </a:p>
          <a:p>
            <a:pPr>
              <a:lnSpc>
                <a:spcPct val="100000"/>
              </a:lnSpc>
            </a:pP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Групповой проект: </a:t>
            </a:r>
          </a:p>
          <a:p>
            <a:pPr>
              <a:lnSpc>
                <a:spcPct val="100000"/>
              </a:lnSpc>
            </a:pP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Разработка игры-</a:t>
            </a:r>
            <a:r>
              <a:rPr lang="ru-RU" sz="3200" b="1" dirty="0" err="1" smtClean="0">
                <a:solidFill>
                  <a:schemeClr val="tx2">
                    <a:lumMod val="50000"/>
                  </a:schemeClr>
                </a:solidFill>
                <a:latin typeface="Times New Roman" panose="02020603050405020304" pitchFamily="18" charset="0"/>
                <a:cs typeface="Times New Roman" panose="02020603050405020304" pitchFamily="18" charset="0"/>
              </a:rPr>
              <a:t>квеста</a:t>
            </a:r>
            <a:r>
              <a:rPr lang="ru-RU" sz="3200" b="1" dirty="0" smtClean="0">
                <a:solidFill>
                  <a:schemeClr val="tx2">
                    <a:lumMod val="50000"/>
                  </a:schemeClr>
                </a:solidFill>
                <a:latin typeface="Times New Roman" panose="02020603050405020304" pitchFamily="18" charset="0"/>
                <a:cs typeface="Times New Roman" panose="02020603050405020304" pitchFamily="18" charset="0"/>
              </a:rPr>
              <a:t> «Деньги любят счет»</a:t>
            </a:r>
          </a:p>
          <a:p>
            <a:pPr>
              <a:lnSpc>
                <a:spcPct val="100000"/>
              </a:lnSpc>
            </a:pPr>
            <a:endParaRPr lang="ru-RU" sz="3200" b="1" dirty="0">
              <a:solidFill>
                <a:schemeClr val="tx2">
                  <a:lumMod val="50000"/>
                </a:schemeClr>
              </a:solidFill>
              <a:latin typeface="Times New Roman" panose="02020603050405020304" pitchFamily="18" charset="0"/>
              <a:cs typeface="Times New Roman" panose="02020603050405020304" pitchFamily="18" charset="0"/>
            </a:endParaRPr>
          </a:p>
          <a:p>
            <a:pPr>
              <a:lnSpc>
                <a:spcPct val="100000"/>
              </a:lnSpc>
            </a:pPr>
            <a:endParaRPr lang="ru-RU" sz="3200" b="1" dirty="0" smtClean="0">
              <a:solidFill>
                <a:schemeClr val="tx2">
                  <a:lumMod val="50000"/>
                </a:schemeClr>
              </a:solidFill>
              <a:latin typeface="Times New Roman" panose="02020603050405020304" pitchFamily="18" charset="0"/>
              <a:cs typeface="Times New Roman" panose="02020603050405020304" pitchFamily="18" charset="0"/>
            </a:endParaRPr>
          </a:p>
          <a:p>
            <a:pPr>
              <a:lnSpc>
                <a:spcPct val="100000"/>
              </a:lnSpc>
            </a:pPr>
            <a:r>
              <a:rPr lang="ru-RU" b="1" dirty="0" smtClean="0">
                <a:solidFill>
                  <a:schemeClr val="tx2">
                    <a:lumMod val="50000"/>
                  </a:schemeClr>
                </a:solidFill>
                <a:latin typeface="Times New Roman" panose="02020603050405020304" pitchFamily="18" charset="0"/>
                <a:cs typeface="Times New Roman" panose="02020603050405020304" pitchFamily="18" charset="0"/>
              </a:rPr>
              <a:t>ГБОУ </a:t>
            </a:r>
            <a:r>
              <a:rPr lang="ru-RU" b="1" dirty="0" err="1" smtClean="0">
                <a:solidFill>
                  <a:schemeClr val="tx2">
                    <a:lumMod val="50000"/>
                  </a:schemeClr>
                </a:solidFill>
                <a:latin typeface="Times New Roman" panose="02020603050405020304" pitchFamily="18" charset="0"/>
                <a:cs typeface="Times New Roman" panose="02020603050405020304" pitchFamily="18" charset="0"/>
              </a:rPr>
              <a:t>г.Москвы</a:t>
            </a:r>
            <a:r>
              <a:rPr lang="ru-RU" b="1" dirty="0" smtClean="0">
                <a:solidFill>
                  <a:schemeClr val="tx2">
                    <a:lumMod val="50000"/>
                  </a:schemeClr>
                </a:solidFill>
                <a:latin typeface="Times New Roman" panose="02020603050405020304" pitchFamily="18" charset="0"/>
                <a:cs typeface="Times New Roman" panose="02020603050405020304" pitchFamily="18" charset="0"/>
              </a:rPr>
              <a:t> «Школа №1507»</a:t>
            </a:r>
            <a:endParaRPr lang="ru-RU" b="1" dirty="0">
              <a:solidFill>
                <a:schemeClr val="tx2">
                  <a:lumMod val="50000"/>
                </a:schemeClr>
              </a:solidFill>
            </a:endParaRPr>
          </a:p>
        </p:txBody>
      </p:sp>
      <p:pic>
        <p:nvPicPr>
          <p:cNvPr id="4" name="Рисунок 3"/>
          <p:cNvPicPr>
            <a:picLocks noChangeAspect="1"/>
          </p:cNvPicPr>
          <p:nvPr/>
        </p:nvPicPr>
        <p:blipFill>
          <a:blip r:embed="rId2" cstate="print"/>
          <a:stretch>
            <a:fillRect/>
          </a:stretch>
        </p:blipFill>
        <p:spPr>
          <a:xfrm>
            <a:off x="3185651" y="5573376"/>
            <a:ext cx="857756" cy="1033902"/>
          </a:xfrm>
          <a:prstGeom prst="rect">
            <a:avLst/>
          </a:prstGeom>
        </p:spPr>
      </p:pic>
    </p:spTree>
    <p:extLst>
      <p:ext uri="{BB962C8B-B14F-4D97-AF65-F5344CB8AC3E}">
        <p14:creationId xmlns:p14="http://schemas.microsoft.com/office/powerpoint/2010/main" val="7664778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6562" y="412750"/>
            <a:ext cx="8998974" cy="1325563"/>
          </a:xfrm>
        </p:spPr>
        <p:txBody>
          <a:bodyPr>
            <a:normAutofit/>
          </a:bodyPr>
          <a:lstStyle/>
          <a:p>
            <a:pPr algn="ctr"/>
            <a:r>
              <a:rPr lang="ru-RU" sz="3200" b="1" dirty="0" smtClean="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Состав группы</a:t>
            </a:r>
            <a:r>
              <a:rPr lang="ru-RU" sz="3200" dirty="0" smtClean="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ru-RU" sz="3200" dirty="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62500" lnSpcReduction="20000"/>
          </a:bodyPr>
          <a:lstStyle/>
          <a:p>
            <a:pPr>
              <a:lnSpc>
                <a:spcPct val="150000"/>
              </a:lnSpc>
            </a:pP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Туровская</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Надежда Михайловна, учитель математики;</a:t>
            </a:r>
          </a:p>
          <a:p>
            <a:pPr>
              <a:lnSpc>
                <a:spcPct val="150000"/>
              </a:lnSpc>
            </a:pP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Петровнина</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Елена Викторовна, учитель математики;</a:t>
            </a:r>
          </a:p>
          <a:p>
            <a:pPr>
              <a:lnSpc>
                <a:spcPct val="150000"/>
              </a:lnSpc>
            </a:pP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Спирова Евгения Владимировна, учитель математики;</a:t>
            </a:r>
          </a:p>
          <a:p>
            <a:pPr>
              <a:lnSpc>
                <a:spcPct val="150000"/>
              </a:lnSpc>
            </a:pP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Воронина Эллада </a:t>
            </a: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Зисельевна</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учитель математики;</a:t>
            </a:r>
          </a:p>
          <a:p>
            <a:pPr>
              <a:lnSpc>
                <a:spcPct val="150000"/>
              </a:lnSpc>
            </a:pP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Лапушкина</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Нина Викторовна, учитель начальных классов;</a:t>
            </a:r>
          </a:p>
          <a:p>
            <a:pPr>
              <a:lnSpc>
                <a:spcPct val="150000"/>
              </a:lnSpc>
            </a:pP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Лайко</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Валентина Сергеевна, учитель начальных классов;</a:t>
            </a:r>
          </a:p>
          <a:p>
            <a:pPr>
              <a:lnSpc>
                <a:spcPct val="150000"/>
              </a:lnSpc>
            </a:pPr>
            <a:r>
              <a:rPr lang="ru-RU" sz="3800" b="1" dirty="0" err="1" smtClean="0">
                <a:solidFill>
                  <a:schemeClr val="tx2">
                    <a:lumMod val="50000"/>
                  </a:schemeClr>
                </a:solidFill>
                <a:latin typeface="Times New Roman" panose="02020603050405020304" pitchFamily="18" charset="0"/>
                <a:cs typeface="Times New Roman" panose="02020603050405020304" pitchFamily="18" charset="0"/>
              </a:rPr>
              <a:t>Имаметдинова</a:t>
            </a:r>
            <a:r>
              <a:rPr lang="ru-RU" sz="3800" b="1" dirty="0" smtClean="0">
                <a:solidFill>
                  <a:schemeClr val="tx2">
                    <a:lumMod val="50000"/>
                  </a:schemeClr>
                </a:solidFill>
                <a:latin typeface="Times New Roman" panose="02020603050405020304" pitchFamily="18" charset="0"/>
                <a:cs typeface="Times New Roman" panose="02020603050405020304" pitchFamily="18" charset="0"/>
              </a:rPr>
              <a:t> Ирина Борисовна, учитель французского языка.</a:t>
            </a:r>
          </a:p>
          <a:p>
            <a:pPr>
              <a:lnSpc>
                <a:spcPct val="150000"/>
              </a:lnSpc>
            </a:pPr>
            <a:endParaRPr lang="ru-RU" sz="3800" b="1" dirty="0" smtClean="0">
              <a:latin typeface="Times New Roman" panose="02020603050405020304" pitchFamily="18" charset="0"/>
              <a:cs typeface="Times New Roman" panose="02020603050405020304" pitchFamily="18" charset="0"/>
            </a:endParaRPr>
          </a:p>
          <a:p>
            <a:endParaRPr lang="ru-RU" dirty="0"/>
          </a:p>
        </p:txBody>
      </p:sp>
      <p:pic>
        <p:nvPicPr>
          <p:cNvPr id="3074"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365125"/>
            <a:ext cx="1066800" cy="1285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18352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77280" y="598376"/>
            <a:ext cx="6760028" cy="278514"/>
          </a:xfrm>
        </p:spPr>
        <p:txBody>
          <a:bodyPr>
            <a:noAutofit/>
          </a:bodyPr>
          <a:lstStyle/>
          <a:p>
            <a:pPr algn="ctr"/>
            <a:r>
              <a:rPr lang="ru-RU" sz="3200" b="1" dirty="0" smtClean="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Работа над проектом</a:t>
            </a:r>
            <a:endParaRPr lang="ru-RU" sz="3200" b="1" dirty="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Объект 2"/>
          <p:cNvSpPr>
            <a:spLocks noGrp="1"/>
          </p:cNvSpPr>
          <p:nvPr>
            <p:ph idx="1"/>
          </p:nvPr>
        </p:nvSpPr>
        <p:spPr>
          <a:xfrm>
            <a:off x="964810" y="1361390"/>
            <a:ext cx="10515600" cy="4715851"/>
          </a:xfrm>
        </p:spPr>
        <p:txBody>
          <a:bodyPr>
            <a:normAutofit fontScale="92500" lnSpcReduction="20000"/>
          </a:bodyPr>
          <a:lstStyle/>
          <a:p>
            <a:r>
              <a:rPr lang="ru-RU" dirty="0" smtClean="0">
                <a:solidFill>
                  <a:schemeClr val="tx2">
                    <a:lumMod val="50000"/>
                  </a:schemeClr>
                </a:solidFill>
                <a:latin typeface="Times New Roman" pitchFamily="18" charset="0"/>
                <a:cs typeface="Times New Roman" pitchFamily="18" charset="0"/>
              </a:rPr>
              <a:t>Выбор модуля и формы занятия;</a:t>
            </a:r>
          </a:p>
          <a:p>
            <a:r>
              <a:rPr lang="ru-RU" dirty="0" smtClean="0">
                <a:solidFill>
                  <a:schemeClr val="tx2">
                    <a:lumMod val="50000"/>
                  </a:schemeClr>
                </a:solidFill>
                <a:latin typeface="Times New Roman" pitchFamily="18" charset="0"/>
                <a:cs typeface="Times New Roman" pitchFamily="18" charset="0"/>
              </a:rPr>
              <a:t>Методическая разработка занятия;</a:t>
            </a:r>
          </a:p>
          <a:p>
            <a:r>
              <a:rPr lang="ru-RU" dirty="0" smtClean="0">
                <a:solidFill>
                  <a:schemeClr val="tx2">
                    <a:lumMod val="50000"/>
                  </a:schemeClr>
                </a:solidFill>
                <a:latin typeface="Times New Roman" pitchFamily="18" charset="0"/>
                <a:cs typeface="Times New Roman" pitchFamily="18" charset="0"/>
              </a:rPr>
              <a:t>Мониторинг цен и тарифов;</a:t>
            </a:r>
          </a:p>
          <a:p>
            <a:r>
              <a:rPr lang="ru-RU" dirty="0" smtClean="0">
                <a:solidFill>
                  <a:schemeClr val="tx2">
                    <a:lumMod val="50000"/>
                  </a:schemeClr>
                </a:solidFill>
                <a:latin typeface="Times New Roman" pitchFamily="18" charset="0"/>
                <a:cs typeface="Times New Roman" pitchFamily="18" charset="0"/>
              </a:rPr>
              <a:t>Подбор </a:t>
            </a:r>
            <a:r>
              <a:rPr lang="ru-RU" dirty="0" smtClean="0">
                <a:solidFill>
                  <a:schemeClr val="tx2">
                    <a:lumMod val="50000"/>
                  </a:schemeClr>
                </a:solidFill>
                <a:latin typeface="Times New Roman" pitchFamily="18" charset="0"/>
                <a:cs typeface="Times New Roman" pitchFamily="18" charset="0"/>
              </a:rPr>
              <a:t>задач (Открытый банк заданий ЕГЭ </a:t>
            </a:r>
            <a:r>
              <a:rPr lang="en-US" dirty="0">
                <a:solidFill>
                  <a:schemeClr val="tx2">
                    <a:lumMod val="50000"/>
                  </a:schemeClr>
                </a:solidFill>
                <a:latin typeface="Times New Roman" pitchFamily="18" charset="0"/>
                <a:cs typeface="Times New Roman" pitchFamily="18" charset="0"/>
                <a:hlinkClick r:id="rId2"/>
              </a:rPr>
              <a:t>http://</a:t>
            </a:r>
            <a:r>
              <a:rPr lang="en-US" dirty="0" smtClean="0">
                <a:solidFill>
                  <a:schemeClr val="tx2">
                    <a:lumMod val="50000"/>
                  </a:schemeClr>
                </a:solidFill>
                <a:latin typeface="Times New Roman" pitchFamily="18" charset="0"/>
                <a:cs typeface="Times New Roman" pitchFamily="18" charset="0"/>
                <a:hlinkClick r:id="rId2"/>
              </a:rPr>
              <a:t>www.fipi.ru/content/otkrytyy-bank-zadaniy-ege</a:t>
            </a:r>
            <a:r>
              <a:rPr lang="ru-RU" dirty="0" smtClean="0">
                <a:solidFill>
                  <a:schemeClr val="tx2">
                    <a:lumMod val="50000"/>
                  </a:schemeClr>
                </a:solidFill>
                <a:latin typeface="Times New Roman" pitchFamily="18" charset="0"/>
                <a:cs typeface="Times New Roman" pitchFamily="18" charset="0"/>
              </a:rPr>
              <a:t> ), </a:t>
            </a:r>
            <a:r>
              <a:rPr lang="ru-RU" dirty="0" smtClean="0">
                <a:solidFill>
                  <a:schemeClr val="tx2">
                    <a:lumMod val="50000"/>
                  </a:schemeClr>
                </a:solidFill>
                <a:latin typeface="Times New Roman" pitchFamily="18" charset="0"/>
                <a:cs typeface="Times New Roman" pitchFamily="18" charset="0"/>
              </a:rPr>
              <a:t>корректировка </a:t>
            </a:r>
            <a:r>
              <a:rPr lang="ru-RU" dirty="0" smtClean="0">
                <a:solidFill>
                  <a:schemeClr val="tx2">
                    <a:lumMod val="50000"/>
                  </a:schemeClr>
                </a:solidFill>
                <a:latin typeface="Times New Roman" pitchFamily="18" charset="0"/>
                <a:cs typeface="Times New Roman" pitchFamily="18" charset="0"/>
              </a:rPr>
              <a:t>данных;</a:t>
            </a:r>
          </a:p>
          <a:p>
            <a:r>
              <a:rPr lang="ru-RU" dirty="0" smtClean="0">
                <a:solidFill>
                  <a:schemeClr val="tx2">
                    <a:lumMod val="50000"/>
                  </a:schemeClr>
                </a:solidFill>
                <a:latin typeface="Times New Roman" pitchFamily="18" charset="0"/>
                <a:cs typeface="Times New Roman" pitchFamily="18" charset="0"/>
              </a:rPr>
              <a:t>Составление задач (ситуативные, мини-кейс);</a:t>
            </a:r>
          </a:p>
          <a:p>
            <a:r>
              <a:rPr lang="ru-RU" dirty="0" smtClean="0">
                <a:solidFill>
                  <a:schemeClr val="tx2">
                    <a:lumMod val="50000"/>
                  </a:schemeClr>
                </a:solidFill>
                <a:latin typeface="Times New Roman" pitchFamily="18" charset="0"/>
                <a:cs typeface="Times New Roman" pitchFamily="18" charset="0"/>
              </a:rPr>
              <a:t>Подбор иллюстраций;</a:t>
            </a:r>
          </a:p>
          <a:p>
            <a:r>
              <a:rPr lang="ru-RU" dirty="0" smtClean="0">
                <a:solidFill>
                  <a:schemeClr val="tx2">
                    <a:lumMod val="50000"/>
                  </a:schemeClr>
                </a:solidFill>
                <a:latin typeface="Times New Roman" pitchFamily="18" charset="0"/>
                <a:cs typeface="Times New Roman" pitchFamily="18" charset="0"/>
              </a:rPr>
              <a:t>Составление презентации.</a:t>
            </a:r>
          </a:p>
          <a:p>
            <a:pPr>
              <a:buNone/>
            </a:pPr>
            <a:r>
              <a:rPr lang="ru-RU" b="1" dirty="0" smtClean="0">
                <a:solidFill>
                  <a:schemeClr val="tx2">
                    <a:lumMod val="50000"/>
                  </a:schemeClr>
                </a:solidFill>
                <a:latin typeface="Times New Roman" pitchFamily="18" charset="0"/>
                <a:cs typeface="Times New Roman" pitchFamily="18" charset="0"/>
              </a:rPr>
              <a:t>Результат: </a:t>
            </a:r>
            <a:r>
              <a:rPr lang="ru-RU" dirty="0" smtClean="0">
                <a:solidFill>
                  <a:schemeClr val="tx2">
                    <a:lumMod val="50000"/>
                  </a:schemeClr>
                </a:solidFill>
                <a:latin typeface="Times New Roman" pitchFamily="18" charset="0"/>
                <a:cs typeface="Times New Roman" pitchFamily="18" charset="0"/>
              </a:rPr>
              <a:t>готовое занятие; набор заданий, которые можно интегрировать в структуру урока математики; обсуждение вопросов преемственности.</a:t>
            </a:r>
          </a:p>
          <a:p>
            <a:pPr>
              <a:buNone/>
            </a:pPr>
            <a:endParaRPr lang="ru-RU" dirty="0" smtClean="0"/>
          </a:p>
          <a:p>
            <a:pPr>
              <a:buNone/>
            </a:pPr>
            <a:endParaRPr lang="ru-RU" dirty="0"/>
          </a:p>
        </p:txBody>
      </p:sp>
      <p:pic>
        <p:nvPicPr>
          <p:cNvPr id="1026" name="Picture 2" descr="http://gym1507uz.mskobr.ru/images/cms/thumbs/e4d83958ab26b7c58721fb7220705bfc.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2677" y="161088"/>
            <a:ext cx="875072" cy="1054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7054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06562" y="412750"/>
            <a:ext cx="8998974" cy="1325563"/>
          </a:xfrm>
        </p:spPr>
        <p:txBody>
          <a:bodyPr>
            <a:normAutofit/>
          </a:bodyPr>
          <a:lstStyle/>
          <a:p>
            <a:pPr algn="ctr"/>
            <a:r>
              <a:rPr lang="ru-RU" sz="3200" b="1" dirty="0" err="1">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Квест</a:t>
            </a:r>
            <a:r>
              <a:rPr lang="ru-RU" sz="3200" b="1" dirty="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-игра «Деньги любят счет»</a:t>
            </a:r>
            <a:r>
              <a:rPr lang="ru-RU" sz="2000" dirty="0">
                <a:solidFill>
                  <a:schemeClr val="tx2">
                    <a:lumMod val="7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r>
            <a:br>
              <a:rPr lang="ru-RU" sz="2000" dirty="0">
                <a:solidFill>
                  <a:schemeClr val="tx2">
                    <a:lumMod val="75000"/>
                  </a:schemeClr>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br>
            <a:endParaRPr lang="ru-RU" sz="3200" dirty="0">
              <a:solidFill>
                <a:schemeClr val="tx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a:bodyPr>
          <a:lstStyle/>
          <a:p>
            <a:pPr marL="0" indent="0">
              <a:lnSpc>
                <a:spcPct val="150000"/>
              </a:lnSpc>
              <a:buNone/>
            </a:pPr>
            <a:endParaRPr lang="ru-RU" sz="3800" b="1" dirty="0" smtClean="0">
              <a:latin typeface="Times New Roman" panose="02020603050405020304" pitchFamily="18" charset="0"/>
              <a:cs typeface="Times New Roman" panose="02020603050405020304" pitchFamily="18" charset="0"/>
            </a:endParaRPr>
          </a:p>
          <a:p>
            <a:endParaRPr lang="ru-RU" dirty="0"/>
          </a:p>
        </p:txBody>
      </p:sp>
      <p:pic>
        <p:nvPicPr>
          <p:cNvPr id="3074"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365125"/>
            <a:ext cx="1066800" cy="1285876"/>
          </a:xfrm>
          <a:prstGeom prst="rect">
            <a:avLst/>
          </a:prstGeom>
          <a:noFill/>
          <a:extLst>
            <a:ext uri="{909E8E84-426E-40DD-AFC4-6F175D3DCCD1}">
              <a14:hiddenFill xmlns:a14="http://schemas.microsoft.com/office/drawing/2010/main">
                <a:solidFill>
                  <a:srgbClr val="FFFFFF"/>
                </a:solidFill>
              </a14:hiddenFill>
            </a:ext>
          </a:extLst>
        </p:spPr>
      </p:pic>
      <p:pic>
        <p:nvPicPr>
          <p:cNvPr id="4" name="Рисунок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06049" y="2026528"/>
            <a:ext cx="5271696" cy="3514464"/>
          </a:xfrm>
          <a:prstGeom prst="rect">
            <a:avLst/>
          </a:prstGeom>
        </p:spPr>
      </p:pic>
      <p:sp>
        <p:nvSpPr>
          <p:cNvPr id="5" name="Прямоугольник 4"/>
          <p:cNvSpPr/>
          <p:nvPr/>
        </p:nvSpPr>
        <p:spPr>
          <a:xfrm>
            <a:off x="359014" y="1743739"/>
            <a:ext cx="6096000" cy="4573047"/>
          </a:xfrm>
          <a:prstGeom prst="rect">
            <a:avLst/>
          </a:prstGeom>
        </p:spPr>
        <p:txBody>
          <a:bodyPr>
            <a:spAutoFit/>
          </a:bodyPr>
          <a:lstStyle/>
          <a:p>
            <a:pPr marL="228600">
              <a:lnSpc>
                <a:spcPct val="115000"/>
              </a:lnSpc>
              <a:spcAft>
                <a:spcPts val="800"/>
              </a:spcAft>
            </a:pPr>
            <a:r>
              <a:rPr lang="ru-RU" sz="2200" b="1" dirty="0" smtClean="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Место </a:t>
            </a:r>
            <a:r>
              <a:rPr lang="ru-RU" sz="2200" b="1"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занятия в системе образования</a:t>
            </a:r>
            <a:r>
              <a:rPr lang="ru-RU" sz="22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внеурочная деятельность, урок математики.</a:t>
            </a:r>
            <a:endParaRPr lang="ru-RU" sz="22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ru-RU" sz="2200" b="1"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Возраст обучающихся:</a:t>
            </a:r>
            <a:r>
              <a:rPr lang="ru-RU" sz="22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4-5 класс.</a:t>
            </a:r>
            <a:endParaRPr lang="ru-RU" sz="22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ru-RU" sz="2200" b="1"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Форма проведения:</a:t>
            </a:r>
            <a:r>
              <a:rPr lang="ru-RU" sz="22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2200" dirty="0" err="1">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квест</a:t>
            </a:r>
            <a:r>
              <a:rPr lang="ru-RU" sz="22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-игра.</a:t>
            </a:r>
            <a:endParaRPr lang="ru-RU" sz="2200" dirty="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ru-RU" sz="2200" b="1"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Форма организации деятельности обучающихся:</a:t>
            </a:r>
            <a:r>
              <a:rPr lang="ru-RU" sz="2200" dirty="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 групповая; 2-5 групп по 3-6 </a:t>
            </a:r>
            <a:r>
              <a:rPr lang="ru-RU" sz="2200" dirty="0" smtClean="0">
                <a:solidFill>
                  <a:schemeClr val="tx2">
                    <a:lumMod val="50000"/>
                  </a:schemeClr>
                </a:solidFill>
                <a:latin typeface="Times New Roman" panose="02020603050405020304" pitchFamily="18" charset="0"/>
                <a:ea typeface="Calibri" panose="020F0502020204030204" pitchFamily="34" charset="0"/>
                <a:cs typeface="Times New Roman" panose="02020603050405020304" pitchFamily="18" charset="0"/>
              </a:rPr>
              <a:t>человек.</a:t>
            </a:r>
            <a:endParaRPr lang="ru-RU" sz="2200" dirty="0" smtClean="0">
              <a:solidFill>
                <a:schemeClr val="tx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228600">
              <a:lnSpc>
                <a:spcPct val="115000"/>
              </a:lnSpc>
              <a:spcAft>
                <a:spcPts val="800"/>
              </a:spcAft>
            </a:pPr>
            <a:r>
              <a:rPr lang="ru-RU" sz="3200" b="1" dirty="0" smtClean="0">
                <a:solidFill>
                  <a:schemeClr val="tx2">
                    <a:lumMod val="50000"/>
                  </a:schemeClr>
                </a:solidFill>
                <a:latin typeface="Times New Roman" panose="02020603050405020304" pitchFamily="18" charset="0"/>
                <a:ea typeface="Times New Roman" panose="02020603050405020304" pitchFamily="18" charset="0"/>
              </a:rPr>
              <a:t>Цель</a:t>
            </a:r>
            <a:r>
              <a:rPr lang="ru-RU" sz="2200" b="1" dirty="0">
                <a:solidFill>
                  <a:schemeClr val="tx2">
                    <a:lumMod val="50000"/>
                  </a:schemeClr>
                </a:solidFill>
                <a:latin typeface="Times New Roman" panose="02020603050405020304" pitchFamily="18" charset="0"/>
                <a:ea typeface="Times New Roman" panose="02020603050405020304" pitchFamily="18" charset="0"/>
              </a:rPr>
              <a:t>:</a:t>
            </a:r>
            <a:r>
              <a:rPr lang="ru-RU" sz="2200" dirty="0">
                <a:solidFill>
                  <a:schemeClr val="tx2">
                    <a:lumMod val="50000"/>
                  </a:schemeClr>
                </a:solidFill>
                <a:latin typeface="Times New Roman" panose="02020603050405020304" pitchFamily="18" charset="0"/>
                <a:ea typeface="Times New Roman" panose="02020603050405020304" pitchFamily="18" charset="0"/>
              </a:rPr>
              <a:t> </a:t>
            </a:r>
            <a:r>
              <a:rPr lang="ru-RU" sz="2200" b="1" dirty="0">
                <a:solidFill>
                  <a:schemeClr val="tx2">
                    <a:lumMod val="50000"/>
                  </a:schemeClr>
                </a:solidFill>
                <a:latin typeface="Times New Roman" panose="02020603050405020304" pitchFamily="18" charset="0"/>
                <a:ea typeface="Times New Roman" panose="02020603050405020304" pitchFamily="18" charset="0"/>
              </a:rPr>
              <a:t>дать ученикам практический навык обращения с деньгами через решение задач, близких к реальной жизни.</a:t>
            </a:r>
            <a:endParaRPr lang="ru-RU" sz="2200" b="1" dirty="0">
              <a:solidFill>
                <a:schemeClr val="tx2">
                  <a:lumMod val="5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3787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8807" y="907866"/>
            <a:ext cx="6760028" cy="278514"/>
          </a:xfrm>
        </p:spPr>
        <p:txBody>
          <a:bodyPr>
            <a:normAutofit fontScale="90000"/>
          </a:bodyPr>
          <a:lstStyle/>
          <a:p>
            <a:pPr algn="ctr"/>
            <a:r>
              <a:rPr lang="ru-RU" b="1" dirty="0" smtClean="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Ход игры</a:t>
            </a:r>
            <a:endParaRPr lang="ru-RU" b="1" dirty="0">
              <a:solidFill>
                <a:schemeClr val="tx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dirty="0" smtClean="0">
                <a:solidFill>
                  <a:schemeClr val="bg2">
                    <a:lumMod val="10000"/>
                  </a:schemeClr>
                </a:solidFill>
                <a:latin typeface="Times New Roman" pitchFamily="18" charset="0"/>
                <a:cs typeface="Times New Roman" pitchFamily="18" charset="0"/>
              </a:rPr>
              <a:t>Каждая группа должна пройти 5 станций:</a:t>
            </a:r>
          </a:p>
          <a:p>
            <a:pPr lvl="0"/>
            <a:r>
              <a:rPr lang="ru-RU" b="1" dirty="0" smtClean="0">
                <a:solidFill>
                  <a:schemeClr val="bg2">
                    <a:lumMod val="10000"/>
                  </a:schemeClr>
                </a:solidFill>
                <a:latin typeface="Times New Roman" pitchFamily="18" charset="0"/>
                <a:cs typeface="Times New Roman" pitchFamily="18" charset="0"/>
              </a:rPr>
              <a:t>Фермерская ярмарка</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Супермаркет</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Копейка рубль бережет</a:t>
            </a:r>
            <a:endParaRPr lang="ru-RU" dirty="0" smtClean="0">
              <a:solidFill>
                <a:schemeClr val="bg2">
                  <a:lumMod val="10000"/>
                </a:schemeClr>
              </a:solidFill>
              <a:latin typeface="Times New Roman" pitchFamily="18" charset="0"/>
              <a:cs typeface="Times New Roman" pitchFamily="18" charset="0"/>
            </a:endParaRPr>
          </a:p>
          <a:p>
            <a:pPr lvl="0"/>
            <a:r>
              <a:rPr lang="ru-RU" b="1" dirty="0" smtClean="0">
                <a:solidFill>
                  <a:schemeClr val="bg2">
                    <a:lumMod val="10000"/>
                  </a:schemeClr>
                </a:solidFill>
                <a:latin typeface="Times New Roman" pitchFamily="18" charset="0"/>
                <a:cs typeface="Times New Roman" pitchFamily="18" charset="0"/>
              </a:rPr>
              <a:t>Вечеринка для друзей</a:t>
            </a:r>
            <a:endParaRPr lang="ru-RU" dirty="0" smtClean="0">
              <a:solidFill>
                <a:schemeClr val="bg2">
                  <a:lumMod val="10000"/>
                </a:schemeClr>
              </a:solidFill>
              <a:latin typeface="Times New Roman" pitchFamily="18" charset="0"/>
              <a:cs typeface="Times New Roman" pitchFamily="18" charset="0"/>
            </a:endParaRPr>
          </a:p>
          <a:p>
            <a:r>
              <a:rPr lang="ru-RU" b="1" dirty="0" smtClean="0">
                <a:solidFill>
                  <a:schemeClr val="bg2">
                    <a:lumMod val="10000"/>
                  </a:schemeClr>
                </a:solidFill>
                <a:latin typeface="Times New Roman" pitchFamily="18" charset="0"/>
                <a:cs typeface="Times New Roman" pitchFamily="18" charset="0"/>
              </a:rPr>
              <a:t>Выгодный тариф</a:t>
            </a:r>
          </a:p>
          <a:p>
            <a:pPr>
              <a:buNone/>
            </a:pPr>
            <a:r>
              <a:rPr lang="ru-RU" dirty="0" smtClean="0">
                <a:solidFill>
                  <a:schemeClr val="bg2">
                    <a:lumMod val="10000"/>
                  </a:schemeClr>
                </a:solidFill>
                <a:latin typeface="Times New Roman" pitchFamily="18" charset="0"/>
                <a:cs typeface="Times New Roman" pitchFamily="18" charset="0"/>
              </a:rPr>
              <a:t>На каждой станции предлагается решить практические, ситуативные задачи.</a:t>
            </a:r>
            <a:endParaRPr lang="ru-RU" dirty="0">
              <a:solidFill>
                <a:schemeClr val="bg2">
                  <a:lumMod val="10000"/>
                </a:schemeClr>
              </a:solidFill>
              <a:latin typeface="Times New Roman" pitchFamily="18" charset="0"/>
              <a:cs typeface="Times New Roman" pitchFamily="18" charset="0"/>
            </a:endParaRPr>
          </a:p>
        </p:txBody>
      </p:sp>
      <p:pic>
        <p:nvPicPr>
          <p:cNvPr id="1026"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2677" y="161088"/>
            <a:ext cx="875072" cy="1054776"/>
          </a:xfrm>
          <a:prstGeom prst="rect">
            <a:avLst/>
          </a:prstGeom>
          <a:noFill/>
          <a:extLst>
            <a:ext uri="{909E8E84-426E-40DD-AFC4-6F175D3DCCD1}">
              <a14:hiddenFill xmlns:a14="http://schemas.microsoft.com/office/drawing/2010/main">
                <a:solidFill>
                  <a:srgbClr val="FFFFFF"/>
                </a:solidFill>
              </a14:hiddenFill>
            </a:ext>
          </a:extLst>
        </p:spPr>
      </p:pic>
      <p:pic>
        <p:nvPicPr>
          <p:cNvPr id="5" name="Рисунок 4" descr="C:\Users\User\Pictures\деньги.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12147" y="734027"/>
            <a:ext cx="4276577" cy="3950515"/>
          </a:xfrm>
          <a:prstGeom prst="rect">
            <a:avLst/>
          </a:prstGeom>
          <a:noFill/>
          <a:ln>
            <a:noFill/>
          </a:ln>
        </p:spPr>
      </p:pic>
    </p:spTree>
    <p:extLst>
      <p:ext uri="{BB962C8B-B14F-4D97-AF65-F5344CB8AC3E}">
        <p14:creationId xmlns:p14="http://schemas.microsoft.com/office/powerpoint/2010/main" val="2104856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5655213" y="321710"/>
          <a:ext cx="6199164" cy="1920240"/>
        </p:xfrm>
        <a:graphic>
          <a:graphicData uri="http://schemas.openxmlformats.org/drawingml/2006/table">
            <a:tbl>
              <a:tblPr/>
              <a:tblGrid>
                <a:gridCol w="1654423"/>
                <a:gridCol w="1773135"/>
                <a:gridCol w="1225508"/>
                <a:gridCol w="1546098"/>
              </a:tblGrid>
              <a:tr h="417957">
                <a:tc>
                  <a:txBody>
                    <a:bodyPr/>
                    <a:lstStyle/>
                    <a:p>
                      <a:pPr marL="457200" algn="ctr">
                        <a:lnSpc>
                          <a:spcPct val="100000"/>
                        </a:lnSpc>
                        <a:spcAft>
                          <a:spcPts val="0"/>
                        </a:spcAft>
                      </a:pPr>
                      <a:r>
                        <a:rPr lang="ru-RU" sz="1800" dirty="0">
                          <a:latin typeface="Times New Roman"/>
                          <a:ea typeface="Calibri"/>
                          <a:cs typeface="Times New Roman"/>
                        </a:rPr>
                        <a:t>Магазин</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Шоколад</a:t>
                      </a:r>
                      <a:endParaRPr lang="ru-RU" sz="1800" dirty="0">
                        <a:latin typeface="Calibri"/>
                        <a:ea typeface="Calibri"/>
                        <a:cs typeface="Times New Roman"/>
                      </a:endParaRPr>
                    </a:p>
                    <a:p>
                      <a:pPr marL="457200" algn="ctr">
                        <a:lnSpc>
                          <a:spcPct val="100000"/>
                        </a:lnSpc>
                        <a:spcAft>
                          <a:spcPts val="0"/>
                        </a:spcAft>
                      </a:pPr>
                      <a:r>
                        <a:rPr lang="ru-RU" sz="1800" dirty="0">
                          <a:latin typeface="Times New Roman"/>
                          <a:ea typeface="Calibri"/>
                          <a:cs typeface="Times New Roman"/>
                        </a:rPr>
                        <a:t>(за плитку)</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Пастила (за кг)</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Кефир (за литр)</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979">
                <a:tc>
                  <a:txBody>
                    <a:bodyPr/>
                    <a:lstStyle/>
                    <a:p>
                      <a:pPr marL="457200" algn="ctr">
                        <a:lnSpc>
                          <a:spcPct val="100000"/>
                        </a:lnSpc>
                        <a:spcAft>
                          <a:spcPts val="0"/>
                        </a:spcAft>
                      </a:pPr>
                      <a:r>
                        <a:rPr lang="ru-RU" sz="1800" dirty="0">
                          <a:latin typeface="Times New Roman"/>
                          <a:ea typeface="Calibri"/>
                          <a:cs typeface="Times New Roman"/>
                        </a:rPr>
                        <a:t>«Магнит»</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50</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260</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35</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8979">
                <a:tc>
                  <a:txBody>
                    <a:bodyPr/>
                    <a:lstStyle/>
                    <a:p>
                      <a:pPr marL="457200" algn="ctr">
                        <a:lnSpc>
                          <a:spcPct val="100000"/>
                        </a:lnSpc>
                        <a:spcAft>
                          <a:spcPts val="0"/>
                        </a:spcAft>
                      </a:pPr>
                      <a:r>
                        <a:rPr lang="ru-RU" sz="1800" dirty="0">
                          <a:latin typeface="Times New Roman"/>
                          <a:ea typeface="Calibri"/>
                          <a:cs typeface="Times New Roman"/>
                        </a:rPr>
                        <a:t>«Авоська»</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52</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255</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36</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7957">
                <a:tc>
                  <a:txBody>
                    <a:bodyPr/>
                    <a:lstStyle/>
                    <a:p>
                      <a:pPr marL="457200" algn="ctr">
                        <a:lnSpc>
                          <a:spcPct val="100000"/>
                        </a:lnSpc>
                        <a:spcAft>
                          <a:spcPts val="0"/>
                        </a:spcAft>
                      </a:pPr>
                      <a:r>
                        <a:rPr lang="ru-RU" sz="1800" dirty="0">
                          <a:latin typeface="Times New Roman"/>
                          <a:ea typeface="Calibri"/>
                          <a:cs typeface="Times New Roman"/>
                        </a:rPr>
                        <a:t>«Карусель»</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a:latin typeface="Times New Roman"/>
                          <a:ea typeface="Calibri"/>
                          <a:cs typeface="Times New Roman"/>
                        </a:rPr>
                        <a:t>49</a:t>
                      </a:r>
                      <a:endParaRPr lang="ru-RU" sz="18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250</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ctr">
                        <a:lnSpc>
                          <a:spcPct val="100000"/>
                        </a:lnSpc>
                        <a:spcAft>
                          <a:spcPts val="0"/>
                        </a:spcAft>
                      </a:pPr>
                      <a:r>
                        <a:rPr lang="ru-RU" sz="1800" dirty="0">
                          <a:latin typeface="Times New Roman"/>
                          <a:ea typeface="Calibri"/>
                          <a:cs typeface="Times New Roman"/>
                        </a:rPr>
                        <a:t>34</a:t>
                      </a:r>
                      <a:endParaRPr lang="ru-RU" sz="18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2530" name="Rectangle 2"/>
          <p:cNvSpPr>
            <a:spLocks noChangeArrowheads="1"/>
          </p:cNvSpPr>
          <p:nvPr/>
        </p:nvSpPr>
        <p:spPr bwMode="auto">
          <a:xfrm>
            <a:off x="661180" y="599795"/>
            <a:ext cx="4937761"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В таблице представлены цены (в рублях) на некоторые товары в трёх магазинах.</a:t>
            </a:r>
            <a:endPar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Надо купить 2 шоколадки, 500 </a:t>
            </a:r>
            <a:r>
              <a:rPr kumimoji="0" lang="ru-RU" sz="2000" b="0" i="0" u="none" strike="noStrike" cap="none" normalizeH="0" baseline="0" dirty="0" err="1" smtClean="0">
                <a:ln>
                  <a:noFill/>
                </a:ln>
                <a:solidFill>
                  <a:schemeClr val="bg2">
                    <a:lumMod val="10000"/>
                  </a:schemeClr>
                </a:solidFill>
                <a:effectLst/>
                <a:latin typeface="Times New Roman" pitchFamily="18" charset="0"/>
                <a:ea typeface="Calibri" pitchFamily="34" charset="0"/>
                <a:cs typeface="Times New Roman" pitchFamily="18" charset="0"/>
              </a:rPr>
              <a:t>гр</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 пастилы, 1 литр кефира. </a:t>
            </a:r>
            <a:r>
              <a:rPr kumimoji="0" lang="ru-RU" sz="2000" b="0"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В каком магазине стоимость такой покупки будет наименьшей?</a:t>
            </a:r>
            <a:r>
              <a:rPr kumimoji="0" lang="ru-RU" sz="2000" b="0" i="0" u="none" strike="noStrike" cap="none" normalizeH="0" baseline="0" dirty="0" smtClean="0">
                <a:ln>
                  <a:noFill/>
                </a:ln>
                <a:solidFill>
                  <a:srgbClr val="C00000"/>
                </a:solidFill>
                <a:effectLst/>
                <a:latin typeface="Arial" pitchFamily="34" charset="0"/>
                <a:cs typeface="Arial" pitchFamily="34" charset="0"/>
              </a:rPr>
              <a:t> </a:t>
            </a:r>
          </a:p>
        </p:txBody>
      </p:sp>
      <p:graphicFrame>
        <p:nvGraphicFramePr>
          <p:cNvPr id="8" name="Таблица 7"/>
          <p:cNvGraphicFramePr>
            <a:graphicFrameLocks noGrp="1"/>
          </p:cNvGraphicFramePr>
          <p:nvPr/>
        </p:nvGraphicFramePr>
        <p:xfrm>
          <a:off x="759654" y="2841673"/>
          <a:ext cx="11127545" cy="3699703"/>
        </p:xfrm>
        <a:graphic>
          <a:graphicData uri="http://schemas.openxmlformats.org/drawingml/2006/table">
            <a:tbl>
              <a:tblPr/>
              <a:tblGrid>
                <a:gridCol w="11127545"/>
              </a:tblGrid>
              <a:tr h="545023">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№1.</a:t>
                      </a:r>
                      <a:r>
                        <a:rPr lang="ru-RU" sz="2000" dirty="0">
                          <a:solidFill>
                            <a:schemeClr val="bg2">
                              <a:lumMod val="10000"/>
                            </a:schemeClr>
                          </a:solidFill>
                          <a:latin typeface="Times New Roman"/>
                          <a:ea typeface="Times New Roman"/>
                          <a:cs typeface="Times New Roman"/>
                        </a:rPr>
                        <a:t> Летом килограмм клубники стоит 120 рублей. Мама купила </a:t>
                      </a:r>
                      <a:r>
                        <a:rPr lang="ru-RU" sz="2000" i="0" dirty="0">
                          <a:solidFill>
                            <a:srgbClr val="C00000"/>
                          </a:solidFill>
                          <a:latin typeface="Times New Roman"/>
                          <a:ea typeface="Times New Roman"/>
                          <a:cs typeface="Times New Roman"/>
                        </a:rPr>
                        <a:t>полтора килограмма </a:t>
                      </a:r>
                      <a:r>
                        <a:rPr lang="ru-RU" sz="2000" dirty="0">
                          <a:solidFill>
                            <a:schemeClr val="bg2">
                              <a:lumMod val="10000"/>
                            </a:schemeClr>
                          </a:solidFill>
                          <a:latin typeface="Times New Roman"/>
                          <a:ea typeface="Times New Roman"/>
                          <a:cs typeface="Times New Roman"/>
                        </a:rPr>
                        <a:t>клубники. Сколько рублей </a:t>
                      </a:r>
                      <a:r>
                        <a:rPr lang="ru-RU" sz="2000" dirty="0">
                          <a:solidFill>
                            <a:srgbClr val="C00000"/>
                          </a:solidFill>
                          <a:latin typeface="Times New Roman"/>
                          <a:ea typeface="Times New Roman"/>
                          <a:cs typeface="Times New Roman"/>
                        </a:rPr>
                        <a:t>сдачи</a:t>
                      </a:r>
                      <a:r>
                        <a:rPr lang="ru-RU" sz="2000" dirty="0">
                          <a:solidFill>
                            <a:schemeClr val="bg2">
                              <a:lumMod val="10000"/>
                            </a:schemeClr>
                          </a:solidFill>
                          <a:latin typeface="Times New Roman"/>
                          <a:ea typeface="Times New Roman"/>
                          <a:cs typeface="Times New Roman"/>
                        </a:rPr>
                        <a:t> она получит с 500 рублей?</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480725">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№2.</a:t>
                      </a:r>
                      <a:r>
                        <a:rPr lang="ru-RU" sz="2000" dirty="0">
                          <a:solidFill>
                            <a:schemeClr val="bg2">
                              <a:lumMod val="10000"/>
                            </a:schemeClr>
                          </a:solidFill>
                          <a:latin typeface="Times New Roman"/>
                          <a:ea typeface="Times New Roman"/>
                          <a:cs typeface="Times New Roman"/>
                        </a:rPr>
                        <a:t> Игнат хотел купить 1 килограмм хорошей клубники по 110 рублей за кг, но поддался на уговоры продавца и купил 3 кг клубники по 80 рублей за кг. К сожалению, из-за жары один килограмм клубники сгнил, и Игнату пришлось его выкинуть, остальное он съел. По какой цене за килограмм в итоге досталась Игнату съеденная клубника? 1) по 110 рублей; 2) дешевле 110 рублей; 3) дороже 110 рублей; 4) </a:t>
                      </a:r>
                      <a:r>
                        <a:rPr lang="ru-RU" sz="2000" dirty="0" smtClean="0">
                          <a:solidFill>
                            <a:schemeClr val="bg2">
                              <a:lumMod val="10000"/>
                            </a:schemeClr>
                          </a:solidFill>
                          <a:latin typeface="Times New Roman"/>
                          <a:ea typeface="Times New Roman"/>
                          <a:cs typeface="Times New Roman"/>
                        </a:rPr>
                        <a:t>невозможно </a:t>
                      </a:r>
                      <a:r>
                        <a:rPr lang="ru-RU" sz="2000" dirty="0">
                          <a:solidFill>
                            <a:schemeClr val="bg2">
                              <a:lumMod val="10000"/>
                            </a:schemeClr>
                          </a:solidFill>
                          <a:latin typeface="Times New Roman"/>
                          <a:ea typeface="Times New Roman"/>
                          <a:cs typeface="Times New Roman"/>
                        </a:rPr>
                        <a:t>определить.                                                          </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45023">
                <a:tc>
                  <a:txBody>
                    <a:bodyPr/>
                    <a:lstStyle/>
                    <a:p>
                      <a:pPr>
                        <a:lnSpc>
                          <a:spcPct val="115000"/>
                        </a:lnSpc>
                        <a:spcAft>
                          <a:spcPts val="800"/>
                        </a:spcAft>
                      </a:pPr>
                      <a:r>
                        <a:rPr lang="ru-RU" sz="2000" b="1" dirty="0">
                          <a:solidFill>
                            <a:schemeClr val="bg2">
                              <a:lumMod val="10000"/>
                            </a:schemeClr>
                          </a:solidFill>
                          <a:latin typeface="Times New Roman"/>
                          <a:ea typeface="Calibri"/>
                          <a:cs typeface="Times New Roman"/>
                        </a:rPr>
                        <a:t>№3.</a:t>
                      </a:r>
                      <a:r>
                        <a:rPr lang="ru-RU" sz="2000" dirty="0">
                          <a:solidFill>
                            <a:schemeClr val="bg2">
                              <a:lumMod val="10000"/>
                            </a:schemeClr>
                          </a:solidFill>
                          <a:latin typeface="Times New Roman"/>
                          <a:ea typeface="Calibri"/>
                          <a:cs typeface="Times New Roman"/>
                        </a:rPr>
                        <a:t> На рынке 1 кг малины стоит 250 рублей. Сколько </a:t>
                      </a:r>
                      <a:r>
                        <a:rPr lang="ru-RU" sz="2000" dirty="0">
                          <a:solidFill>
                            <a:srgbClr val="C00000"/>
                          </a:solidFill>
                          <a:latin typeface="Times New Roman"/>
                          <a:ea typeface="Calibri"/>
                          <a:cs typeface="Times New Roman"/>
                        </a:rPr>
                        <a:t>полных стаканов </a:t>
                      </a:r>
                      <a:r>
                        <a:rPr lang="ru-RU" sz="2000" dirty="0">
                          <a:solidFill>
                            <a:schemeClr val="bg2">
                              <a:lumMod val="10000"/>
                            </a:schemeClr>
                          </a:solidFill>
                          <a:latin typeface="Times New Roman"/>
                          <a:ea typeface="Calibri"/>
                          <a:cs typeface="Times New Roman"/>
                        </a:rPr>
                        <a:t>малины можно купить на 180 рублей, если в 1 стакан входит 200 г малины?</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45023">
                <a:tc>
                  <a:txBody>
                    <a:bodyPr/>
                    <a:lstStyle/>
                    <a:p>
                      <a:pPr>
                        <a:lnSpc>
                          <a:spcPct val="115000"/>
                        </a:lnSpc>
                        <a:spcAft>
                          <a:spcPts val="800"/>
                        </a:spcAft>
                      </a:pPr>
                      <a:r>
                        <a:rPr lang="ru-RU" sz="2000" b="1" dirty="0">
                          <a:solidFill>
                            <a:schemeClr val="bg2">
                              <a:lumMod val="10000"/>
                            </a:schemeClr>
                          </a:solidFill>
                          <a:latin typeface="Times New Roman"/>
                          <a:ea typeface="Times New Roman"/>
                          <a:cs typeface="Times New Roman"/>
                        </a:rPr>
                        <a:t>№4.</a:t>
                      </a:r>
                      <a:r>
                        <a:rPr lang="ru-RU" sz="2000" dirty="0">
                          <a:solidFill>
                            <a:schemeClr val="bg2">
                              <a:lumMod val="10000"/>
                            </a:schemeClr>
                          </a:solidFill>
                          <a:latin typeface="Times New Roman"/>
                          <a:ea typeface="Times New Roman"/>
                          <a:cs typeface="Times New Roman"/>
                        </a:rPr>
                        <a:t> Летом килограмм клубники стоит 160 рублей. Сколько клубники можно купить на 120 рублей?</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9" name="Прямоугольник 8"/>
          <p:cNvSpPr/>
          <p:nvPr/>
        </p:nvSpPr>
        <p:spPr>
          <a:xfrm>
            <a:off x="590843" y="276051"/>
            <a:ext cx="4346917" cy="461665"/>
          </a:xfrm>
          <a:prstGeom prst="rect">
            <a:avLst/>
          </a:prstGeom>
        </p:spPr>
        <p:txBody>
          <a:bodyPr wrap="square">
            <a:spAutoFit/>
          </a:bodyPr>
          <a:lstStyle/>
          <a:p>
            <a:pPr algn="ctr"/>
            <a:r>
              <a:rPr lang="ru-RU" sz="2400" b="1" dirty="0" smtClean="0">
                <a:solidFill>
                  <a:schemeClr val="bg2">
                    <a:lumMod val="10000"/>
                  </a:schemeClr>
                </a:solidFill>
                <a:latin typeface="Times New Roman" pitchFamily="18" charset="0"/>
                <a:cs typeface="Times New Roman" pitchFamily="18" charset="0"/>
              </a:rPr>
              <a:t>Дешевая покупка</a:t>
            </a:r>
            <a:endParaRPr lang="ru-RU" sz="2400" b="1" dirty="0">
              <a:solidFill>
                <a:schemeClr val="bg2">
                  <a:lumMod val="10000"/>
                </a:schemeClr>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4967" y="174943"/>
            <a:ext cx="857639" cy="10337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Таблица 10"/>
          <p:cNvGraphicFramePr>
            <a:graphicFrameLocks noGrp="1"/>
          </p:cNvGraphicFramePr>
          <p:nvPr/>
        </p:nvGraphicFramePr>
        <p:xfrm>
          <a:off x="1730326" y="246867"/>
          <a:ext cx="10128738" cy="3708400"/>
        </p:xfrm>
        <a:graphic>
          <a:graphicData uri="http://schemas.openxmlformats.org/drawingml/2006/table">
            <a:tbl>
              <a:tblPr/>
              <a:tblGrid>
                <a:gridCol w="10128738"/>
              </a:tblGrid>
              <a:tr h="1810299">
                <a:tc>
                  <a:txBody>
                    <a:bodyPr/>
                    <a:lstStyle/>
                    <a:p>
                      <a:pPr algn="ctr">
                        <a:lnSpc>
                          <a:spcPct val="115000"/>
                        </a:lnSpc>
                        <a:spcAft>
                          <a:spcPts val="800"/>
                        </a:spcAft>
                      </a:pPr>
                      <a:r>
                        <a:rPr lang="ru-RU" sz="2000" b="1" dirty="0">
                          <a:solidFill>
                            <a:schemeClr val="bg2">
                              <a:lumMod val="10000"/>
                            </a:schemeClr>
                          </a:solidFill>
                          <a:latin typeface="Times New Roman"/>
                          <a:ea typeface="Calibri"/>
                          <a:cs typeface="Times New Roman"/>
                        </a:rPr>
                        <a:t>№4. Выгодные </a:t>
                      </a:r>
                      <a:r>
                        <a:rPr lang="ru-RU" sz="2000" b="1" dirty="0" smtClean="0">
                          <a:solidFill>
                            <a:schemeClr val="bg2">
                              <a:lumMod val="10000"/>
                            </a:schemeClr>
                          </a:solidFill>
                          <a:latin typeface="Times New Roman"/>
                          <a:ea typeface="Calibri"/>
                          <a:cs typeface="Times New Roman"/>
                        </a:rPr>
                        <a:t>счетчики</a:t>
                      </a:r>
                      <a:endParaRPr lang="ru-RU" sz="2000" dirty="0" smtClean="0">
                        <a:solidFill>
                          <a:schemeClr val="bg2">
                            <a:lumMod val="10000"/>
                          </a:schemeClr>
                        </a:solidFill>
                        <a:latin typeface="Calibri"/>
                        <a:ea typeface="Calibri"/>
                        <a:cs typeface="Times New Roman"/>
                      </a:endParaRPr>
                    </a:p>
                    <a:p>
                      <a:pPr algn="just">
                        <a:lnSpc>
                          <a:spcPct val="115000"/>
                        </a:lnSpc>
                        <a:spcAft>
                          <a:spcPts val="800"/>
                        </a:spcAft>
                      </a:pPr>
                      <a:r>
                        <a:rPr lang="ru-RU" sz="2000" dirty="0" smtClean="0">
                          <a:solidFill>
                            <a:schemeClr val="bg2">
                              <a:lumMod val="10000"/>
                            </a:schemeClr>
                          </a:solidFill>
                          <a:latin typeface="Times New Roman"/>
                          <a:ea typeface="Calibri"/>
                          <a:cs typeface="Times New Roman"/>
                        </a:rPr>
                        <a:t>Установка двух счётчиков воды (холодной и горячей) стоит 3300 рублей. До установки счётчиков за воду платили 800 рублей ежемесячно. После установки счётчиков ежемесячная оплата воды стала составлять 300 рублей. Через какое наименьшее количество месяцев экономия по оплате воды превысит затраты на установку счётчиков, если тарифы на воду не изменятся?</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4674">
                <a:tc>
                  <a:txBody>
                    <a:bodyPr/>
                    <a:lstStyle/>
                    <a:p>
                      <a:pPr algn="ctr">
                        <a:lnSpc>
                          <a:spcPct val="115000"/>
                        </a:lnSpc>
                        <a:spcAft>
                          <a:spcPts val="800"/>
                        </a:spcAft>
                      </a:pPr>
                      <a:r>
                        <a:rPr lang="ru-RU" sz="2000" b="1" dirty="0">
                          <a:solidFill>
                            <a:schemeClr val="bg2">
                              <a:lumMod val="10000"/>
                            </a:schemeClr>
                          </a:solidFill>
                          <a:latin typeface="Times New Roman"/>
                          <a:ea typeface="Calibri"/>
                          <a:cs typeface="Times New Roman"/>
                        </a:rPr>
                        <a:t>№5. Оплата электроэнергии</a:t>
                      </a:r>
                      <a:endParaRPr lang="ru-RU" sz="2000" dirty="0">
                        <a:solidFill>
                          <a:schemeClr val="bg2">
                            <a:lumMod val="10000"/>
                          </a:schemeClr>
                        </a:solidFill>
                        <a:latin typeface="Calibri"/>
                        <a:ea typeface="Calibri"/>
                        <a:cs typeface="Times New Roman"/>
                      </a:endParaRPr>
                    </a:p>
                    <a:p>
                      <a:pPr>
                        <a:lnSpc>
                          <a:spcPct val="115000"/>
                        </a:lnSpc>
                        <a:spcAft>
                          <a:spcPts val="800"/>
                        </a:spcAft>
                      </a:pPr>
                      <a:r>
                        <a:rPr lang="ru-RU" sz="2000" dirty="0">
                          <a:solidFill>
                            <a:schemeClr val="bg2">
                              <a:lumMod val="10000"/>
                            </a:schemeClr>
                          </a:solidFill>
                          <a:latin typeface="Times New Roman"/>
                          <a:ea typeface="Times New Roman"/>
                          <a:cs typeface="Times New Roman"/>
                        </a:rPr>
                        <a:t>1 киловатт-час электроэнергии стоит 5 рублей 38 копеек. Счетчик электроэнергии 1 сентября показывал 28057 киловатт-часов, а 1 октября показывал 28267 киловатт-часов. Сколько нужно будет заплатить за электроэнергию за сентябрь?</a:t>
                      </a:r>
                      <a:endParaRPr lang="ru-RU" sz="2000" dirty="0">
                        <a:solidFill>
                          <a:schemeClr val="bg2">
                            <a:lumMod val="10000"/>
                          </a:schemeClr>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7065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ChangeArrowheads="1"/>
          </p:cNvSpPr>
          <p:nvPr/>
        </p:nvSpPr>
        <p:spPr bwMode="auto">
          <a:xfrm>
            <a:off x="492370" y="182880"/>
            <a:ext cx="5880294"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Задача</a:t>
            </a:r>
            <a:endPar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Пятиклассница Катя решила устроить вечеринку для друзей и спросила разрешения у мамы. Мама ответила: </a:t>
            </a:r>
            <a:r>
              <a:rPr kumimoji="0" lang="ru-RU" sz="2000" b="0" i="0" u="none" strike="noStrike" cap="none" normalizeH="0" baseline="0" dirty="0" smtClean="0">
                <a:ln>
                  <a:noFill/>
                </a:ln>
                <a:solidFill>
                  <a:schemeClr val="bg2">
                    <a:lumMod val="10000"/>
                  </a:schemeClr>
                </a:solidFill>
                <a:effectLst/>
                <a:latin typeface="Calibri"/>
                <a:ea typeface="Calibri" pitchFamily="34" charset="0"/>
                <a:cs typeface="Times New Roman" pitchFamily="18" charset="0"/>
              </a:rPr>
              <a:t>«</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Хорошо, я согласна, но все расходы за счет твоих карманных денег. Перед тем, как приглашать друзей, ты должна посчитать, какую примерно сумму ты потратишь на угощение и только тогда можно будет запланировать дату вечеринки</a:t>
            </a:r>
            <a:r>
              <a:rPr kumimoji="0" lang="ru-RU" sz="2000" b="0" i="0" u="none" strike="noStrike" cap="none" normalizeH="0" baseline="0" dirty="0" smtClean="0">
                <a:ln>
                  <a:noFill/>
                </a:ln>
                <a:solidFill>
                  <a:schemeClr val="bg2">
                    <a:lumMod val="10000"/>
                  </a:schemeClr>
                </a:solidFill>
                <a:effectLst/>
                <a:latin typeface="Calibri"/>
                <a:ea typeface="Calibri" pitchFamily="34" charset="0"/>
                <a:cs typeface="Times New Roman" pitchFamily="18" charset="0"/>
              </a:rPr>
              <a:t>»</a:t>
            </a: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a:t>
            </a: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000" b="0" i="0" u="none" strike="noStrike" cap="none" normalizeH="0" baseline="0" dirty="0" smtClean="0">
                <a:ln>
                  <a:noFill/>
                </a:ln>
                <a:solidFill>
                  <a:schemeClr val="bg2">
                    <a:lumMod val="10000"/>
                  </a:schemeClr>
                </a:solidFill>
                <a:effectLst/>
                <a:latin typeface="Times New Roman" pitchFamily="18" charset="0"/>
                <a:ea typeface="Calibri" pitchFamily="34" charset="0"/>
                <a:cs typeface="Times New Roman" pitchFamily="18" charset="0"/>
              </a:rPr>
              <a:t>Катя решила, что купит кока-колу и сделает фруктовый салат. Рецепт Катя нашла, узнала цены на продукты в магазине. Помогите Кате посчитать, какую примерно сумму ей придется потратить на продукты для салата и на покупку кока-колы, если у Кати пять подружек, рецепт салата на 3 порции, кока-колу надо купить из расчета пол-литра на 1 человека. Сколько денег Кате придется потратить? Через сколько недель состоится вечеринка, если Кате на карманные расходы дают 300 рублей на неделю?</a:t>
            </a:r>
            <a:r>
              <a:rPr kumimoji="0" lang="ru-RU" sz="2000" b="0" i="0" u="none" strike="noStrike" cap="none" normalizeH="0" baseline="0" dirty="0" smtClean="0">
                <a:ln>
                  <a:noFill/>
                </a:ln>
                <a:solidFill>
                  <a:schemeClr val="bg2">
                    <a:lumMod val="10000"/>
                  </a:schemeClr>
                </a:solidFill>
                <a:effectLst/>
                <a:latin typeface="Arial" pitchFamily="34" charset="0"/>
                <a:cs typeface="Arial" pitchFamily="34" charset="0"/>
              </a:rPr>
              <a:t> </a:t>
            </a:r>
          </a:p>
        </p:txBody>
      </p:sp>
      <p:graphicFrame>
        <p:nvGraphicFramePr>
          <p:cNvPr id="6" name="Таблица 5"/>
          <p:cNvGraphicFramePr>
            <a:graphicFrameLocks noGrp="1"/>
          </p:cNvGraphicFramePr>
          <p:nvPr/>
        </p:nvGraphicFramePr>
        <p:xfrm>
          <a:off x="6738424" y="337212"/>
          <a:ext cx="5134708" cy="5295018"/>
        </p:xfrm>
        <a:graphic>
          <a:graphicData uri="http://schemas.openxmlformats.org/drawingml/2006/table">
            <a:tbl>
              <a:tblPr/>
              <a:tblGrid>
                <a:gridCol w="1758125"/>
                <a:gridCol w="1173794"/>
                <a:gridCol w="1101908"/>
                <a:gridCol w="1100881"/>
              </a:tblGrid>
              <a:tr h="654757">
                <a:tc>
                  <a:txBody>
                    <a:bodyPr/>
                    <a:lstStyle/>
                    <a:p>
                      <a:pPr algn="ctr">
                        <a:lnSpc>
                          <a:spcPct val="107000"/>
                        </a:lnSpc>
                        <a:spcAft>
                          <a:spcPts val="0"/>
                        </a:spcAft>
                      </a:pPr>
                      <a:r>
                        <a:rPr lang="ru-RU" sz="1400" b="1" dirty="0">
                          <a:solidFill>
                            <a:srgbClr val="00A000"/>
                          </a:solidFill>
                          <a:latin typeface="Verdana"/>
                          <a:ea typeface="Times New Roman"/>
                          <a:cs typeface="Times New Roman"/>
                        </a:rPr>
                        <a:t>Продукт</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Мера в салате на 3 порции</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Вес, гр</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c>
                  <a:txBody>
                    <a:bodyPr/>
                    <a:lstStyle/>
                    <a:p>
                      <a:pPr algn="ctr">
                        <a:lnSpc>
                          <a:spcPct val="107000"/>
                        </a:lnSpc>
                        <a:spcAft>
                          <a:spcPts val="0"/>
                        </a:spcAft>
                      </a:pPr>
                      <a:r>
                        <a:rPr lang="ru-RU" sz="1400" b="1">
                          <a:solidFill>
                            <a:srgbClr val="00A000"/>
                          </a:solidFill>
                          <a:latin typeface="Verdana"/>
                          <a:ea typeface="Times New Roman"/>
                          <a:cs typeface="Times New Roman"/>
                        </a:rPr>
                        <a:t>Средняя цена в магазине, за 1 кг</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CCFFCB"/>
                    </a:solidFill>
                  </a:tcPr>
                </a:tc>
              </a:tr>
              <a:tr h="293217">
                <a:tc>
                  <a:txBody>
                    <a:bodyPr/>
                    <a:lstStyle/>
                    <a:p>
                      <a:pPr algn="ctr">
                        <a:lnSpc>
                          <a:spcPct val="107000"/>
                        </a:lnSpc>
                        <a:spcAft>
                          <a:spcPts val="0"/>
                        </a:spcAft>
                      </a:pPr>
                      <a:r>
                        <a:rPr lang="ru-RU" sz="1400" u="none" strike="noStrike" dirty="0">
                          <a:solidFill>
                            <a:srgbClr val="01A030"/>
                          </a:solidFill>
                          <a:latin typeface="Verdana"/>
                          <a:ea typeface="Times New Roman"/>
                          <a:cs typeface="Times New Roman"/>
                          <a:hlinkClick r:id="rId2"/>
                        </a:rPr>
                        <a:t>яблоко</a:t>
                      </a:r>
                      <a:endParaRPr lang="ru-RU" sz="1400" dirty="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165</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80 р</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3"/>
                        </a:rPr>
                        <a:t>банан</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110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50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4"/>
                        </a:rPr>
                        <a:t>мандарин</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2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110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90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5"/>
                        </a:rPr>
                        <a:t>киви</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3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150</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160 рублей</a:t>
                      </a:r>
                      <a:endParaRPr lang="ru-RU" sz="140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6"/>
                        </a:rPr>
                        <a:t>груша</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135</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120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293217">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7"/>
                        </a:rPr>
                        <a:t>слива</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 шт</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30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100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1311293">
                <a:tc>
                  <a:txBody>
                    <a:bodyPr/>
                    <a:lstStyle/>
                    <a:p>
                      <a:pPr algn="ctr">
                        <a:lnSpc>
                          <a:spcPct val="107000"/>
                        </a:lnSpc>
                        <a:spcAft>
                          <a:spcPts val="0"/>
                        </a:spcAft>
                      </a:pPr>
                      <a:r>
                        <a:rPr lang="ru-RU" sz="1400" u="none" strike="noStrike">
                          <a:solidFill>
                            <a:srgbClr val="01A030"/>
                          </a:solidFill>
                          <a:latin typeface="Verdana"/>
                          <a:ea typeface="Times New Roman"/>
                          <a:cs typeface="Times New Roman"/>
                          <a:hlinkClick r:id="rId7"/>
                        </a:rPr>
                        <a:t>сливки</a:t>
                      </a: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100-150 гр</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a:solidFill>
                            <a:srgbClr val="555555"/>
                          </a:solidFill>
                          <a:latin typeface="Verdana"/>
                          <a:ea typeface="Times New Roman"/>
                          <a:cs typeface="Times New Roman"/>
                        </a:rPr>
                        <a:t>250</a:t>
                      </a:r>
                      <a:endParaRPr lang="ru-RU" sz="140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a:txBody>
                    <a:bodyPr/>
                    <a:lstStyle/>
                    <a:p>
                      <a:pPr algn="ctr">
                        <a:lnSpc>
                          <a:spcPct val="107000"/>
                        </a:lnSpc>
                        <a:spcAft>
                          <a:spcPts val="0"/>
                        </a:spcAft>
                      </a:pPr>
                      <a:r>
                        <a:rPr lang="ru-RU" sz="1400" dirty="0">
                          <a:solidFill>
                            <a:srgbClr val="555555"/>
                          </a:solidFill>
                          <a:latin typeface="Verdana"/>
                          <a:ea typeface="Times New Roman"/>
                          <a:cs typeface="Times New Roman"/>
                        </a:rPr>
                        <a:t>205 рублей</a:t>
                      </a:r>
                      <a:endParaRPr lang="ru-RU" sz="1400" dirty="0">
                        <a:latin typeface="Calibri"/>
                        <a:ea typeface="Calibri"/>
                        <a:cs typeface="Times New Roman"/>
                      </a:endParaRPr>
                    </a:p>
                  </a:txBody>
                  <a:tcPr marL="0" marR="0" marT="0" marB="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r>
              <a:tr h="1311293">
                <a:tc>
                  <a:txBody>
                    <a:bodyPr/>
                    <a:lstStyle/>
                    <a:p>
                      <a:pPr algn="ctr">
                        <a:lnSpc>
                          <a:spcPct val="107000"/>
                        </a:lnSpc>
                        <a:spcAft>
                          <a:spcPts val="0"/>
                        </a:spcAft>
                      </a:pPr>
                      <a:endParaRPr lang="ru-RU" sz="1400">
                        <a:solidFill>
                          <a:srgbClr val="555555"/>
                        </a:solidFill>
                        <a:latin typeface="Verdana"/>
                        <a:ea typeface="Times New Roman"/>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gridSpan="3">
                  <a:txBody>
                    <a:bodyPr/>
                    <a:lstStyle/>
                    <a:p>
                      <a:pPr algn="l">
                        <a:lnSpc>
                          <a:spcPct val="107000"/>
                        </a:lnSpc>
                        <a:spcAft>
                          <a:spcPts val="800"/>
                        </a:spcAft>
                      </a:pPr>
                      <a:r>
                        <a:rPr lang="ru-RU" sz="1400" dirty="0">
                          <a:latin typeface="Verdana"/>
                          <a:ea typeface="Calibri"/>
                          <a:cs typeface="Times New Roman"/>
                        </a:rPr>
                        <a:t>Средняя цена на кока-колу 2 л – 110 рублей.</a:t>
                      </a:r>
                      <a:endParaRPr lang="ru-RU" sz="1400" dirty="0">
                        <a:latin typeface="Calibri"/>
                        <a:ea typeface="Calibri"/>
                        <a:cs typeface="Times New Roman"/>
                      </a:endParaRPr>
                    </a:p>
                  </a:txBody>
                  <a:tcPr marL="76200" marR="76200" marT="19050" marB="19050" anchor="ctr">
                    <a:lnL w="12700" cap="flat" cmpd="sng" algn="ctr">
                      <a:solidFill>
                        <a:srgbClr val="CCCCCC"/>
                      </a:solidFill>
                      <a:prstDash val="solid"/>
                      <a:round/>
                      <a:headEnd type="none" w="med" len="med"/>
                      <a:tailEnd type="none" w="med" len="med"/>
                    </a:lnL>
                    <a:lnR w="12700" cap="flat" cmpd="sng" algn="ctr">
                      <a:solidFill>
                        <a:srgbClr val="CCCCCC"/>
                      </a:solidFill>
                      <a:prstDash val="solid"/>
                      <a:round/>
                      <a:headEnd type="none" w="med" len="med"/>
                      <a:tailEnd type="none" w="med" len="med"/>
                    </a:lnR>
                    <a:lnT w="12700" cap="flat" cmpd="sng" algn="ctr">
                      <a:solidFill>
                        <a:srgbClr val="CCCCCC"/>
                      </a:solidFill>
                      <a:prstDash val="solid"/>
                      <a:round/>
                      <a:headEnd type="none" w="med" len="med"/>
                      <a:tailEnd type="none" w="med" len="med"/>
                    </a:lnT>
                    <a:lnB w="12700" cap="flat" cmpd="sng" algn="ctr">
                      <a:solidFill>
                        <a:srgbClr val="CCCCCC"/>
                      </a:solidFill>
                      <a:prstDash val="solid"/>
                      <a:round/>
                      <a:headEnd type="none" w="med" len="med"/>
                      <a:tailEnd type="none" w="med" len="med"/>
                    </a:lnB>
                    <a:solidFill>
                      <a:srgbClr val="FFFFFF"/>
                    </a:solidFill>
                  </a:tcPr>
                </a:tc>
                <a:tc hMerge="1">
                  <a:txBody>
                    <a:bodyPr/>
                    <a:lstStyle/>
                    <a:p>
                      <a:endParaRPr lang="ru-RU"/>
                    </a:p>
                  </a:txBody>
                  <a:tcPr/>
                </a:tc>
                <a:tc hMerge="1">
                  <a:txBody>
                    <a:bodyPr/>
                    <a:lstStyle/>
                    <a:p>
                      <a:endParaRPr lang="ru-RU"/>
                    </a:p>
                  </a:txBody>
                  <a:tcPr/>
                </a:tc>
              </a:tr>
            </a:tbl>
          </a:graphicData>
        </a:graphic>
      </p:graphicFrame>
      <p:pic>
        <p:nvPicPr>
          <p:cNvPr id="23562" name="Рисунок 37" descr="Банан"/>
          <p:cNvPicPr>
            <a:picLocks noChangeAspect="1" noChangeArrowheads="1"/>
          </p:cNvPicPr>
          <p:nvPr/>
        </p:nvPicPr>
        <p:blipFill>
          <a:blip r:embed="rId8" cstate="print"/>
          <a:srcRect/>
          <a:stretch>
            <a:fillRect/>
          </a:stretch>
        </p:blipFill>
        <p:spPr bwMode="auto">
          <a:xfrm>
            <a:off x="6907237" y="1350498"/>
            <a:ext cx="228600" cy="228600"/>
          </a:xfrm>
          <a:prstGeom prst="rect">
            <a:avLst/>
          </a:prstGeom>
          <a:noFill/>
        </p:spPr>
      </p:pic>
      <p:pic>
        <p:nvPicPr>
          <p:cNvPr id="23561" name="Рисунок 38" descr="Мандарин"/>
          <p:cNvPicPr>
            <a:picLocks noChangeAspect="1" noChangeArrowheads="1"/>
          </p:cNvPicPr>
          <p:nvPr/>
        </p:nvPicPr>
        <p:blipFill>
          <a:blip r:embed="rId9" cstate="print"/>
          <a:srcRect/>
          <a:stretch>
            <a:fillRect/>
          </a:stretch>
        </p:blipFill>
        <p:spPr bwMode="auto">
          <a:xfrm>
            <a:off x="6865034" y="1674055"/>
            <a:ext cx="228600" cy="228600"/>
          </a:xfrm>
          <a:prstGeom prst="rect">
            <a:avLst/>
          </a:prstGeom>
          <a:noFill/>
        </p:spPr>
      </p:pic>
      <p:pic>
        <p:nvPicPr>
          <p:cNvPr id="23560" name="Рисунок 39" descr="Киви"/>
          <p:cNvPicPr>
            <a:picLocks noChangeAspect="1" noChangeArrowheads="1"/>
          </p:cNvPicPr>
          <p:nvPr/>
        </p:nvPicPr>
        <p:blipFill>
          <a:blip r:embed="rId10" cstate="print"/>
          <a:srcRect/>
          <a:stretch>
            <a:fillRect/>
          </a:stretch>
        </p:blipFill>
        <p:spPr bwMode="auto">
          <a:xfrm>
            <a:off x="6907237" y="1927274"/>
            <a:ext cx="228600" cy="228600"/>
          </a:xfrm>
          <a:prstGeom prst="rect">
            <a:avLst/>
          </a:prstGeom>
          <a:noFill/>
        </p:spPr>
      </p:pic>
      <p:pic>
        <p:nvPicPr>
          <p:cNvPr id="23559" name="Рисунок 40" descr="Груша"/>
          <p:cNvPicPr>
            <a:picLocks noChangeAspect="1" noChangeArrowheads="1"/>
          </p:cNvPicPr>
          <p:nvPr/>
        </p:nvPicPr>
        <p:blipFill>
          <a:blip r:embed="rId11" cstate="print"/>
          <a:srcRect/>
          <a:stretch>
            <a:fillRect/>
          </a:stretch>
        </p:blipFill>
        <p:spPr bwMode="auto">
          <a:xfrm>
            <a:off x="6921305" y="2194560"/>
            <a:ext cx="228600" cy="228600"/>
          </a:xfrm>
          <a:prstGeom prst="rect">
            <a:avLst/>
          </a:prstGeom>
          <a:noFill/>
        </p:spPr>
      </p:pic>
      <p:pic>
        <p:nvPicPr>
          <p:cNvPr id="23558" name="Рисунок 41" descr="Слива"/>
          <p:cNvPicPr>
            <a:picLocks noChangeAspect="1" noChangeArrowheads="1"/>
          </p:cNvPicPr>
          <p:nvPr/>
        </p:nvPicPr>
        <p:blipFill>
          <a:blip r:embed="rId12" cstate="print"/>
          <a:srcRect/>
          <a:stretch>
            <a:fillRect/>
          </a:stretch>
        </p:blipFill>
        <p:spPr bwMode="auto">
          <a:xfrm>
            <a:off x="6893169" y="2475914"/>
            <a:ext cx="228600" cy="228600"/>
          </a:xfrm>
          <a:prstGeom prst="rect">
            <a:avLst/>
          </a:prstGeom>
          <a:noFill/>
        </p:spPr>
      </p:pic>
      <p:pic>
        <p:nvPicPr>
          <p:cNvPr id="23557" name="Рисунок 42" descr="сливки (1)"/>
          <p:cNvPicPr>
            <a:picLocks noChangeAspect="1" noChangeArrowheads="1"/>
          </p:cNvPicPr>
          <p:nvPr/>
        </p:nvPicPr>
        <p:blipFill>
          <a:blip r:embed="rId13" cstate="print"/>
          <a:srcRect/>
          <a:stretch>
            <a:fillRect/>
          </a:stretch>
        </p:blipFill>
        <p:spPr bwMode="auto">
          <a:xfrm>
            <a:off x="6921305" y="2869809"/>
            <a:ext cx="276225" cy="1057275"/>
          </a:xfrm>
          <a:prstGeom prst="rect">
            <a:avLst/>
          </a:prstGeom>
          <a:noFill/>
        </p:spPr>
      </p:pic>
      <p:pic>
        <p:nvPicPr>
          <p:cNvPr id="23556" name="Рисунок 43" descr="https://www.komus.ru/medias/sys_master/root/hcb/hda/9358017200158.jpg"/>
          <p:cNvPicPr>
            <a:picLocks noChangeAspect="1" noChangeArrowheads="1"/>
          </p:cNvPicPr>
          <p:nvPr/>
        </p:nvPicPr>
        <p:blipFill>
          <a:blip r:embed="rId14" cstate="print"/>
          <a:srcRect/>
          <a:stretch>
            <a:fillRect/>
          </a:stretch>
        </p:blipFill>
        <p:spPr bwMode="auto">
          <a:xfrm>
            <a:off x="7258929" y="4192173"/>
            <a:ext cx="952500" cy="952500"/>
          </a:xfrm>
          <a:prstGeom prst="rect">
            <a:avLst/>
          </a:prstGeom>
          <a:noFill/>
        </p:spPr>
      </p:pic>
      <p:pic>
        <p:nvPicPr>
          <p:cNvPr id="15" name="Рисунок 14" descr="Яблоко"/>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938303" y="1077937"/>
            <a:ext cx="228600" cy="2286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8807" y="907866"/>
            <a:ext cx="6760028" cy="278514"/>
          </a:xfrm>
        </p:spPr>
        <p:txBody>
          <a:bodyPr>
            <a:normAutofit fontScale="90000"/>
          </a:bodyPr>
          <a:lstStyle/>
          <a:p>
            <a:endParaRPr lang="ru-RU" dirty="0"/>
          </a:p>
        </p:txBody>
      </p:sp>
      <p:sp>
        <p:nvSpPr>
          <p:cNvPr id="3" name="Объект 2"/>
          <p:cNvSpPr>
            <a:spLocks noGrp="1"/>
          </p:cNvSpPr>
          <p:nvPr>
            <p:ph idx="1"/>
          </p:nvPr>
        </p:nvSpPr>
        <p:spPr>
          <a:scene3d>
            <a:camera prst="isometricOffAxis1Right"/>
            <a:lightRig rig="threePt" dir="t"/>
          </a:scene3d>
        </p:spPr>
        <p:txBody>
          <a:bodyPr>
            <a:normAutofit/>
          </a:bodyPr>
          <a:lstStyle/>
          <a:p>
            <a:pPr>
              <a:buNone/>
            </a:pPr>
            <a:r>
              <a:rPr lang="ru-RU" sz="8000" b="1" dirty="0" smtClean="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Спасибо за внимание!</a:t>
            </a:r>
            <a:endParaRPr lang="ru-RU" sz="8000" b="1" dirty="0">
              <a:solidFill>
                <a:schemeClr val="tx2">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026" name="Picture 2" descr="http://gym1507uz.mskobr.ru/images/cms/thumbs/e4d83958ab26b7c58721fb7220705bfc.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2677" y="161088"/>
            <a:ext cx="875072" cy="10547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19553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423</TotalTime>
  <Words>796</Words>
  <Application>Microsoft Office PowerPoint</Application>
  <PresentationFormat>Широкоэкранный</PresentationFormat>
  <Paragraphs>103</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Times New Roman</vt:lpstr>
      <vt:lpstr>Verdana</vt:lpstr>
      <vt:lpstr>Тема Office</vt:lpstr>
      <vt:lpstr>   Курсы повышения квалификации «Содержание и методика преподавания курса финансовой грамотности различным категориям обучающихся»  </vt:lpstr>
      <vt:lpstr>Состав группы:</vt:lpstr>
      <vt:lpstr>Работа над проектом</vt:lpstr>
      <vt:lpstr>Квест-игра «Деньги любят счет» </vt:lpstr>
      <vt:lpstr>Ход игры</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44</cp:revision>
  <dcterms:created xsi:type="dcterms:W3CDTF">2017-10-22T19:03:43Z</dcterms:created>
  <dcterms:modified xsi:type="dcterms:W3CDTF">2017-10-31T18:27:06Z</dcterms:modified>
</cp:coreProperties>
</file>