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7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F9933-8FA1-4575-B3D1-9A312971F84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F860-A0B4-4BF3-907C-EC3558D8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7.pn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1" y="0"/>
            <a:ext cx="91533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bhnews.ru/wp-content/uploads/2017/09/novaya-forma-rascheta-po-strahovym-vznosam-s-2018-go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4410135"/>
            <a:ext cx="3059832" cy="2447866"/>
          </a:xfrm>
          <a:prstGeom prst="rect">
            <a:avLst/>
          </a:prstGeom>
          <a:noFill/>
        </p:spPr>
      </p:pic>
      <p:pic>
        <p:nvPicPr>
          <p:cNvPr id="1034" name="Picture 10" descr="https://bitnovosti.files.wordpress.com/2015/05/podatei.jpg?w=700&amp;h=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2652221" cy="3212976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c6296ddaf88afb032466f3e588f00567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88640"/>
            <a:ext cx="1757895" cy="201622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6891" y="188640"/>
            <a:ext cx="2117109" cy="28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082824"/>
            <a:ext cx="5904656" cy="3528392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10816"/>
            <a:ext cx="5544616" cy="259471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НАЛОГ – это обязательный индивидуально-безвозмездный платеж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/>
              <a:t>принудительно взимаемый органами государственной власти различных уровней </a:t>
            </a:r>
            <a:br>
              <a:rPr lang="ru-RU" sz="2000" b="1" dirty="0" smtClean="0"/>
            </a:br>
            <a:r>
              <a:rPr lang="ru-RU" sz="2000" b="1" dirty="0" smtClean="0"/>
              <a:t>с организаций (юридических лиц) и физических лиц в целях финансового обеспечения деятельности государства.</a:t>
            </a:r>
            <a:endParaRPr lang="ru-RU" sz="2000" b="1" dirty="0"/>
          </a:p>
        </p:txBody>
      </p:sp>
      <p:pic>
        <p:nvPicPr>
          <p:cNvPr id="1026" name="Picture 2" descr="http://rose-club.ru/foto11.png?i=44539&amp;k=lavrovaya-vetv-f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522984"/>
            <a:ext cx="4146376" cy="4146376"/>
          </a:xfrm>
          <a:prstGeom prst="rect">
            <a:avLst/>
          </a:prstGeom>
          <a:noFill/>
        </p:spPr>
      </p:pic>
      <p:pic>
        <p:nvPicPr>
          <p:cNvPr id="7" name="Picture 2" descr="http://rose-club.ru/foto11.png?i=44539&amp;k=lavrovaya-vetv-f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79712" y="2594992"/>
            <a:ext cx="4256856" cy="414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оп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9143992" cy="6537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69694" y="548680"/>
            <a:ext cx="214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ИСТОРИЯ НАЛОГОВ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952328" cy="92518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07504" y="206084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Налоги собирались еще в древнем Египте, где роль налоговиков играли писцы. </a:t>
            </a:r>
          </a:p>
          <a:p>
            <a:r>
              <a:rPr lang="ru-RU" sz="1200" dirty="0" smtClean="0"/>
              <a:t>За неуплату неплательщиков подвергали телесным наказаниям. Впервые были отмечены и случаи коррупции среди сборщиков.</a:t>
            </a:r>
            <a:endParaRPr lang="ru-RU" sz="1200" dirty="0"/>
          </a:p>
        </p:txBody>
      </p:sp>
      <p:pic>
        <p:nvPicPr>
          <p:cNvPr id="16388" name="Picture 4" descr="http://sovetydlyalady.ru/wp-content/uploads/2016/10/kak-vospityvali-detej-v-drevnej-spart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764704"/>
            <a:ext cx="3282264" cy="2376264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572000" y="3212976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В античном мире тоже собирали налоги. В древнем Риме из-за непосильного налогового бремени широко распространилась коррупция, когда население договаривалось со сборщиками, чтобы те «не замечали» неуплат.</a:t>
            </a:r>
            <a:endParaRPr lang="ru-RU" sz="1400" dirty="0"/>
          </a:p>
        </p:txBody>
      </p:sp>
      <p:pic>
        <p:nvPicPr>
          <p:cNvPr id="16390" name="Picture 6" descr="http://www.pravmir.ru/wp-content/uploads/2015/07/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0928"/>
            <a:ext cx="2874683" cy="172819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79512" y="458112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средние века налоги собирались в основном в пользу церкви (церковная десятина). Все прочие поступления в казну шли за счет поборов </a:t>
            </a:r>
            <a:br>
              <a:rPr lang="ru-RU" sz="1200" dirty="0" smtClean="0"/>
            </a:br>
            <a:r>
              <a:rPr lang="ru-RU" sz="1200" dirty="0" smtClean="0"/>
              <a:t>с населения, зависимого от феодалов, без какой-либо системы.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555776" y="558924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 </a:t>
            </a:r>
            <a:r>
              <a:rPr lang="ru-RU" sz="1200" dirty="0" smtClean="0"/>
              <a:t>В период распада феодализма налоги стали приводиться в систему. Агент </a:t>
            </a:r>
            <a:r>
              <a:rPr lang="ru-RU" sz="1200" dirty="0"/>
              <a:t>английского короля в Голландии, </a:t>
            </a:r>
            <a:r>
              <a:rPr lang="ru-RU" sz="1200" dirty="0" smtClean="0"/>
              <a:t>сообщал, </a:t>
            </a:r>
            <a:r>
              <a:rPr lang="ru-RU" sz="1200" dirty="0"/>
              <a:t>что в Голландии налогами обложено "все, кроме воздуха и воды".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действительности голландцы платили и за воздух (владельцы ветряных мельниц были обложены налогом на право использования ветра), и за воду - реки и каналы были перегорожены многочисленными шлюзами, миновать которые можно было, только уплатив сборщикам налогов.</a:t>
            </a:r>
          </a:p>
        </p:txBody>
      </p:sp>
      <p:pic>
        <p:nvPicPr>
          <p:cNvPr id="16392" name="Picture 8" descr="http://topkin.ru/wp-content/uploads/2016/10/29541910-referaty-pamyatnik-prometey-768x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077072"/>
            <a:ext cx="2169901" cy="1491807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8100392" y="0"/>
            <a:ext cx="1043608" cy="692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s://ru1.anyfad.com/items/t1@7d1323ae-3939-4be6-8d87-d4dcc39fe4c5/Korona-Princa-Labazh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1509785" cy="1132339"/>
          </a:xfrm>
          <a:prstGeom prst="rect">
            <a:avLst/>
          </a:prstGeom>
          <a:noFill/>
        </p:spPr>
      </p:pic>
      <p:pic>
        <p:nvPicPr>
          <p:cNvPr id="2058" name="Picture 10" descr="http://www.molsm.ru/uploads/images/14189/photo_event_641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068960"/>
            <a:ext cx="1261425" cy="17744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836712"/>
            <a:ext cx="385192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ДОХОДНЫЕ ГРУППЫ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80728"/>
            <a:ext cx="2001872" cy="27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оп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53782"/>
          </a:xfrm>
          <a:prstGeom prst="rect">
            <a:avLst/>
          </a:prstGeom>
        </p:spPr>
      </p:pic>
      <p:pic>
        <p:nvPicPr>
          <p:cNvPr id="2050" name="Picture 2" descr="http://wc3-maps.ru/_ld/396/3818248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1340768"/>
            <a:ext cx="1403648" cy="1684379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25144"/>
            <a:ext cx="125473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russkie-kukli.narod.ru/russ/d5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852936"/>
            <a:ext cx="1112390" cy="17427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1484784"/>
            <a:ext cx="1282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КРЕСТЬЯНИН: </a:t>
            </a:r>
          </a:p>
          <a:p>
            <a:r>
              <a:rPr lang="ru-RU" sz="1400" dirty="0" smtClean="0"/>
              <a:t>зарабатывает </a:t>
            </a:r>
          </a:p>
          <a:p>
            <a:r>
              <a:rPr lang="ru-RU" sz="1400" dirty="0" smtClean="0"/>
              <a:t>сельским </a:t>
            </a:r>
          </a:p>
          <a:p>
            <a:r>
              <a:rPr lang="ru-RU" sz="1400" dirty="0" smtClean="0"/>
              <a:t>хозяйством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3140968"/>
            <a:ext cx="12702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ТОРГОВЕЦ: </a:t>
            </a:r>
          </a:p>
          <a:p>
            <a:r>
              <a:rPr lang="ru-RU" sz="1400" dirty="0" smtClean="0"/>
              <a:t>зарабатывает </a:t>
            </a:r>
          </a:p>
          <a:p>
            <a:r>
              <a:rPr lang="ru-RU" sz="1400" dirty="0" smtClean="0"/>
              <a:t>продажами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4725144"/>
            <a:ext cx="14405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РЕМЕСЛЕННИК: </a:t>
            </a:r>
          </a:p>
          <a:p>
            <a:r>
              <a:rPr lang="ru-RU" sz="1400" dirty="0" smtClean="0"/>
              <a:t>зарабатывает </a:t>
            </a:r>
          </a:p>
          <a:p>
            <a:r>
              <a:rPr lang="ru-RU" sz="1400" dirty="0" smtClean="0"/>
              <a:t>производством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1484784"/>
            <a:ext cx="95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ВОИН: </a:t>
            </a:r>
          </a:p>
          <a:p>
            <a:r>
              <a:rPr lang="ru-RU" sz="1400" dirty="0" smtClean="0"/>
              <a:t>защищает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8064" y="836712"/>
            <a:ext cx="39959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РАСХОДНЫЕ ГРУППЫ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3933056"/>
            <a:ext cx="91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ДОКТОР: </a:t>
            </a:r>
          </a:p>
          <a:p>
            <a:r>
              <a:rPr lang="ru-RU" sz="1400" dirty="0" smtClean="0"/>
              <a:t>лечит</a:t>
            </a:r>
            <a:endParaRPr lang="ru-RU" sz="14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4869160"/>
            <a:ext cx="1137618" cy="172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588224" y="4941168"/>
            <a:ext cx="1225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ПРОФЕССОР: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учит</a:t>
            </a:r>
            <a:endParaRPr lang="ru-RU" sz="1400" dirty="0"/>
          </a:p>
        </p:txBody>
      </p:sp>
      <p:sp>
        <p:nvSpPr>
          <p:cNvPr id="21" name="Стрелка вправо 20"/>
          <p:cNvSpPr/>
          <p:nvPr/>
        </p:nvSpPr>
        <p:spPr>
          <a:xfrm rot="1518249">
            <a:off x="2330960" y="2516050"/>
            <a:ext cx="1248475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771800" y="3356992"/>
            <a:ext cx="1008112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906344">
            <a:off x="2481871" y="4089758"/>
            <a:ext cx="1111959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518249">
            <a:off x="4779233" y="4244242"/>
            <a:ext cx="1248475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004048" y="3356992"/>
            <a:ext cx="1008112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9906344">
            <a:off x="4642113" y="2361567"/>
            <a:ext cx="1111959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347864" y="1700808"/>
            <a:ext cx="1715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ВЛАСТЬ: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управляет </a:t>
            </a:r>
            <a:br>
              <a:rPr lang="ru-RU" dirty="0" smtClean="0"/>
            </a:br>
            <a:r>
              <a:rPr lang="ru-RU" dirty="0" smtClean="0"/>
              <a:t>и распределяет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51720" y="5733256"/>
            <a:ext cx="4752528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339752" y="5725705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Давным-давно люди поняли, что для нормальной жизни необходимы профессии, которые не приносят дохода,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но обеспечивают безопасность и прогресс государства.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Средства для осуществления их деятельности нужно собирать вскладчину и правильно распределять.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00392" y="0"/>
            <a:ext cx="1043608" cy="692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88049" y="476672"/>
            <a:ext cx="270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ЗАЧЕМ НУЖНЫ НАЛОГИ?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10" y="836712"/>
            <a:ext cx="9162510" cy="56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http://www.politrus.com/wp-content/uploads/2011/08/%D0%93%D0%9E%D0%A1%D0%94%D0%A3%D0%9C%D0%90-460x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3146938" cy="2011305"/>
          </a:xfrm>
          <a:prstGeom prst="rect">
            <a:avLst/>
          </a:prstGeom>
          <a:noFill/>
        </p:spPr>
      </p:pic>
      <p:pic>
        <p:nvPicPr>
          <p:cNvPr id="15362" name="Picture 2" descr="https://doska.io/uploads/fields/images/q/9/5706260848c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2091807" cy="11521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836712"/>
            <a:ext cx="385192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ДОХОДНЫЕ ГРУППЫ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топ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" y="0"/>
            <a:ext cx="9143992" cy="6537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268760"/>
            <a:ext cx="1715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СЕЛЬСКОЕ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8064" y="836712"/>
            <a:ext cx="39959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РАСХОДНЫЕ ГРУППЫ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7944" y="3501008"/>
            <a:ext cx="13743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ВЛАСТЬ: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управляет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распределяет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5229200"/>
            <a:ext cx="4392488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5373216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Сегодня положение то же, что и в прошлом. Изменились, умножились и переплелись только статьи доходов и расходов государства, но мы по-прежнему направляем часть заработанных средств на развитие тех отраслей, которые не приносят дохода, но обеспечивают нашу жизнь, безопасность и прогресс, поддержку социальных программ, культуры , спорта и т.п.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://static.panoramio.com/photos/large/471726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420887"/>
            <a:ext cx="2088776" cy="146663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560" y="2492896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ПРОМЫШЛЕННОСТЬ</a:t>
            </a:r>
          </a:p>
        </p:txBody>
      </p:sp>
      <p:pic>
        <p:nvPicPr>
          <p:cNvPr id="15368" name="Picture 8" descr="http://primorye24.ru/uploads/media/news/0001/17/thumb_16087_news_xl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861048"/>
            <a:ext cx="2097740" cy="148256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115616" y="3861048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ТОРГОВЛЯ</a:t>
            </a:r>
          </a:p>
        </p:txBody>
      </p:sp>
      <p:pic>
        <p:nvPicPr>
          <p:cNvPr id="15370" name="Picture 10" descr="http://www.usgg.ru/uploads/posts/2016-05/1463638333_uchp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53825"/>
            <a:ext cx="2088775" cy="1387543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11560" y="5805264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ПРЕДПРИНИМАТЕЛЬСТВО</a:t>
            </a:r>
          </a:p>
        </p:txBody>
      </p:sp>
      <p:pic>
        <p:nvPicPr>
          <p:cNvPr id="15372" name="Picture 12" descr="https://s00.yaplakal.com/pics/pics_original/8/0/7/76237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268760"/>
            <a:ext cx="2123728" cy="119486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7308304" y="126876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АРМИЯ</a:t>
            </a:r>
          </a:p>
        </p:txBody>
      </p:sp>
      <p:pic>
        <p:nvPicPr>
          <p:cNvPr id="15374" name="Picture 14" descr="http://www.gorkiv.by/wp-content/uploads/2017/01/-%D0%BD%D0%B0%D0%B9%D0%BA%D0%B81-e14854224464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2444456"/>
            <a:ext cx="2123728" cy="1416592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020272" y="249289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НАУКА</a:t>
            </a:r>
          </a:p>
        </p:txBody>
      </p:sp>
      <p:pic>
        <p:nvPicPr>
          <p:cNvPr id="15376" name="Picture 16" descr="http://akzent.zp.ua/wp-content/uploads/2017/01/autria_doctors_mi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861048"/>
            <a:ext cx="2123728" cy="1141789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020272" y="39330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МЕДИЦИНА</a:t>
            </a:r>
          </a:p>
        </p:txBody>
      </p:sp>
      <p:pic>
        <p:nvPicPr>
          <p:cNvPr id="15380" name="Picture 20" descr="http://ruwest.ru/upload/iblock/416/416114d0ce6039a72f298c5ba626278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5013176"/>
            <a:ext cx="2123728" cy="150983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7020272" y="501317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ОБРАЗОВАНИЕ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5816" y="328498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ВЛАСТЬ</a:t>
            </a:r>
          </a:p>
          <a:p>
            <a:pPr algn="ctr"/>
            <a:r>
              <a:rPr lang="ru-RU" dirty="0" smtClean="0"/>
              <a:t>принимает бюджет </a:t>
            </a:r>
            <a:br>
              <a:rPr lang="ru-RU" dirty="0" smtClean="0"/>
            </a:br>
            <a:r>
              <a:rPr lang="ru-RU" dirty="0" smtClean="0"/>
              <a:t>и утверждает его доходную </a:t>
            </a:r>
            <a:br>
              <a:rPr lang="ru-RU" dirty="0" smtClean="0"/>
            </a:br>
            <a:r>
              <a:rPr lang="ru-RU" dirty="0" smtClean="0"/>
              <a:t>и расходную часть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00392" y="0"/>
            <a:ext cx="1043608" cy="692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188049" y="476672"/>
            <a:ext cx="270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ЗАЧЕМ НУЖНЫ НАЛОГИ?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оп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9143992" cy="6537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11760" y="548680"/>
            <a:ext cx="46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ПЛЮСЫ И ПРОБЛЕМЫ НАЛОГООБЛОЖЕНИЯ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00392" y="0"/>
            <a:ext cx="1043608" cy="692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1124744"/>
            <a:ext cx="3672408" cy="53285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1196752"/>
            <a:ext cx="3672408" cy="53285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3568" y="1700808"/>
            <a:ext cx="30243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smtClean="0"/>
              <a:t>Финансирование важных для жизни государства институтов: армии, полиции, МЧС, управленческих структур и т.п.</a:t>
            </a:r>
            <a:br>
              <a:rPr lang="ru-RU" sz="1200" dirty="0" smtClean="0"/>
            </a:b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Средства для более интенсивного развития по важным направлениям промышленности, технологий.</a:t>
            </a:r>
            <a:br>
              <a:rPr lang="ru-RU" sz="1200" dirty="0" smtClean="0"/>
            </a:b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Социальные программы поддержки населения. Строительство, транспорт.</a:t>
            </a:r>
            <a:br>
              <a:rPr lang="ru-RU" sz="1200" dirty="0" smtClean="0"/>
            </a:b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Развитие науки, культуры, спорта, образования.</a:t>
            </a:r>
            <a:br>
              <a:rPr lang="ru-RU" sz="1200" dirty="0" smtClean="0"/>
            </a:b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Ликвидация последствий стихийных бедствий.</a:t>
            </a:r>
            <a:br>
              <a:rPr lang="ru-RU" sz="1200" dirty="0" smtClean="0"/>
            </a:b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Помощь дружественным народам и государствам.</a:t>
            </a:r>
            <a:br>
              <a:rPr lang="ru-RU" sz="1200" dirty="0" smtClean="0"/>
            </a:b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Дипломатические и торговые представительства. 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1628800"/>
            <a:ext cx="3024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Ошибки в прогнозах соотношения доходов и расходов государства.</a:t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Ошибки при распределении налоговой нагрузки на отдельные отрасли и слои населения.</a:t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Коррупция налоговых органов и недобросовестное ведение отчетов предпринимателями.</a:t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Ошибки при определении необходимого уровня финансирования отдельных направлений.</a:t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Несоблюдение сроков налоговых выплат.</a:t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Недостаточная актуализация налоговой системы.</a:t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Недостаток технического и программного обеспечения налоговых служб.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оп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9143992" cy="6537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72387" y="548680"/>
            <a:ext cx="292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КАКИМИ БЫВАЮТ НАЛОГИ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00392" y="0"/>
            <a:ext cx="1043608" cy="692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124744"/>
            <a:ext cx="62646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НАЛОГИ С ЮРИДИЧЕСКИХ ЛИЦ</a:t>
            </a:r>
          </a:p>
          <a:p>
            <a:endParaRPr lang="ru-RU" sz="1200" dirty="0"/>
          </a:p>
          <a:p>
            <a:r>
              <a:rPr lang="ru-RU" sz="1200" dirty="0" smtClean="0"/>
              <a:t>Есть </a:t>
            </a:r>
            <a:r>
              <a:rPr lang="ru-RU" sz="1200" dirty="0"/>
              <a:t>налоги, которые являются только </a:t>
            </a:r>
            <a:r>
              <a:rPr lang="ru-RU" sz="1200" b="1" dirty="0"/>
              <a:t>федеральными, региональными и местными</a:t>
            </a:r>
            <a:r>
              <a:rPr lang="ru-RU" sz="1200" dirty="0"/>
              <a:t>, такие налоги в полном объеме перечисляются в соответствующие бюджеты. </a:t>
            </a:r>
            <a:r>
              <a:rPr lang="ru-RU" sz="1200" dirty="0" smtClean="0"/>
              <a:t>Существуют </a:t>
            </a:r>
            <a:r>
              <a:rPr lang="ru-RU" sz="1200" dirty="0"/>
              <a:t>и так называемые </a:t>
            </a:r>
            <a:r>
              <a:rPr lang="ru-RU" sz="1200" b="1" dirty="0"/>
              <a:t>регулируемые налоги</a:t>
            </a:r>
            <a:r>
              <a:rPr lang="ru-RU" sz="1200" dirty="0"/>
              <a:t>, которые в определенном процентном соотношении делятся между двумя или между всеми тремя уровнями бюджетов. Процент, отчисляемый в каждый уровень, может изменяться, он устанавливается каждый раз заново, когда принимается новый государственный бюджет.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 smtClean="0"/>
              <a:t>Получателем </a:t>
            </a:r>
            <a:r>
              <a:rPr lang="ru-RU" sz="1200" dirty="0"/>
              <a:t>налогов всех уровней является </a:t>
            </a:r>
            <a:r>
              <a:rPr lang="ru-RU" sz="1200" b="1" dirty="0"/>
              <a:t>Федеральное казначейство</a:t>
            </a:r>
            <a:r>
              <a:rPr lang="ru-RU" sz="1200" dirty="0"/>
              <a:t>, в функции которого входит распределение всех поступающих налогов в соответствии с бюджетной классификацией по трем уровням </a:t>
            </a:r>
            <a:r>
              <a:rPr lang="ru-RU" sz="1200" dirty="0" smtClean="0"/>
              <a:t>бюджета (федеральный, региональный и местный).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Налоги также бывают </a:t>
            </a:r>
            <a:r>
              <a:rPr lang="ru-RU" sz="1200" b="1" dirty="0"/>
              <a:t>прямыми и косвенными</a:t>
            </a:r>
            <a:r>
              <a:rPr lang="ru-RU" sz="1200" dirty="0"/>
              <a:t>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 smtClean="0"/>
              <a:t>Прямые</a:t>
            </a:r>
            <a:r>
              <a:rPr lang="ru-RU" sz="1200" dirty="0" smtClean="0"/>
              <a:t> </a:t>
            </a:r>
            <a:r>
              <a:rPr lang="ru-RU" sz="1200" dirty="0"/>
              <a:t>налоги уплачиваются в бюджеты напрямую, а </a:t>
            </a:r>
            <a:r>
              <a:rPr lang="ru-RU" sz="1200" b="1" dirty="0"/>
              <a:t>косвенные</a:t>
            </a:r>
            <a:r>
              <a:rPr lang="ru-RU" sz="1200" dirty="0"/>
              <a:t> поступают в виде дополнительной стоимости приобретаемых товаров. К таким налогам относится НДС – налог на добавленную стоимость или акцизные сборы.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 smtClean="0"/>
              <a:t>Акцизы бывают трех типов: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традиционные – на алкоголь и табачные изделия (функции: </a:t>
            </a:r>
            <a:r>
              <a:rPr lang="ru-RU" sz="1200" b="1" i="1" dirty="0" smtClean="0">
                <a:solidFill>
                  <a:srgbClr val="FF0000"/>
                </a:solidFill>
              </a:rPr>
              <a:t>ограничительная и фискальная</a:t>
            </a:r>
            <a:r>
              <a:rPr lang="ru-RU" sz="1200" dirty="0" smtClean="0"/>
              <a:t>); </a:t>
            </a:r>
            <a:br>
              <a:rPr lang="ru-RU" sz="1200" dirty="0" smtClean="0"/>
            </a:br>
            <a:r>
              <a:rPr lang="ru-RU" sz="1200" dirty="0" smtClean="0"/>
              <a:t>- на горюче-смазочные материалы (функции: </a:t>
            </a:r>
            <a:r>
              <a:rPr lang="ru-RU" sz="1200" b="1" i="1" dirty="0" smtClean="0">
                <a:solidFill>
                  <a:srgbClr val="FF0000"/>
                </a:solidFill>
              </a:rPr>
              <a:t>развитие транспортной системы, поддержка экологии, фискальная</a:t>
            </a:r>
            <a:r>
              <a:rPr lang="ru-RU" sz="1200" dirty="0" smtClean="0"/>
              <a:t>);</a:t>
            </a:r>
            <a:br>
              <a:rPr lang="ru-RU" sz="1200" dirty="0" smtClean="0"/>
            </a:br>
            <a:r>
              <a:rPr lang="ru-RU" sz="1200" dirty="0" smtClean="0"/>
              <a:t>- на предметы роскоши (функции: </a:t>
            </a:r>
            <a:r>
              <a:rPr lang="ru-RU" sz="1200" b="1" i="1" dirty="0" smtClean="0">
                <a:solidFill>
                  <a:srgbClr val="FF0000"/>
                </a:solidFill>
              </a:rPr>
              <a:t>перераспределение, фискальная</a:t>
            </a:r>
            <a:r>
              <a:rPr lang="ru-RU" sz="1200" dirty="0" smtClean="0"/>
              <a:t>).</a:t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b="1" i="1" dirty="0" smtClean="0"/>
              <a:t>Справка: В связи с тем, что предприниматели повышают цену своей продукции на сумму акциза, фактическими плательщиками этого налога являются покупатели.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593" y="1196752"/>
            <a:ext cx="2138407" cy="215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ttps://diabetik.guru/wp-content/uploads/2017/01/122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509120"/>
            <a:ext cx="851707" cy="792088"/>
          </a:xfrm>
          <a:prstGeom prst="rect">
            <a:avLst/>
          </a:prstGeom>
          <a:noFill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97152"/>
            <a:ext cx="1290840" cy="11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http://wallpaperstock.ru/tmp/%D0%B1/28288_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733256"/>
            <a:ext cx="1216890" cy="86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оп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9143992" cy="6537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72387" y="548680"/>
            <a:ext cx="292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КАКИМИ БЫВАЮТ НАЛОГИ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00392" y="0"/>
            <a:ext cx="1043608" cy="692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124744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НАЛОГИ С ФИЗИЧЕСКИХ ЛИЦ</a:t>
            </a:r>
          </a:p>
          <a:p>
            <a:endParaRPr lang="ru-RU" sz="1200" dirty="0"/>
          </a:p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 smtClean="0"/>
              <a:t>ФЕДЕРАЛЬНЫЙ</a:t>
            </a:r>
            <a:r>
              <a:rPr lang="ru-RU" sz="1200" dirty="0" smtClean="0"/>
              <a:t>:  </a:t>
            </a:r>
            <a:br>
              <a:rPr lang="ru-RU" sz="1200" dirty="0" smtClean="0"/>
            </a:br>
            <a:r>
              <a:rPr lang="ru-RU" sz="1200" dirty="0" smtClean="0"/>
              <a:t>налог </a:t>
            </a:r>
            <a:r>
              <a:rPr lang="ru-RU" sz="1200" dirty="0"/>
              <a:t>на доходы физических лиц (НДФЛ) или,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как </a:t>
            </a:r>
            <a:r>
              <a:rPr lang="ru-RU" sz="1200" dirty="0"/>
              <a:t>его еще называют, </a:t>
            </a:r>
            <a:r>
              <a:rPr lang="ru-RU" sz="1200" b="1" dirty="0"/>
              <a:t>подоходный налог.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b="1" dirty="0" smtClean="0"/>
              <a:t>РЕГИОНАЛЬНЫЙ: </a:t>
            </a:r>
            <a:br>
              <a:rPr lang="ru-RU" sz="1200" b="1" dirty="0" smtClean="0"/>
            </a:br>
            <a:r>
              <a:rPr lang="ru-RU" sz="1200" b="1" dirty="0" smtClean="0"/>
              <a:t>транспортный </a:t>
            </a:r>
            <a:r>
              <a:rPr lang="ru-RU" sz="1200" b="1" dirty="0"/>
              <a:t>налог</a:t>
            </a:r>
            <a:r>
              <a:rPr lang="ru-RU" sz="1200" dirty="0"/>
              <a:t> с физических лиц.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 smtClean="0"/>
              <a:t>МЕСТНЫЙ: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/>
              <a:t>налог на имущество</a:t>
            </a:r>
            <a:r>
              <a:rPr lang="ru-RU" sz="1200" dirty="0"/>
              <a:t> физических лиц;</a:t>
            </a:r>
          </a:p>
          <a:p>
            <a:r>
              <a:rPr lang="ru-RU" sz="1200" b="1" dirty="0"/>
              <a:t>земельный налог</a:t>
            </a:r>
            <a:r>
              <a:rPr lang="ru-RU" sz="1200" dirty="0"/>
              <a:t>.</a:t>
            </a:r>
          </a:p>
          <a:p>
            <a:endParaRPr lang="ru-RU" sz="1200" dirty="0"/>
          </a:p>
        </p:txBody>
      </p:sp>
      <p:pic>
        <p:nvPicPr>
          <p:cNvPr id="19458" name="Picture 2" descr="http://fb.ru/misc/i/gallery/13346/467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775566" cy="1776383"/>
          </a:xfrm>
          <a:prstGeom prst="rect">
            <a:avLst/>
          </a:prstGeom>
          <a:noFill/>
        </p:spPr>
      </p:pic>
      <p:pic>
        <p:nvPicPr>
          <p:cNvPr id="19460" name="Picture 4" descr="https://uanos.com/uploads/posts/2017-08/15039513531s57639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2250249" cy="1800200"/>
          </a:xfrm>
          <a:prstGeom prst="rect">
            <a:avLst/>
          </a:prstGeom>
          <a:noFill/>
        </p:spPr>
      </p:pic>
      <p:pic>
        <p:nvPicPr>
          <p:cNvPr id="19462" name="Picture 6" descr="http://mysbor.ru/files/e107c0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4710" y="4149080"/>
            <a:ext cx="3069290" cy="2250813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157192"/>
            <a:ext cx="2454403" cy="15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dietpill-reviews.co.uk/wp-content/uploads/2013/06/greek-athl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48680"/>
            <a:ext cx="1460360" cy="2385957"/>
          </a:xfrm>
          <a:prstGeom prst="rect">
            <a:avLst/>
          </a:prstGeom>
          <a:noFill/>
        </p:spPr>
      </p:pic>
      <p:pic>
        <p:nvPicPr>
          <p:cNvPr id="5" name="Рисунок 4" descr="топ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" y="0"/>
            <a:ext cx="9143992" cy="6537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66077" y="548680"/>
            <a:ext cx="294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СДЕЛАНО НА НАЛОГИ?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00392" y="0"/>
            <a:ext cx="1043608" cy="692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7</a:t>
            </a:r>
            <a:endParaRPr lang="ru-RU" sz="4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1320248" cy="14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vlg.newdaypost.ru/images/nov-2016/am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2010569" cy="1497361"/>
          </a:xfrm>
          <a:prstGeom prst="rect">
            <a:avLst/>
          </a:prstGeom>
          <a:noFill/>
        </p:spPr>
      </p:pic>
      <p:pic>
        <p:nvPicPr>
          <p:cNvPr id="20486" name="Picture 6" descr="http://kbaott.net/wp-content/uploads/2014/10/forumfullimgkievcity13575977958911359007451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052736"/>
            <a:ext cx="2584212" cy="1728192"/>
          </a:xfrm>
          <a:prstGeom prst="rect">
            <a:avLst/>
          </a:prstGeom>
          <a:noFill/>
        </p:spPr>
      </p:pic>
      <p:pic>
        <p:nvPicPr>
          <p:cNvPr id="20490" name="Picture 10" descr="https://image.jimcdn.com/app/cms/image/transf/dimension=640x1024:format=jpg/path/sbf167c992e52a55a/image/iac2d896847a7ec88/version/1458742877/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564904"/>
            <a:ext cx="2098594" cy="1800200"/>
          </a:xfrm>
          <a:prstGeom prst="rect">
            <a:avLst/>
          </a:prstGeom>
          <a:noFill/>
        </p:spPr>
      </p:pic>
      <p:pic>
        <p:nvPicPr>
          <p:cNvPr id="20492" name="Picture 12" descr="https://ru.toluna.com/dpolls_images/2017/02/17/9ea84773-99e9-488b-9204-c9a54698edd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636912"/>
            <a:ext cx="2445296" cy="1268020"/>
          </a:xfrm>
          <a:prstGeom prst="rect">
            <a:avLst/>
          </a:prstGeom>
          <a:noFill/>
        </p:spPr>
      </p:pic>
      <p:pic>
        <p:nvPicPr>
          <p:cNvPr id="20494" name="Picture 14" descr="http://www.hdrf.ru/_mod_files/ce_images/kreslo_kolaski/ly-250-1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2852936"/>
            <a:ext cx="1656184" cy="1656184"/>
          </a:xfrm>
          <a:prstGeom prst="rect">
            <a:avLst/>
          </a:prstGeom>
          <a:noFill/>
        </p:spPr>
      </p:pic>
      <p:pic>
        <p:nvPicPr>
          <p:cNvPr id="20498" name="Picture 18" descr="https://mmedia.ozone.ru/multimedia/audio_cd_covers/10161645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068960"/>
            <a:ext cx="1440160" cy="1390339"/>
          </a:xfrm>
          <a:prstGeom prst="rect">
            <a:avLst/>
          </a:prstGeom>
          <a:noFill/>
        </p:spPr>
      </p:pic>
      <p:pic>
        <p:nvPicPr>
          <p:cNvPr id="20500" name="Picture 20" descr="http://vipgl.fvds.ru/vipberrrt/9790lot2664-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4581128"/>
            <a:ext cx="2614647" cy="2088232"/>
          </a:xfrm>
          <a:prstGeom prst="rect">
            <a:avLst/>
          </a:prstGeom>
          <a:noFill/>
        </p:spPr>
      </p:pic>
      <p:pic>
        <p:nvPicPr>
          <p:cNvPr id="20502" name="Picture 22" descr="http://www.islam.ru/sites/default/files/img/2017/news/original_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4509120"/>
            <a:ext cx="2795464" cy="1747165"/>
          </a:xfrm>
          <a:prstGeom prst="rect">
            <a:avLst/>
          </a:prstGeom>
          <a:noFill/>
        </p:spPr>
      </p:pic>
      <p:pic>
        <p:nvPicPr>
          <p:cNvPr id="20504" name="Picture 24" descr="http://more-cliparts.net/images/ki85Ep4d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4509120"/>
            <a:ext cx="2049240" cy="204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364</Words>
  <Application>Microsoft Office PowerPoint</Application>
  <PresentationFormat>Экран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НАЛОГ – это обязательный индивидуально-безвозмездный платеж  принудительно взимаемый органами государственной власти различных уровней  с организаций (юридических лиц) и физических лиц в целях финансового обеспечения деятельности государства.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User</cp:lastModifiedBy>
  <cp:revision>25</cp:revision>
  <dcterms:created xsi:type="dcterms:W3CDTF">2017-10-10T06:59:29Z</dcterms:created>
  <dcterms:modified xsi:type="dcterms:W3CDTF">2017-10-24T23:12:16Z</dcterms:modified>
</cp:coreProperties>
</file>