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58"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029075D-AF9D-4398-9DD5-35FB9424668C}" type="datetimeFigureOut">
              <a:rPr lang="ru-RU" smtClean="0"/>
              <a:t>24.10.2017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2289223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29075D-AF9D-4398-9DD5-35FB9424668C}" type="datetimeFigureOut">
              <a:rPr lang="ru-RU" smtClean="0"/>
              <a:t>24.10.2017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1628086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29075D-AF9D-4398-9DD5-35FB9424668C}" type="datetimeFigureOut">
              <a:rPr lang="ru-RU" smtClean="0"/>
              <a:t>24.10.2017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3389287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29075D-AF9D-4398-9DD5-35FB9424668C}" type="datetimeFigureOut">
              <a:rPr lang="ru-RU" smtClean="0"/>
              <a:t>24.10.2017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2720917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029075D-AF9D-4398-9DD5-35FB9424668C}" type="datetimeFigureOut">
              <a:rPr lang="ru-RU" smtClean="0"/>
              <a:t>24.10.2017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99684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029075D-AF9D-4398-9DD5-35FB9424668C}" type="datetimeFigureOut">
              <a:rPr lang="ru-RU" smtClean="0"/>
              <a:t>24.10.2017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768384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029075D-AF9D-4398-9DD5-35FB9424668C}" type="datetimeFigureOut">
              <a:rPr lang="ru-RU" smtClean="0"/>
              <a:t>24.10.2017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2731838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029075D-AF9D-4398-9DD5-35FB9424668C}" type="datetimeFigureOut">
              <a:rPr lang="ru-RU" smtClean="0"/>
              <a:t>24.10.2017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940649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029075D-AF9D-4398-9DD5-35FB9424668C}" type="datetimeFigureOut">
              <a:rPr lang="ru-RU" smtClean="0"/>
              <a:t>24.10.2017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2472541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029075D-AF9D-4398-9DD5-35FB9424668C}" type="datetimeFigureOut">
              <a:rPr lang="ru-RU" smtClean="0"/>
              <a:t>24.10.2017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411103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029075D-AF9D-4398-9DD5-35FB9424668C}" type="datetimeFigureOut">
              <a:rPr lang="ru-RU" smtClean="0"/>
              <a:t>24.10.2017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11BF8A-6E53-4938-8EF9-100C337967AE}" type="slidenum">
              <a:rPr lang="ru-RU" smtClean="0"/>
              <a:t>‹#›</a:t>
            </a:fld>
            <a:endParaRPr lang="ru-RU"/>
          </a:p>
        </p:txBody>
      </p:sp>
    </p:spTree>
    <p:extLst>
      <p:ext uri="{BB962C8B-B14F-4D97-AF65-F5344CB8AC3E}">
        <p14:creationId xmlns:p14="http://schemas.microsoft.com/office/powerpoint/2010/main" val="2614016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9075D-AF9D-4398-9DD5-35FB9424668C}" type="datetimeFigureOut">
              <a:rPr lang="ru-RU" smtClean="0"/>
              <a:t>24.10.2017</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1BF8A-6E53-4938-8EF9-100C337967AE}" type="slidenum">
              <a:rPr lang="ru-RU" smtClean="0"/>
              <a:t>‹#›</a:t>
            </a:fld>
            <a:endParaRPr lang="ru-RU"/>
          </a:p>
        </p:txBody>
      </p:sp>
    </p:spTree>
    <p:extLst>
      <p:ext uri="{BB962C8B-B14F-4D97-AF65-F5344CB8AC3E}">
        <p14:creationId xmlns:p14="http://schemas.microsoft.com/office/powerpoint/2010/main" val="422522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444" y="1471962"/>
            <a:ext cx="10515600" cy="1880258"/>
          </a:xfrm>
        </p:spPr>
        <p:txBody>
          <a:bodyPr>
            <a:normAutofit fontScale="90000"/>
          </a:bodyPr>
          <a:lstStyle/>
          <a:p>
            <a:pPr algn="ctr">
              <a:lnSpc>
                <a:spcPct val="107000"/>
              </a:lnSpc>
              <a:spcAft>
                <a:spcPts val="800"/>
              </a:spcAft>
            </a:pPr>
            <a:r>
              <a:rPr lang="ru-RU" dirty="0">
                <a:latin typeface="Calibri" panose="020F0502020204030204" pitchFamily="34" charset="0"/>
                <a:ea typeface="Calibri" panose="020F0502020204030204" pitchFamily="34" charset="0"/>
                <a:cs typeface="Times New Roman" panose="02020603050405020304" pitchFamily="18" charset="0"/>
              </a:rPr>
              <a:t> </a:t>
            </a:r>
            <a:br>
              <a:rPr lang="ru-RU" dirty="0">
                <a:latin typeface="Calibri" panose="020F0502020204030204" pitchFamily="34" charset="0"/>
                <a:ea typeface="Calibri" panose="020F0502020204030204" pitchFamily="34" charset="0"/>
                <a:cs typeface="Times New Roman" panose="02020603050405020304" pitchFamily="18" charset="0"/>
              </a:rPr>
            </a:br>
            <a:r>
              <a:rPr lang="ru-RU" dirty="0" smtClean="0">
                <a:solidFill>
                  <a:srgbClr val="0070C0"/>
                </a:solidFill>
                <a:latin typeface="Arial Black" panose="020B0A04020102020204" pitchFamily="34" charset="0"/>
                <a:ea typeface="Calibri" panose="020F0502020204030204" pitchFamily="34" charset="0"/>
                <a:cs typeface="Times New Roman" panose="02020603050405020304" pitchFamily="18" charset="0"/>
              </a:rPr>
              <a:t>Взаимоотношения человека с государством: н</a:t>
            </a:r>
            <a:r>
              <a:rPr lang="ru-RU" sz="4900" b="1" dirty="0" smtClean="0">
                <a:solidFill>
                  <a:srgbClr val="0070C0"/>
                </a:solidFill>
                <a:latin typeface="Arial Black" panose="020B0A04020102020204" pitchFamily="34" charset="0"/>
                <a:ea typeface="Calibri" panose="020F0502020204030204" pitchFamily="34" charset="0"/>
                <a:cs typeface="Times New Roman" panose="02020603050405020304" pitchFamily="18" charset="0"/>
              </a:rPr>
              <a:t>алоги </a:t>
            </a:r>
            <a:r>
              <a:rPr lang="ru-RU" sz="4900" dirty="0" smtClean="0">
                <a:latin typeface="Arial Black" panose="020B0A04020102020204" pitchFamily="34" charset="0"/>
                <a:ea typeface="Calibri" panose="020F0502020204030204" pitchFamily="34" charset="0"/>
                <a:cs typeface="Times New Roman" panose="02020603050405020304" pitchFamily="18" charset="0"/>
              </a:rPr>
              <a:t/>
            </a:r>
            <a:br>
              <a:rPr lang="ru-RU" sz="4900" dirty="0" smtClean="0">
                <a:latin typeface="Arial Black" panose="020B0A04020102020204" pitchFamily="34" charset="0"/>
                <a:ea typeface="Calibri" panose="020F0502020204030204" pitchFamily="34" charset="0"/>
                <a:cs typeface="Times New Roman" panose="02020603050405020304" pitchFamily="18" charset="0"/>
              </a:rPr>
            </a:br>
            <a:endParaRPr lang="ru-RU" dirty="0">
              <a:latin typeface="Arial Black" panose="020B0A04020102020204" pitchFamily="34" charset="0"/>
            </a:endParaRPr>
          </a:p>
        </p:txBody>
      </p:sp>
      <p:sp>
        <p:nvSpPr>
          <p:cNvPr id="3" name="Прямоугольник 2"/>
          <p:cNvSpPr/>
          <p:nvPr/>
        </p:nvSpPr>
        <p:spPr>
          <a:xfrm>
            <a:off x="5006504" y="3523782"/>
            <a:ext cx="1817229" cy="646331"/>
          </a:xfrm>
          <a:prstGeom prst="rect">
            <a:avLst/>
          </a:prstGeom>
        </p:spPr>
        <p:txBody>
          <a:bodyPr wrap="none">
            <a:spAutoFit/>
          </a:bodyPr>
          <a:lstStyle/>
          <a:p>
            <a:r>
              <a:rPr lang="ru-RU" sz="3600" dirty="0">
                <a:solidFill>
                  <a:prstClr val="black"/>
                </a:solidFill>
                <a:latin typeface="Calibri" panose="020F0502020204030204" pitchFamily="34" charset="0"/>
                <a:ea typeface="Calibri" panose="020F0502020204030204" pitchFamily="34" charset="0"/>
                <a:cs typeface="Times New Roman" panose="02020603050405020304" pitchFamily="18" charset="0"/>
              </a:rPr>
              <a:t>11 класс</a:t>
            </a:r>
            <a:endParaRPr lang="ru-RU" sz="1400" dirty="0"/>
          </a:p>
        </p:txBody>
      </p:sp>
    </p:spTree>
    <p:extLst>
      <p:ext uri="{BB962C8B-B14F-4D97-AF65-F5344CB8AC3E}">
        <p14:creationId xmlns:p14="http://schemas.microsoft.com/office/powerpoint/2010/main" val="3900198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34899" y="167269"/>
            <a:ext cx="11374242" cy="6740307"/>
          </a:xfrm>
          <a:prstGeom prst="rect">
            <a:avLst/>
          </a:prstGeom>
        </p:spPr>
        <p:txBody>
          <a:bodyPr wrap="square">
            <a:spAutoFit/>
          </a:bodyPr>
          <a:lstStyle/>
          <a:p>
            <a:r>
              <a:rPr lang="ru-RU" sz="2400" dirty="0" smtClean="0">
                <a:solidFill>
                  <a:prstClr val="black"/>
                </a:solidFill>
              </a:rPr>
              <a:t>В </a:t>
            </a:r>
            <a:r>
              <a:rPr lang="ru-RU" sz="2400" dirty="0">
                <a:solidFill>
                  <a:prstClr val="black"/>
                </a:solidFill>
              </a:rPr>
              <a:t>ходе </a:t>
            </a:r>
            <a:r>
              <a:rPr lang="ru-RU" sz="2400" dirty="0" smtClean="0">
                <a:solidFill>
                  <a:prstClr val="black"/>
                </a:solidFill>
              </a:rPr>
              <a:t>изучения предложенной темы должны </a:t>
            </a:r>
            <a:r>
              <a:rPr lang="ru-RU" sz="2400" dirty="0">
                <a:solidFill>
                  <a:prstClr val="black"/>
                </a:solidFill>
              </a:rPr>
              <a:t>быть рассмотрены ключевые вопросы, связанные с налогообложением физических </a:t>
            </a:r>
            <a:r>
              <a:rPr lang="ru-RU" sz="2400" dirty="0" smtClean="0">
                <a:solidFill>
                  <a:prstClr val="black"/>
                </a:solidFill>
              </a:rPr>
              <a:t>лиц в Российской Федерации.</a:t>
            </a:r>
            <a:endParaRPr lang="ru-RU" sz="2400" dirty="0">
              <a:solidFill>
                <a:prstClr val="black"/>
              </a:solidFill>
            </a:endParaRPr>
          </a:p>
          <a:p>
            <a:endParaRPr lang="ru-RU" sz="2400" b="0" i="0" u="none" strike="noStrike" baseline="0" dirty="0" smtClean="0"/>
          </a:p>
          <a:p>
            <a:r>
              <a:rPr lang="ru-RU" sz="2400" b="1" i="0" u="none" strike="noStrike" baseline="0" dirty="0" smtClean="0">
                <a:solidFill>
                  <a:srgbClr val="0070C0"/>
                </a:solidFill>
              </a:rPr>
              <a:t>План занятия:</a:t>
            </a:r>
            <a:endParaRPr lang="ru-RU" sz="2400" b="0" i="0" u="none" strike="noStrike" baseline="0" dirty="0" smtClean="0">
              <a:solidFill>
                <a:srgbClr val="0070C0"/>
              </a:solidFill>
            </a:endParaRPr>
          </a:p>
          <a:p>
            <a:r>
              <a:rPr lang="ru-RU" sz="2400" b="0" i="0" u="none" strike="noStrike" baseline="0" dirty="0" smtClean="0"/>
              <a:t>1</a:t>
            </a:r>
            <a:r>
              <a:rPr lang="ru-RU" sz="2400" b="0" i="0" u="none" strike="noStrike" baseline="0" dirty="0" smtClean="0"/>
              <a:t>. Что </a:t>
            </a:r>
            <a:r>
              <a:rPr lang="ru-RU" sz="2400" b="0" i="0" u="none" strike="noStrike" baseline="0" dirty="0" smtClean="0"/>
              <a:t>такое налоги и почему их нужно платить.</a:t>
            </a:r>
          </a:p>
          <a:p>
            <a:r>
              <a:rPr lang="ru-RU" sz="2400" dirty="0" smtClean="0"/>
              <a:t>2. </a:t>
            </a:r>
            <a:r>
              <a:rPr lang="ru-RU" sz="2400" b="0" i="0" u="none" strike="noStrike" baseline="0" dirty="0" smtClean="0"/>
              <a:t>Основы налогообложения граждан.</a:t>
            </a:r>
          </a:p>
          <a:p>
            <a:r>
              <a:rPr lang="ru-RU" sz="2400" dirty="0" smtClean="0"/>
              <a:t>3. </a:t>
            </a:r>
            <a:r>
              <a:rPr lang="ru-RU" sz="2400" b="0" i="0" u="none" strike="noStrike" baseline="0" dirty="0" smtClean="0"/>
              <a:t>Налоговые вычеты, или Как вернуть налоги в семейный бюджет</a:t>
            </a:r>
          </a:p>
          <a:p>
            <a:endParaRPr lang="ru-RU" sz="2400" b="0" i="0" u="none" strike="noStrike" baseline="0" dirty="0" smtClean="0"/>
          </a:p>
          <a:p>
            <a:r>
              <a:rPr lang="ru-RU" sz="2400" b="1" i="0" u="none" strike="noStrike" baseline="0" dirty="0" smtClean="0">
                <a:solidFill>
                  <a:srgbClr val="0070C0"/>
                </a:solidFill>
              </a:rPr>
              <a:t>Цель </a:t>
            </a:r>
            <a:r>
              <a:rPr lang="ru-RU" sz="2400" b="1" i="0" u="none" strike="noStrike" baseline="0" dirty="0" smtClean="0">
                <a:solidFill>
                  <a:srgbClr val="0070C0"/>
                </a:solidFill>
              </a:rPr>
              <a:t>занятия </a:t>
            </a:r>
            <a:r>
              <a:rPr lang="ru-RU" sz="2400" b="0" i="0" u="none" strike="noStrike" baseline="0" dirty="0" smtClean="0"/>
              <a:t>– обучить школьников основам управления налоговыми платежами с целью снижения налоговых расходов в условиях соблюдения налоговой дисциплины.</a:t>
            </a:r>
          </a:p>
          <a:p>
            <a:endParaRPr lang="ru-RU" sz="2400" b="0" i="0" u="none" strike="noStrike" baseline="0" dirty="0" smtClean="0"/>
          </a:p>
          <a:p>
            <a:r>
              <a:rPr lang="ru-RU" sz="2400" b="1" i="0" u="none" strike="noStrike" baseline="0" dirty="0" smtClean="0">
                <a:solidFill>
                  <a:srgbClr val="0070C0"/>
                </a:solidFill>
              </a:rPr>
              <a:t>Базовые понятия: </a:t>
            </a:r>
            <a:r>
              <a:rPr lang="ru-RU" sz="2400" b="0" i="0" u="none" strike="noStrike" baseline="0" dirty="0" smtClean="0"/>
              <a:t>налог, налогообложение, сбор, налогоплательщик, ставка налога, порядок исчисления налога, объект налогообложения, налоговая база, налоговый период, налоговая льгота, налоговый вычет, пеня по налогам, налоговая декларация, налоговый агент, транспортный налог, земельный налог, подоходный налог, налог на имущество.</a:t>
            </a:r>
          </a:p>
          <a:p>
            <a:endParaRPr lang="ru-RU" sz="2400" b="0" i="0" u="none" strike="noStrike" baseline="0" dirty="0" smtClean="0"/>
          </a:p>
        </p:txBody>
      </p:sp>
    </p:spTree>
    <p:extLst>
      <p:ext uri="{BB962C8B-B14F-4D97-AF65-F5344CB8AC3E}">
        <p14:creationId xmlns:p14="http://schemas.microsoft.com/office/powerpoint/2010/main" val="192260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2956" y="620100"/>
            <a:ext cx="11140068" cy="5632311"/>
          </a:xfrm>
          <a:prstGeom prst="rect">
            <a:avLst/>
          </a:prstGeom>
        </p:spPr>
        <p:txBody>
          <a:bodyPr wrap="square">
            <a:spAutoFit/>
          </a:bodyPr>
          <a:lstStyle/>
          <a:p>
            <a:pPr lvl="0"/>
            <a:r>
              <a:rPr lang="ru-RU" sz="2000" b="1" dirty="0">
                <a:solidFill>
                  <a:srgbClr val="0070C0"/>
                </a:solidFill>
              </a:rPr>
              <a:t>Умения и компетенции</a:t>
            </a:r>
          </a:p>
          <a:p>
            <a:pPr lvl="0"/>
            <a:r>
              <a:rPr lang="ru-RU" sz="2000" dirty="0">
                <a:solidFill>
                  <a:prstClr val="black"/>
                </a:solidFill>
              </a:rPr>
              <a:t>В результате изучения этой темы учащиеся должны уметь:</a:t>
            </a:r>
          </a:p>
          <a:p>
            <a:pPr lvl="0"/>
            <a:r>
              <a:rPr lang="ru-RU" sz="2000" dirty="0">
                <a:solidFill>
                  <a:prstClr val="black"/>
                </a:solidFill>
              </a:rPr>
              <a:t>• определять элементы налога;</a:t>
            </a:r>
          </a:p>
          <a:p>
            <a:pPr lvl="0"/>
            <a:r>
              <a:rPr lang="ru-RU" sz="2000" dirty="0">
                <a:solidFill>
                  <a:prstClr val="black"/>
                </a:solidFill>
              </a:rPr>
              <a:t>• из многообразия налогов выбрать те, которые взимаются с физических лиц;</a:t>
            </a:r>
          </a:p>
          <a:p>
            <a:r>
              <a:rPr lang="ru-RU" sz="2000" b="0" i="0" u="none" strike="noStrike" baseline="0" dirty="0" smtClean="0"/>
              <a:t>• рассчитать сумму налога;</a:t>
            </a:r>
          </a:p>
          <a:p>
            <a:r>
              <a:rPr lang="ru-RU" sz="2000" b="0" i="0" u="none" strike="noStrike" baseline="0" dirty="0" smtClean="0"/>
              <a:t>• пользоваться личным кабинетом на сайте Федеральной налоговой службы;</a:t>
            </a:r>
          </a:p>
          <a:p>
            <a:r>
              <a:rPr lang="ru-RU" sz="2000" b="0" i="0" u="none" strike="noStrike" baseline="0" dirty="0" smtClean="0"/>
              <a:t>• использовать налоговые льготы и налоговые вычеты для снижения налоговой нагрузки;</a:t>
            </a:r>
          </a:p>
          <a:p>
            <a:r>
              <a:rPr lang="ru-RU" sz="2000" b="0" i="0" u="none" strike="noStrike" baseline="0" dirty="0" smtClean="0"/>
              <a:t>• получать актуальную информацию о начисленных налогах и задолженности;</a:t>
            </a:r>
          </a:p>
          <a:p>
            <a:r>
              <a:rPr lang="ru-RU" sz="2000" b="0" i="0" u="none" strike="noStrike" baseline="0" dirty="0" smtClean="0"/>
              <a:t>• оформлять заявление на получение налогового вычета.</a:t>
            </a:r>
          </a:p>
          <a:p>
            <a:endParaRPr lang="ru-RU" sz="2000" b="0" i="0" u="none" strike="noStrike" baseline="0" dirty="0" smtClean="0">
              <a:solidFill>
                <a:srgbClr val="0070C0"/>
              </a:solidFill>
            </a:endParaRPr>
          </a:p>
          <a:p>
            <a:r>
              <a:rPr lang="ru-RU" sz="2000" b="1" i="0" u="none" strike="noStrike" baseline="0" dirty="0" smtClean="0">
                <a:solidFill>
                  <a:srgbClr val="0070C0"/>
                </a:solidFill>
              </a:rPr>
              <a:t>После изучения этой темы учащиеся должны обладать компетенциями:</a:t>
            </a:r>
          </a:p>
          <a:p>
            <a:r>
              <a:rPr lang="ru-RU" sz="2000" b="0" i="0" u="none" strike="noStrike" baseline="0" dirty="0" smtClean="0"/>
              <a:t>• осуществлять поиск информации, необходимой для выполнения поставленных задач;</a:t>
            </a:r>
          </a:p>
          <a:p>
            <a:r>
              <a:rPr lang="ru-RU" sz="2000" b="0" i="0" u="none" strike="noStrike" baseline="0" dirty="0" smtClean="0"/>
              <a:t>• использовать информационно-коммуникационные технологии;</a:t>
            </a:r>
          </a:p>
          <a:p>
            <a:r>
              <a:rPr lang="ru-RU" sz="2000" b="0" i="0" u="none" strike="noStrike" baseline="0" dirty="0" smtClean="0"/>
              <a:t>• работать в команде;</a:t>
            </a:r>
          </a:p>
          <a:p>
            <a:r>
              <a:rPr lang="ru-RU" sz="2000" b="0" i="0" u="none" strike="noStrike" baseline="0" dirty="0" smtClean="0"/>
              <a:t>• организовывать свои отношения с налоговыми органами;</a:t>
            </a:r>
          </a:p>
          <a:p>
            <a:r>
              <a:rPr lang="ru-RU" sz="2000" b="0" i="0" u="none" strike="noStrike" baseline="0" dirty="0" smtClean="0"/>
              <a:t>• своевременно реагировать на изменения в налоговом законодательстве;</a:t>
            </a:r>
          </a:p>
          <a:p>
            <a:r>
              <a:rPr lang="ru-RU" sz="2000" b="0" i="0" u="none" strike="noStrike" baseline="0" dirty="0" smtClean="0"/>
              <a:t>• усвоить основные права и обязанности налогоплательщика;</a:t>
            </a:r>
          </a:p>
          <a:p>
            <a:r>
              <a:rPr lang="ru-RU" sz="2000" b="0" i="0" u="none" strike="noStrike" baseline="0" dirty="0" smtClean="0"/>
              <a:t>• определять размер налогового платежа и налогового вычета.</a:t>
            </a:r>
          </a:p>
        </p:txBody>
      </p:sp>
    </p:spTree>
    <p:extLst>
      <p:ext uri="{BB962C8B-B14F-4D97-AF65-F5344CB8AC3E}">
        <p14:creationId xmlns:p14="http://schemas.microsoft.com/office/powerpoint/2010/main" val="306842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9074" y="476119"/>
            <a:ext cx="10838985" cy="4893647"/>
          </a:xfrm>
          <a:prstGeom prst="rect">
            <a:avLst/>
          </a:prstGeom>
        </p:spPr>
        <p:txBody>
          <a:bodyPr wrap="square">
            <a:spAutoFit/>
          </a:bodyPr>
          <a:lstStyle/>
          <a:p>
            <a:pPr lvl="0"/>
            <a:r>
              <a:rPr lang="ru-RU" sz="2400" b="1" dirty="0">
                <a:solidFill>
                  <a:srgbClr val="0070C0"/>
                </a:solidFill>
              </a:rPr>
              <a:t>Базовые знания</a:t>
            </a:r>
          </a:p>
          <a:p>
            <a:pPr lvl="0"/>
            <a:r>
              <a:rPr lang="ru-RU" sz="2400" dirty="0">
                <a:solidFill>
                  <a:prstClr val="black"/>
                </a:solidFill>
              </a:rPr>
              <a:t>В результате изучения данной темы учащиеся должны знать:</a:t>
            </a:r>
          </a:p>
          <a:p>
            <a:pPr lvl="0"/>
            <a:r>
              <a:rPr lang="ru-RU" sz="2400" dirty="0">
                <a:solidFill>
                  <a:prstClr val="black"/>
                </a:solidFill>
              </a:rPr>
              <a:t>• основания взимания налогов с граждан;</a:t>
            </a:r>
          </a:p>
          <a:p>
            <a:pPr lvl="0"/>
            <a:r>
              <a:rPr lang="ru-RU" sz="2400" dirty="0">
                <a:solidFill>
                  <a:prstClr val="black"/>
                </a:solidFill>
              </a:rPr>
              <a:t>• налоги, уплачиваемые гражданами;</a:t>
            </a:r>
          </a:p>
          <a:p>
            <a:pPr lvl="0"/>
            <a:r>
              <a:rPr lang="ru-RU" sz="2400" dirty="0">
                <a:solidFill>
                  <a:prstClr val="black"/>
                </a:solidFill>
              </a:rPr>
              <a:t>• необходимость и порядок получения ИНН;</a:t>
            </a:r>
          </a:p>
          <a:p>
            <a:pPr lvl="0"/>
            <a:r>
              <a:rPr lang="ru-RU" sz="2400" dirty="0">
                <a:solidFill>
                  <a:prstClr val="black"/>
                </a:solidFill>
              </a:rPr>
              <a:t>• случаи, в которых необходимо заполнять налоговую   </a:t>
            </a:r>
            <a:r>
              <a:rPr lang="ru-RU" sz="2400" dirty="0">
                <a:solidFill>
                  <a:srgbClr val="000000"/>
                </a:solidFill>
              </a:rPr>
              <a:t>декларацию;</a:t>
            </a:r>
          </a:p>
          <a:p>
            <a:pPr lvl="0"/>
            <a:r>
              <a:rPr lang="ru-RU" sz="2400" dirty="0">
                <a:solidFill>
                  <a:srgbClr val="000000"/>
                </a:solidFill>
              </a:rPr>
              <a:t>• случаи и способы получения налоговых вычетов</a:t>
            </a:r>
            <a:r>
              <a:rPr lang="ru-RU" sz="2400" dirty="0" smtClean="0">
                <a:solidFill>
                  <a:srgbClr val="000000"/>
                </a:solidFill>
              </a:rPr>
              <a:t>.</a:t>
            </a:r>
          </a:p>
          <a:p>
            <a:pPr lvl="0"/>
            <a:endParaRPr lang="ru-RU" sz="2400" dirty="0">
              <a:solidFill>
                <a:srgbClr val="000000"/>
              </a:solidFill>
            </a:endParaRPr>
          </a:p>
          <a:p>
            <a:pPr lvl="0"/>
            <a:r>
              <a:rPr lang="ru-RU" sz="2400" b="1" dirty="0" smtClean="0">
                <a:solidFill>
                  <a:srgbClr val="0070C0"/>
                </a:solidFill>
              </a:rPr>
              <a:t>Формы </a:t>
            </a:r>
            <a:r>
              <a:rPr lang="ru-RU" sz="2400" b="1" dirty="0">
                <a:solidFill>
                  <a:srgbClr val="0070C0"/>
                </a:solidFill>
              </a:rPr>
              <a:t>организации учебной деятельности:</a:t>
            </a:r>
          </a:p>
          <a:p>
            <a:pPr lvl="0"/>
            <a:r>
              <a:rPr lang="ru-RU" sz="2400" dirty="0">
                <a:solidFill>
                  <a:srgbClr val="000000"/>
                </a:solidFill>
              </a:rPr>
              <a:t>• классно-урочное преподавание (коммуникативный семинар);</a:t>
            </a:r>
          </a:p>
          <a:p>
            <a:pPr lvl="0"/>
            <a:r>
              <a:rPr lang="ru-RU" sz="2400" dirty="0">
                <a:solidFill>
                  <a:srgbClr val="000000"/>
                </a:solidFill>
              </a:rPr>
              <a:t>• практическое задание с родителями;</a:t>
            </a:r>
          </a:p>
          <a:p>
            <a:pPr lvl="0"/>
            <a:r>
              <a:rPr lang="ru-RU" sz="2400" dirty="0">
                <a:solidFill>
                  <a:srgbClr val="000000"/>
                </a:solidFill>
              </a:rPr>
              <a:t>• обучение с использованием сети Интернет (использование ЦОР);</a:t>
            </a:r>
          </a:p>
          <a:p>
            <a:pPr lvl="0"/>
            <a:r>
              <a:rPr lang="ru-RU" sz="2400" dirty="0">
                <a:solidFill>
                  <a:srgbClr val="000000"/>
                </a:solidFill>
              </a:rPr>
              <a:t>• решение кейсов</a:t>
            </a:r>
            <a:r>
              <a:rPr lang="ru-RU" sz="2400" dirty="0" smtClean="0">
                <a:solidFill>
                  <a:srgbClr val="000000"/>
                </a:solidFill>
              </a:rPr>
              <a:t>.</a:t>
            </a:r>
            <a:endParaRPr lang="ru-RU" sz="2400" dirty="0">
              <a:solidFill>
                <a:srgbClr val="000000"/>
              </a:solidFill>
            </a:endParaRPr>
          </a:p>
        </p:txBody>
      </p:sp>
    </p:spTree>
    <p:extLst>
      <p:ext uri="{BB962C8B-B14F-4D97-AF65-F5344CB8AC3E}">
        <p14:creationId xmlns:p14="http://schemas.microsoft.com/office/powerpoint/2010/main" val="7051687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350</Words>
  <Application>Microsoft Office PowerPoint</Application>
  <PresentationFormat>Широкоэкранный</PresentationFormat>
  <Paragraphs>43</Paragraphs>
  <Slides>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vt:i4>
      </vt:variant>
    </vt:vector>
  </HeadingPairs>
  <TitlesOfParts>
    <vt:vector size="10" baseType="lpstr">
      <vt:lpstr>Arial</vt:lpstr>
      <vt:lpstr>Arial Black</vt:lpstr>
      <vt:lpstr>Calibri</vt:lpstr>
      <vt:lpstr>Calibri Light</vt:lpstr>
      <vt:lpstr>Times New Roman</vt:lpstr>
      <vt:lpstr>Тема Office</vt:lpstr>
      <vt:lpstr>  Взаимоотношения человека с государством: налоги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1</cp:lastModifiedBy>
  <cp:revision>5</cp:revision>
  <dcterms:created xsi:type="dcterms:W3CDTF">2017-10-23T21:05:28Z</dcterms:created>
  <dcterms:modified xsi:type="dcterms:W3CDTF">2017-10-23T21:45:44Z</dcterms:modified>
</cp:coreProperties>
</file>