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История возникновения налогов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Храмцова Л.Ю., учитель истории и обществознания ГБОУ ШКОЛА № 1460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36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/>
              <a:t>«</a:t>
            </a:r>
            <a:r>
              <a:rPr lang="ru-RU" sz="2800" dirty="0"/>
              <a:t>Налоги для плательщика есть показатель свободы, а не рабства»</a:t>
            </a:r>
            <a:br>
              <a:rPr lang="ru-RU" sz="2800" dirty="0"/>
            </a:br>
            <a:r>
              <a:rPr lang="ru-RU" sz="2800" dirty="0"/>
              <a:t>А. Смит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</a:t>
            </a:r>
          </a:p>
          <a:p>
            <a:r>
              <a:rPr lang="ru-RU" dirty="0"/>
              <a:t>1.Возникновение и развитие налогообложения.</a:t>
            </a:r>
          </a:p>
          <a:p>
            <a:r>
              <a:rPr lang="ru-RU" dirty="0"/>
              <a:t>2.Теории налогов</a:t>
            </a:r>
          </a:p>
          <a:p>
            <a:r>
              <a:rPr lang="ru-RU" dirty="0" smtClean="0"/>
              <a:t>3. </a:t>
            </a:r>
            <a:r>
              <a:rPr lang="ru-RU" smtClean="0"/>
              <a:t>Интересные факты о налогах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29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532" y="14001"/>
            <a:ext cx="8424936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Периоды развития налогообложения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975" y="1124743"/>
            <a:ext cx="891680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Возникновение налогов относят к периоду становления первых государств</a:t>
            </a:r>
            <a:r>
              <a:rPr lang="ru-RU" dirty="0"/>
              <a:t>, когда появляется товарное производство, формируется государственный аппарат - чиновники, армия, суды. </a:t>
            </a:r>
            <a:r>
              <a:rPr lang="ru-RU" dirty="0" smtClean="0"/>
              <a:t>Причины</a:t>
            </a:r>
            <a:r>
              <a:rPr lang="ru-RU" dirty="0"/>
              <a:t>: необходимостью содержания государства было обусловлено возникновение налогообложения.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6448" y="2420888"/>
            <a:ext cx="2121296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1 период </a:t>
            </a:r>
            <a:r>
              <a:rPr lang="ru-RU" sz="1600" dirty="0"/>
              <a:t>развития налогообложения, включающий в себя хозяйственные системы Древнего мира и Средних веков, отличается неразвитостью и случайным характером налогов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(военная </a:t>
            </a:r>
            <a:r>
              <a:rPr lang="ru-RU" sz="1600" dirty="0"/>
              <a:t>добыча, </a:t>
            </a:r>
            <a:r>
              <a:rPr lang="ru-RU" sz="1600" dirty="0" smtClean="0"/>
              <a:t>домены) </a:t>
            </a:r>
            <a:r>
              <a:rPr lang="ru-RU" sz="1600" dirty="0"/>
              <a:t>В Европе XVI - XVII вв. развитые налоговые системы отсутствовали. </a:t>
            </a:r>
          </a:p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513221"/>
            <a:ext cx="1971004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2 период</a:t>
            </a:r>
            <a:r>
              <a:rPr lang="ru-RU" sz="1600" dirty="0" smtClean="0"/>
              <a:t>: </a:t>
            </a:r>
            <a:r>
              <a:rPr lang="en-US" sz="1600" dirty="0" smtClean="0"/>
              <a:t>XVIII</a:t>
            </a:r>
            <a:r>
              <a:rPr lang="ru-RU" sz="1600" dirty="0" smtClean="0"/>
              <a:t>в. происходит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b="1" dirty="0" smtClean="0"/>
              <a:t>формирование </a:t>
            </a:r>
            <a:r>
              <a:rPr lang="ru-RU" sz="1600" b="1" dirty="0"/>
              <a:t>первых налоговых систем</a:t>
            </a:r>
            <a:r>
              <a:rPr lang="ru-RU" sz="1600" dirty="0"/>
              <a:t>, включающих в себя прямые и косвенные налоги</a:t>
            </a:r>
            <a:r>
              <a:rPr lang="ru-RU" sz="1600" dirty="0" smtClean="0"/>
              <a:t>.</a:t>
            </a:r>
            <a:r>
              <a:rPr lang="ru-RU" sz="1600" dirty="0"/>
              <a:t> Развитие европейской государственности </a:t>
            </a:r>
            <a:r>
              <a:rPr lang="ru-RU" sz="1600" dirty="0" smtClean="0"/>
              <a:t> </a:t>
            </a:r>
            <a:r>
              <a:rPr lang="ru-RU" sz="1600" dirty="0"/>
              <a:t>требовало замены «случайных» </a:t>
            </a:r>
            <a:r>
              <a:rPr lang="ru-RU" sz="1600" dirty="0" smtClean="0"/>
              <a:t>налогов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41376" y="2495709"/>
            <a:ext cx="2088232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3 период </a:t>
            </a:r>
            <a:r>
              <a:rPr lang="ru-RU" sz="1600" dirty="0" smtClean="0"/>
              <a:t>начинает </a:t>
            </a:r>
            <a:r>
              <a:rPr lang="ru-RU" sz="1600" dirty="0"/>
              <a:t>свою историю в XIX веке </a:t>
            </a:r>
            <a:r>
              <a:rPr lang="ru-RU" sz="1600" dirty="0" smtClean="0"/>
              <a:t>до сер. </a:t>
            </a:r>
            <a:r>
              <a:rPr lang="en-US" sz="1600" dirty="0" smtClean="0"/>
              <a:t>XX </a:t>
            </a:r>
            <a:r>
              <a:rPr lang="ru-RU" sz="1600" dirty="0" smtClean="0"/>
              <a:t>и</a:t>
            </a:r>
            <a:r>
              <a:rPr lang="ru-RU" sz="1600" dirty="0"/>
              <a:t> отличается уменьшением количества налогов и большим значением права при их установлении и взимании</a:t>
            </a:r>
            <a:r>
              <a:rPr lang="ru-RU" sz="1600" dirty="0" smtClean="0"/>
              <a:t>.</a:t>
            </a:r>
            <a:r>
              <a:rPr lang="ru-RU" sz="1600" dirty="0"/>
              <a:t> Главным источником государственных доходов стали налоги на доходы физических лиц и организаций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2420888"/>
            <a:ext cx="2304255" cy="47705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4 период (современный)</a:t>
            </a:r>
            <a:r>
              <a:rPr lang="ru-RU" sz="1600" dirty="0" smtClean="0"/>
              <a:t>характеризуется </a:t>
            </a:r>
            <a:r>
              <a:rPr lang="ru-RU" sz="1600" dirty="0"/>
              <a:t>более глубоким теоретическим обоснованием всех п</a:t>
            </a:r>
            <a:r>
              <a:rPr lang="ru-RU" sz="1600" dirty="0" smtClean="0"/>
              <a:t>роблем.</a:t>
            </a:r>
            <a:r>
              <a:rPr lang="ru-RU" sz="1600" dirty="0"/>
              <a:t> В </a:t>
            </a:r>
            <a:r>
              <a:rPr lang="ru-RU" sz="1600" dirty="0" smtClean="0"/>
              <a:t>50-е </a:t>
            </a:r>
            <a:r>
              <a:rPr lang="ru-RU" sz="1600" dirty="0"/>
              <a:t>годы XX века в ведущих странах </a:t>
            </a:r>
            <a:r>
              <a:rPr lang="ru-RU" sz="1600" dirty="0" smtClean="0"/>
              <a:t> проводится </a:t>
            </a:r>
            <a:r>
              <a:rPr lang="ru-RU" sz="1600" dirty="0"/>
              <a:t>стимулирование частного предпринимательства путем применения универсальных налоговых рычагов, в том числе путем предоставления налоговых льгот </a:t>
            </a:r>
            <a:r>
              <a:rPr lang="ru-RU" sz="1600" dirty="0" smtClean="0"/>
              <a:t>инвесторам</a:t>
            </a:r>
            <a:r>
              <a:rPr lang="ru-RU" sz="1600" dirty="0"/>
              <a:t> </a:t>
            </a:r>
            <a:r>
              <a:rPr lang="ru-RU" sz="1600" dirty="0" smtClean="0"/>
              <a:t>и т.д.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7179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8070" y="129248"/>
            <a:ext cx="930306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История развития научных представлений о налогообложении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63" y="6211669"/>
            <a:ext cx="5077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Налог как дар, помощь , обязанность</a:t>
            </a:r>
          </a:p>
          <a:p>
            <a:r>
              <a:rPr lang="ru-RU" b="1" dirty="0" smtClean="0"/>
              <a:t>( первобытность-до средних веков)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476" y="5123898"/>
            <a:ext cx="59108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Т</a:t>
            </a:r>
            <a:r>
              <a:rPr lang="ru-RU" sz="1600" b="1" dirty="0" smtClean="0"/>
              <a:t>еория</a:t>
            </a:r>
            <a:r>
              <a:rPr lang="ru-RU" sz="1600" b="1" dirty="0"/>
              <a:t> </a:t>
            </a:r>
            <a:r>
              <a:rPr lang="ru-RU" sz="1600" b="1" dirty="0" smtClean="0"/>
              <a:t>обмена</a:t>
            </a:r>
            <a:r>
              <a:rPr lang="ru-RU" sz="1600" dirty="0" smtClean="0"/>
              <a:t> :через </a:t>
            </a:r>
            <a:r>
              <a:rPr lang="ru-RU" sz="1600" dirty="0"/>
              <a:t>налог граждане покупают у государства услуги по охране от нападения извне, поддержанию порядка и т. д. Данная теория была применима только в условиях средних веков,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636912"/>
            <a:ext cx="6382848" cy="2339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Т</a:t>
            </a:r>
            <a:r>
              <a:rPr lang="ru-RU" b="1" dirty="0" smtClean="0"/>
              <a:t>еория </a:t>
            </a:r>
            <a:r>
              <a:rPr lang="ru-RU" b="1" dirty="0"/>
              <a:t>«общественного договора» </a:t>
            </a:r>
            <a:r>
              <a:rPr lang="ru-RU" sz="1600" dirty="0" err="1" smtClean="0"/>
              <a:t>Ш.Монтескье</a:t>
            </a:r>
            <a:r>
              <a:rPr lang="ru-RU" sz="1600" dirty="0" smtClean="0"/>
              <a:t> :  </a:t>
            </a:r>
            <a:r>
              <a:rPr lang="ru-RU" sz="1600" dirty="0"/>
              <a:t>налог есть результат договора между гражданами и государством, согласно которому подданный вносит государству плату за охрану, защиту и иные услуги. Никто не может отказаться от налогов, также как и от пользования услугами, предоставляемыми государством. </a:t>
            </a:r>
            <a:r>
              <a:rPr lang="ru-RU" sz="1600" dirty="0" smtClean="0"/>
              <a:t>Этот </a:t>
            </a:r>
            <a:r>
              <a:rPr lang="ru-RU" sz="1600" dirty="0"/>
              <a:t>обмен выгодный, поскольку самое неспособное правительство дешевле и лучше охраняет подданных, чем если бы каждый из них защищал себя самостоятельно. Налоги выступают обязательной платой общества за мир и выгоды гражданам.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9351" y="498580"/>
            <a:ext cx="5730257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Классическая теория налогов </a:t>
            </a:r>
            <a:r>
              <a:rPr lang="ru-RU" dirty="0"/>
              <a:t>А. </a:t>
            </a:r>
            <a:r>
              <a:rPr lang="ru-RU" dirty="0" smtClean="0"/>
              <a:t>Смита: </a:t>
            </a:r>
            <a:r>
              <a:rPr lang="ru-RU" dirty="0"/>
              <a:t>налоги как один из видов государственных доходов, которые должны покрывать затраты по</a:t>
            </a:r>
            <a:r>
              <a:rPr lang="ru-RU" b="1" dirty="0"/>
              <a:t> </a:t>
            </a:r>
            <a:r>
              <a:rPr lang="ru-RU" dirty="0"/>
              <a:t>финансированию </a:t>
            </a:r>
            <a:r>
              <a:rPr lang="ru-RU" dirty="0" err="1"/>
              <a:t>гос.расходов</a:t>
            </a:r>
            <a:r>
              <a:rPr lang="ru-RU" dirty="0"/>
              <a:t>. Смит считал, что правительство должно обеспечивать развитие рыночной экономики, охраняя право собственности. Для выполнения данной функции государству необходимы соответствующие средства.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24507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Несмотря на то, что налоги носят серьезный экономический характер, данная сфера предусматривает веселые моменты в процессе эволюции. В истории различных стран мира наблюдаются смешные, а порой и глупые объекты налогообложение.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Налог на трусость </a:t>
            </a:r>
            <a:endParaRPr lang="ru-RU" dirty="0" smtClean="0"/>
          </a:p>
          <a:p>
            <a:r>
              <a:rPr lang="ru-RU" dirty="0"/>
              <a:t>Налог на шляпы </a:t>
            </a:r>
            <a:endParaRPr lang="ru-RU" dirty="0" smtClean="0"/>
          </a:p>
          <a:p>
            <a:r>
              <a:rPr lang="ru-RU" dirty="0"/>
              <a:t>Налог на окна </a:t>
            </a:r>
            <a:endParaRPr lang="ru-RU" dirty="0" smtClean="0"/>
          </a:p>
          <a:p>
            <a:r>
              <a:rPr lang="ru-RU" dirty="0" smtClean="0"/>
              <a:t>В России при Петре Великом были введены </a:t>
            </a:r>
            <a:r>
              <a:rPr lang="ru-RU" dirty="0"/>
              <a:t>налоги </a:t>
            </a:r>
            <a:r>
              <a:rPr lang="ru-RU" dirty="0" smtClean="0"/>
              <a:t>на бороды, на </a:t>
            </a:r>
            <a:r>
              <a:rPr lang="ru-RU" dirty="0"/>
              <a:t>веник, на дым из трубы, на цвет глаз</a:t>
            </a:r>
            <a:r>
              <a:rPr lang="ru-RU" dirty="0" smtClean="0"/>
              <a:t>.</a:t>
            </a:r>
          </a:p>
          <a:p>
            <a:r>
              <a:rPr lang="ru-RU" dirty="0"/>
              <a:t>Н</a:t>
            </a:r>
            <a:r>
              <a:rPr lang="ru-RU" dirty="0" smtClean="0"/>
              <a:t>алоги </a:t>
            </a:r>
            <a:r>
              <a:rPr lang="ru-RU" dirty="0"/>
              <a:t>за полоскание белья в </a:t>
            </a:r>
            <a:r>
              <a:rPr lang="ru-RU" dirty="0" smtClean="0"/>
              <a:t>проруби</a:t>
            </a:r>
          </a:p>
          <a:p>
            <a:r>
              <a:rPr lang="ru-RU" dirty="0"/>
              <a:t>Налог на </a:t>
            </a:r>
            <a:r>
              <a:rPr lang="ru-RU" dirty="0" smtClean="0"/>
              <a:t>смерть</a:t>
            </a:r>
          </a:p>
          <a:p>
            <a:r>
              <a:rPr lang="ru-RU" dirty="0" smtClean="0"/>
              <a:t>Налог на тень</a:t>
            </a:r>
          </a:p>
          <a:p>
            <a:r>
              <a:rPr lang="ru-RU" dirty="0" smtClean="0"/>
              <a:t>Налог на мир</a:t>
            </a:r>
          </a:p>
          <a:p>
            <a:r>
              <a:rPr lang="ru-RU" dirty="0" smtClean="0"/>
              <a:t>Налог на солнце!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23315">
            <a:off x="4245282" y="1693064"/>
            <a:ext cx="1494322" cy="119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823" y="4221088"/>
            <a:ext cx="2893873" cy="174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81092" y="1517050"/>
            <a:ext cx="2009334" cy="137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255" y="4366727"/>
            <a:ext cx="2365879" cy="2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491" y="5710320"/>
            <a:ext cx="1333694" cy="133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07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218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История возникновения налогов</vt:lpstr>
      <vt:lpstr>«Налоги для плательщика есть показатель свободы, а не рабства» А. Смит</vt:lpstr>
      <vt:lpstr>Периоды развития налогообложения</vt:lpstr>
      <vt:lpstr>Слайд 4</vt:lpstr>
      <vt:lpstr>Несмотря на то, что налоги носят серьезный экономический характер, данная сфера предусматривает веселые моменты в процессе эволюции. В истории различных стран мира наблюдаются смешные, а порой и глупые объекты налогообложение.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налогов</dc:title>
  <dc:creator>User</dc:creator>
  <cp:lastModifiedBy>User</cp:lastModifiedBy>
  <cp:revision>29</cp:revision>
  <dcterms:created xsi:type="dcterms:W3CDTF">2017-10-24T07:44:29Z</dcterms:created>
  <dcterms:modified xsi:type="dcterms:W3CDTF">2017-10-24T23:14:48Z</dcterms:modified>
</cp:coreProperties>
</file>