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7" r:id="rId2"/>
    <p:sldId id="258" r:id="rId3"/>
    <p:sldId id="259" r:id="rId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956" y="-6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C4A0F39-5321-4B71-A5AE-909F99C46AD1}" type="datetimeFigureOut">
              <a:rPr lang="ru-RU" smtClean="0"/>
              <a:t>23.10.2017</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78CE93-5334-4B3A-9A57-E744829A31DE}" type="slidenum">
              <a:rPr lang="ru-RU" smtClean="0"/>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fontAlgn="base"/>
            <a:r>
              <a:rPr lang="ru-RU" sz="1200" kern="1200" dirty="0" smtClean="0">
                <a:solidFill>
                  <a:schemeClr val="tx1"/>
                </a:solidFill>
                <a:latin typeface="+mn-lt"/>
                <a:ea typeface="+mn-ea"/>
                <a:cs typeface="+mn-cs"/>
              </a:rPr>
              <a:t>Подоходный налог — в России налог на доходы физических лиц (НДФЛ) — основной вид прямых налогов. Исчисляется в процентах от совокупного дохода физических лиц за вычетом документально подтверждённых расходов, в соответствии с действующим законодательством.</a:t>
            </a:r>
          </a:p>
          <a:p>
            <a:pPr fontAlgn="base"/>
            <a:r>
              <a:rPr lang="ru-RU" sz="1200" kern="1200" dirty="0" smtClean="0">
                <a:solidFill>
                  <a:schemeClr val="tx1"/>
                </a:solidFill>
                <a:latin typeface="+mn-lt"/>
                <a:ea typeface="+mn-ea"/>
                <a:cs typeface="+mn-cs"/>
              </a:rPr>
              <a:t>Порядок взимания подоходного налога в каждой конкретной стране индивидуален. Так, например, в России действует единая для всех (вне зависимости от уровня дохода) ставка 13%. Это так называемая плоская шкала подоходного налога. В России перечисление данного налога в бюджет осуществляет непосредственно организация, в которой трудится сотрудник.</a:t>
            </a:r>
          </a:p>
          <a:p>
            <a:pPr fontAlgn="base"/>
            <a:r>
              <a:rPr lang="ru-RU" sz="1200" kern="1200" dirty="0" smtClean="0">
                <a:solidFill>
                  <a:schemeClr val="tx1"/>
                </a:solidFill>
                <a:latin typeface="+mn-lt"/>
                <a:ea typeface="+mn-ea"/>
                <a:cs typeface="+mn-cs"/>
              </a:rPr>
              <a:t>В большинстве развитых стран действует прогрессивная ставка подоходного налога. Т.е. чем выше  годовой доход, тем выше ставка.</a:t>
            </a:r>
          </a:p>
          <a:p>
            <a:pPr fontAlgn="base"/>
            <a:r>
              <a:rPr lang="ru-RU" sz="1200" kern="1200" dirty="0" smtClean="0">
                <a:solidFill>
                  <a:schemeClr val="tx1"/>
                </a:solidFill>
                <a:latin typeface="+mn-lt"/>
                <a:ea typeface="+mn-ea"/>
                <a:cs typeface="+mn-cs"/>
              </a:rPr>
              <a:t>Также существуют страны, где подоходный налог и вовсе отсутствует. В основном это либо крохотные княжества на территории Европы, либо небольшие островные государства, либо страны Ближнего Востока.</a:t>
            </a:r>
          </a:p>
          <a:p>
            <a:pPr fontAlgn="base"/>
            <a:r>
              <a:rPr lang="ru-RU" sz="1200" kern="1200" dirty="0" smtClean="0">
                <a:solidFill>
                  <a:schemeClr val="tx1"/>
                </a:solidFill>
                <a:latin typeface="+mn-lt"/>
                <a:ea typeface="+mn-ea"/>
                <a:cs typeface="+mn-cs"/>
              </a:rPr>
              <a:t>Некоторые страны, которые желают привлечь больше иностранных инвестиций и состоятельных граждан, могут предлагать специальные налоговые режимы. Эти специальные льготные налоговые режимы для новых налоговых резидентов могут длиться сколько угодно долго (Швейцария, Великобритания, Мальта) или быть ограниченными во времени (например, Канада или Португалия).</a:t>
            </a:r>
            <a:endParaRPr lang="ru-RU" sz="1200" kern="1200" dirty="0">
              <a:solidFill>
                <a:schemeClr val="tx1"/>
              </a:solidFill>
              <a:latin typeface="+mn-lt"/>
              <a:ea typeface="+mn-ea"/>
              <a:cs typeface="+mn-cs"/>
            </a:endParaRPr>
          </a:p>
        </p:txBody>
      </p:sp>
      <p:sp>
        <p:nvSpPr>
          <p:cNvPr id="4" name="Номер слайда 3"/>
          <p:cNvSpPr>
            <a:spLocks noGrp="1"/>
          </p:cNvSpPr>
          <p:nvPr>
            <p:ph type="sldNum" sz="quarter" idx="10"/>
          </p:nvPr>
        </p:nvSpPr>
        <p:spPr/>
        <p:txBody>
          <a:bodyPr/>
          <a:lstStyle/>
          <a:p>
            <a:fld id="{0C78CE93-5334-4B3A-9A57-E744829A31DE}" type="slidenum">
              <a:rPr lang="ru-RU" smtClean="0"/>
              <a:t>1</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C78CE93-5334-4B3A-9A57-E744829A31DE}" type="slidenum">
              <a:rPr lang="ru-RU" smtClean="0"/>
              <a:t>2</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B85EB08-D78F-4E1B-BDA9-5FB22A7627D8}" type="datetimeFigureOut">
              <a:rPr lang="ru-RU" smtClean="0"/>
              <a:t>23.10.2017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5460082-E90C-4F09-A4C0-D8AD6054DE5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B85EB08-D78F-4E1B-BDA9-5FB22A7627D8}" type="datetimeFigureOut">
              <a:rPr lang="ru-RU" smtClean="0"/>
              <a:t>23.10.2017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5460082-E90C-4F09-A4C0-D8AD6054DE5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B85EB08-D78F-4E1B-BDA9-5FB22A7627D8}" type="datetimeFigureOut">
              <a:rPr lang="ru-RU" smtClean="0"/>
              <a:t>23.10.2017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5460082-E90C-4F09-A4C0-D8AD6054DE5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B85EB08-D78F-4E1B-BDA9-5FB22A7627D8}" type="datetimeFigureOut">
              <a:rPr lang="ru-RU" smtClean="0"/>
              <a:t>23.10.2017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5460082-E90C-4F09-A4C0-D8AD6054DE5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B85EB08-D78F-4E1B-BDA9-5FB22A7627D8}" type="datetimeFigureOut">
              <a:rPr lang="ru-RU" smtClean="0"/>
              <a:t>23.10.2017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5460082-E90C-4F09-A4C0-D8AD6054DE5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0B85EB08-D78F-4E1B-BDA9-5FB22A7627D8}" type="datetimeFigureOut">
              <a:rPr lang="ru-RU" smtClean="0"/>
              <a:t>23.10.2017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5460082-E90C-4F09-A4C0-D8AD6054DE5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B85EB08-D78F-4E1B-BDA9-5FB22A7627D8}" type="datetimeFigureOut">
              <a:rPr lang="ru-RU" smtClean="0"/>
              <a:t>23.10.2017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5460082-E90C-4F09-A4C0-D8AD6054DE5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B85EB08-D78F-4E1B-BDA9-5FB22A7627D8}" type="datetimeFigureOut">
              <a:rPr lang="ru-RU" smtClean="0"/>
              <a:t>23.10.2017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5460082-E90C-4F09-A4C0-D8AD6054DE5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B85EB08-D78F-4E1B-BDA9-5FB22A7627D8}" type="datetimeFigureOut">
              <a:rPr lang="ru-RU" smtClean="0"/>
              <a:t>23.10.2017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5460082-E90C-4F09-A4C0-D8AD6054DE5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B85EB08-D78F-4E1B-BDA9-5FB22A7627D8}" type="datetimeFigureOut">
              <a:rPr lang="ru-RU" smtClean="0"/>
              <a:t>23.10.2017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5460082-E90C-4F09-A4C0-D8AD6054DE5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B85EB08-D78F-4E1B-BDA9-5FB22A7627D8}" type="datetimeFigureOut">
              <a:rPr lang="ru-RU" smtClean="0"/>
              <a:t>23.10.2017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5460082-E90C-4F09-A4C0-D8AD6054DE5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85EB08-D78F-4E1B-BDA9-5FB22A7627D8}" type="datetimeFigureOut">
              <a:rPr lang="ru-RU" smtClean="0"/>
              <a:t>23.10.2017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460082-E90C-4F09-A4C0-D8AD6054DE5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География подоходного налога.</a:t>
            </a:r>
            <a:endParaRPr lang="ru-RU" dirty="0"/>
          </a:p>
        </p:txBody>
      </p:sp>
      <p:pic>
        <p:nvPicPr>
          <p:cNvPr id="1026" name="Picture 2" descr="D:\Курсы\финансова грамотность\Podohodnyj-nalog.jpg"/>
          <p:cNvPicPr>
            <a:picLocks noGrp="1" noChangeAspect="1" noChangeArrowheads="1"/>
          </p:cNvPicPr>
          <p:nvPr>
            <p:ph idx="1"/>
          </p:nvPr>
        </p:nvPicPr>
        <p:blipFill>
          <a:blip r:embed="rId3" cstate="print"/>
          <a:srcRect/>
          <a:stretch>
            <a:fillRect/>
          </a:stretch>
        </p:blipFill>
        <p:spPr bwMode="auto">
          <a:xfrm>
            <a:off x="827584" y="1340768"/>
            <a:ext cx="7488832" cy="5112568"/>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pic>
        <p:nvPicPr>
          <p:cNvPr id="2050" name="Picture 2" descr="D:\Курсы\финансова грамотность\1436270922_809747045.jpg"/>
          <p:cNvPicPr>
            <a:picLocks noGrp="1" noChangeAspect="1" noChangeArrowheads="1"/>
          </p:cNvPicPr>
          <p:nvPr>
            <p:ph idx="1"/>
          </p:nvPr>
        </p:nvPicPr>
        <p:blipFill>
          <a:blip r:embed="rId3" cstate="print"/>
          <a:srcRect/>
          <a:stretch>
            <a:fillRect/>
          </a:stretch>
        </p:blipFill>
        <p:spPr bwMode="auto">
          <a:xfrm>
            <a:off x="2483768" y="188640"/>
            <a:ext cx="4392488" cy="6408712"/>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3074" name="Picture 2" descr="D:\Курсы\финансова грамотность\зп_в_ЕС_после_уплаты_налогов.jpg"/>
          <p:cNvPicPr>
            <a:picLocks noGrp="1" noChangeAspect="1" noChangeArrowheads="1"/>
          </p:cNvPicPr>
          <p:nvPr>
            <p:ph idx="1"/>
          </p:nvPr>
        </p:nvPicPr>
        <p:blipFill>
          <a:blip r:embed="rId2" cstate="print"/>
          <a:srcRect/>
          <a:stretch>
            <a:fillRect/>
          </a:stretch>
        </p:blipFill>
        <p:spPr bwMode="auto">
          <a:xfrm>
            <a:off x="457200" y="404664"/>
            <a:ext cx="8229600" cy="6336704"/>
          </a:xfrm>
          <a:prstGeom prst="rect">
            <a:avLst/>
          </a:prstGeom>
          <a:noFill/>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113</Words>
  <Application>Microsoft Office PowerPoint</Application>
  <PresentationFormat>Экран (4:3)</PresentationFormat>
  <Paragraphs>8</Paragraphs>
  <Slides>3</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3</vt:i4>
      </vt:variant>
    </vt:vector>
  </HeadingPairs>
  <TitlesOfParts>
    <vt:vector size="4" baseType="lpstr">
      <vt:lpstr>Тема Office</vt:lpstr>
      <vt:lpstr>География подоходного налога.</vt:lpstr>
      <vt:lpstr>Слайд 2</vt:lpstr>
      <vt:lpstr>Слайд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География подоходного налога.</dc:title>
  <dc:creator>Ольга Григорьевна Звягина</dc:creator>
  <cp:lastModifiedBy>Ольга Григорьевна Звягина</cp:lastModifiedBy>
  <cp:revision>2</cp:revision>
  <dcterms:created xsi:type="dcterms:W3CDTF">2017-10-23T15:58:52Z</dcterms:created>
  <dcterms:modified xsi:type="dcterms:W3CDTF">2017-10-23T16:16:07Z</dcterms:modified>
</cp:coreProperties>
</file>