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1" r:id="rId3"/>
    <p:sldId id="265" r:id="rId4"/>
    <p:sldId id="259" r:id="rId5"/>
    <p:sldId id="260" r:id="rId6"/>
    <p:sldId id="292" r:id="rId7"/>
    <p:sldId id="276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DDDD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14437-86F5-434C-BC57-3897DB65DA67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1748D-B811-4573-9CE1-618E83D121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514600"/>
            <a:ext cx="80010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914400" y="3429000"/>
            <a:ext cx="7086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553200"/>
            <a:ext cx="2133600" cy="16827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553200"/>
            <a:ext cx="2895600" cy="168275"/>
          </a:xfrm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553200"/>
            <a:ext cx="2133600" cy="168275"/>
          </a:xfrm>
        </p:spPr>
        <p:txBody>
          <a:bodyPr/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C9DDCAF6-B2F8-4760-BADA-0023870BB14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0" name="Oval 18"/>
          <p:cNvSpPr>
            <a:spLocks noChangeArrowheads="1"/>
          </p:cNvSpPr>
          <p:nvPr/>
        </p:nvSpPr>
        <p:spPr bwMode="white">
          <a:xfrm>
            <a:off x="228600" y="228600"/>
            <a:ext cx="1219200" cy="12192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04800" y="652463"/>
            <a:ext cx="107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effectLst/>
                <a:latin typeface="Arial" charset="0"/>
              </a:rPr>
              <a:t>LOGO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7E7846-AA65-43CB-A7AB-82946848E18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19088"/>
            <a:ext cx="2057400" cy="60055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19088"/>
            <a:ext cx="6019800" cy="60055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6A705E-86AE-4295-B0CC-3B7F53AD8B5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19088"/>
            <a:ext cx="82296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3352800" y="648017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46EEE897-4771-42B9-A7D8-772C3C904A9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5943600" y="648017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6F7BA9-8420-4FB0-9CCE-AD7A8322DA0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C268B1-6BC3-431D-BAB4-495B587186C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E6C858-B96C-4C32-8ADB-A085910DBDA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383A1-0294-4F83-80F6-1BBC8A22174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EB4CA6-1F52-4FB2-B899-D27758EF91E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C7EC93-CDDB-4F03-8FE1-7D1A65D98A1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94BAA5-FF16-4AE1-85A6-2813452D193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FE9DBD-CBD1-4776-A11E-EF93E383428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0" y="0"/>
          <a:ext cx="9144000" cy="1066800"/>
        </p:xfrm>
        <a:graphic>
          <a:graphicData uri="http://schemas.openxmlformats.org/presentationml/2006/ole">
            <p:oleObj spid="_x0000_s1039" name="Image" r:id="rId15" imgW="7377778" imgH="1219048" progId="">
              <p:embed/>
            </p:oleObj>
          </a:graphicData>
        </a:graphic>
      </p:graphicFrame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4770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457200" y="31908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auto">
          <a:xfrm>
            <a:off x="425450" y="6524625"/>
            <a:ext cx="8353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52800" y="648017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EB5A3B1C-968F-4CA6-A341-DDD1617AB9D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480175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Company Logo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3140968"/>
            <a:ext cx="8001000" cy="914400"/>
          </a:xfrm>
        </p:spPr>
        <p:txBody>
          <a:bodyPr/>
          <a:lstStyle/>
          <a:p>
            <a:r>
              <a:rPr lang="ru-RU" sz="3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Разработка элементов занятий по изучению модуля 6 «Содержание и методика преподавания тем по взаимоотношению человека с государством: налоги»</a:t>
            </a:r>
            <a:endParaRPr lang="en-US" sz="32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6237312"/>
            <a:ext cx="7086600" cy="381000"/>
          </a:xfrm>
        </p:spPr>
        <p:txBody>
          <a:bodyPr/>
          <a:lstStyle/>
          <a:p>
            <a:r>
              <a:rPr lang="ru-RU" sz="2400" b="1" dirty="0" smtClean="0"/>
              <a:t>16.10.- 25.10 2017</a:t>
            </a:r>
            <a:endParaRPr lang="en-US" sz="2400" b="1" dirty="0"/>
          </a:p>
        </p:txBody>
      </p:sp>
      <p:sp>
        <p:nvSpPr>
          <p:cNvPr id="2052" name="Freeform 4"/>
          <p:cNvSpPr>
            <a:spLocks/>
          </p:cNvSpPr>
          <p:nvPr/>
        </p:nvSpPr>
        <p:spPr bwMode="gray">
          <a:xfrm>
            <a:off x="2051720" y="5661248"/>
            <a:ext cx="5303838" cy="806450"/>
          </a:xfrm>
          <a:custGeom>
            <a:avLst/>
            <a:gdLst/>
            <a:ahLst/>
            <a:cxnLst>
              <a:cxn ang="0">
                <a:pos x="1" y="492"/>
              </a:cxn>
              <a:cxn ang="0">
                <a:pos x="1707" y="20"/>
              </a:cxn>
              <a:cxn ang="0">
                <a:pos x="3340" y="482"/>
              </a:cxn>
              <a:cxn ang="0">
                <a:pos x="1734" y="74"/>
              </a:cxn>
              <a:cxn ang="0">
                <a:pos x="1" y="492"/>
              </a:cxn>
            </a:cxnLst>
            <a:rect l="0" t="0" r="r" b="b"/>
            <a:pathLst>
              <a:path w="3341" h="508">
                <a:moveTo>
                  <a:pt x="1" y="492"/>
                </a:moveTo>
                <a:cubicBezTo>
                  <a:pt x="0" y="477"/>
                  <a:pt x="710" y="0"/>
                  <a:pt x="1707" y="20"/>
                </a:cubicBezTo>
                <a:cubicBezTo>
                  <a:pt x="2704" y="40"/>
                  <a:pt x="3339" y="467"/>
                  <a:pt x="3340" y="482"/>
                </a:cubicBezTo>
                <a:cubicBezTo>
                  <a:pt x="3341" y="496"/>
                  <a:pt x="2608" y="93"/>
                  <a:pt x="1734" y="74"/>
                </a:cubicBezTo>
                <a:cubicBezTo>
                  <a:pt x="860" y="54"/>
                  <a:pt x="2" y="508"/>
                  <a:pt x="1" y="492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45882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6" name="Рисунок 5" descr="Без имени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05" y="0"/>
            <a:ext cx="1452447" cy="148478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763688" y="18864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Федеральный методический центр по финансовой грамотности системы общего и среднего профессионального образования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115616" y="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13%</a:t>
            </a:r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Налоги, как и налоговая политика в целом, являются одним из основных инструментов управления и регулирования экономики со стороны государства в условиях рынка.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47664" y="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13%</a:t>
            </a:r>
            <a:endParaRPr lang="ru-RU" sz="1600" b="1" dirty="0"/>
          </a:p>
        </p:txBody>
      </p:sp>
      <p:pic>
        <p:nvPicPr>
          <p:cNvPr id="8" name="Рисунок 7" descr="Без имени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0"/>
            <a:ext cx="1237440" cy="12649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Состав команды</a:t>
            </a:r>
            <a:endParaRPr lang="en-US" sz="2000" dirty="0"/>
          </a:p>
        </p:txBody>
      </p:sp>
      <p:sp>
        <p:nvSpPr>
          <p:cNvPr id="76803" name="AutoShape 3"/>
          <p:cNvSpPr>
            <a:spLocks noChangeArrowheads="1"/>
          </p:cNvSpPr>
          <p:nvPr/>
        </p:nvSpPr>
        <p:spPr bwMode="ltGray">
          <a:xfrm>
            <a:off x="381000" y="1600200"/>
            <a:ext cx="5880100" cy="4495800"/>
          </a:xfrm>
          <a:prstGeom prst="rightArrow">
            <a:avLst>
              <a:gd name="adj1" fmla="val 79306"/>
              <a:gd name="adj2" fmla="val 32395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blackWhite">
          <a:xfrm>
            <a:off x="755576" y="2132856"/>
            <a:ext cx="4038600" cy="1651248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150000"/>
              </a:lnSpc>
            </a:pPr>
            <a:r>
              <a:rPr lang="ru-RU" sz="2800" b="1" dirty="0" err="1" smtClean="0">
                <a:effectLst/>
                <a:latin typeface="Arial" charset="0"/>
              </a:rPr>
              <a:t>Смарыгина</a:t>
            </a:r>
            <a:r>
              <a:rPr lang="ru-RU" sz="2800" b="1" dirty="0" smtClean="0">
                <a:effectLst/>
                <a:latin typeface="Arial" charset="0"/>
              </a:rPr>
              <a:t> </a:t>
            </a:r>
          </a:p>
          <a:p>
            <a:pPr algn="ctr" eaLnBrk="0" hangingPunct="0">
              <a:lnSpc>
                <a:spcPct val="150000"/>
              </a:lnSpc>
            </a:pPr>
            <a:r>
              <a:rPr lang="ru-RU" sz="2000" b="1" dirty="0" smtClean="0">
                <a:effectLst/>
                <a:latin typeface="Arial" charset="0"/>
              </a:rPr>
              <a:t>Татьяна Дмитриевна,</a:t>
            </a:r>
          </a:p>
          <a:p>
            <a:pPr algn="ctr" eaLnBrk="0" hangingPunct="0">
              <a:lnSpc>
                <a:spcPct val="150000"/>
              </a:lnSpc>
            </a:pPr>
            <a:r>
              <a:rPr lang="ru-RU" sz="2000" b="1" dirty="0" smtClean="0">
                <a:effectLst/>
                <a:latin typeface="Arial" charset="0"/>
              </a:rPr>
              <a:t>Учитель информатики</a:t>
            </a:r>
            <a:endParaRPr lang="en-US" sz="2000" b="1" dirty="0">
              <a:effectLst/>
              <a:latin typeface="Arial" charset="0"/>
            </a:endParaRPr>
          </a:p>
        </p:txBody>
      </p:sp>
      <p:sp>
        <p:nvSpPr>
          <p:cNvPr id="76806" name="AutoShape 6"/>
          <p:cNvSpPr>
            <a:spLocks noChangeArrowheads="1"/>
          </p:cNvSpPr>
          <p:nvPr/>
        </p:nvSpPr>
        <p:spPr bwMode="blackWhite">
          <a:xfrm>
            <a:off x="755576" y="4005064"/>
            <a:ext cx="4038600" cy="1656184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150000"/>
              </a:lnSpc>
            </a:pPr>
            <a:r>
              <a:rPr lang="ru-RU" sz="2800" b="1" dirty="0" err="1" smtClean="0">
                <a:effectLst/>
                <a:latin typeface="Arial" charset="0"/>
              </a:rPr>
              <a:t>Чабарова</a:t>
            </a:r>
            <a:endParaRPr lang="ru-RU" sz="2800" b="1" dirty="0" smtClean="0">
              <a:effectLst/>
              <a:latin typeface="Arial" charset="0"/>
            </a:endParaRPr>
          </a:p>
          <a:p>
            <a:pPr algn="ctr" eaLnBrk="0" hangingPunct="0">
              <a:lnSpc>
                <a:spcPct val="150000"/>
              </a:lnSpc>
            </a:pPr>
            <a:r>
              <a:rPr lang="ru-RU" sz="2000" b="1" dirty="0" smtClean="0">
                <a:effectLst/>
                <a:latin typeface="Arial" charset="0"/>
              </a:rPr>
              <a:t>Марина Станиславовна,</a:t>
            </a:r>
          </a:p>
          <a:p>
            <a:pPr algn="ctr" eaLnBrk="0" hangingPunct="0">
              <a:lnSpc>
                <a:spcPct val="150000"/>
              </a:lnSpc>
            </a:pPr>
            <a:r>
              <a:rPr lang="ru-RU" sz="2000" b="1" dirty="0" smtClean="0">
                <a:effectLst/>
                <a:latin typeface="Arial" charset="0"/>
              </a:rPr>
              <a:t>Учитель физики</a:t>
            </a:r>
            <a:endParaRPr lang="en-US" sz="2000" b="1" dirty="0" smtClean="0">
              <a:effectLst/>
              <a:latin typeface="Arial" charset="0"/>
            </a:endParaRPr>
          </a:p>
        </p:txBody>
      </p:sp>
      <p:sp>
        <p:nvSpPr>
          <p:cNvPr id="76807" name="AutoShape 7"/>
          <p:cNvSpPr>
            <a:spLocks noChangeArrowheads="1"/>
          </p:cNvSpPr>
          <p:nvPr/>
        </p:nvSpPr>
        <p:spPr bwMode="auto">
          <a:xfrm>
            <a:off x="6300192" y="3212976"/>
            <a:ext cx="2592288" cy="1295400"/>
          </a:xfrm>
          <a:prstGeom prst="roundRect">
            <a:avLst>
              <a:gd name="adj" fmla="val 9106"/>
            </a:avLst>
          </a:prstGeom>
          <a:noFill/>
          <a:ln w="25400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ГБОУ </a:t>
            </a: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СОШ № 1507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96144" y="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13%</a:t>
            </a:r>
            <a:endParaRPr lang="ru-RU" sz="1600" b="1" dirty="0"/>
          </a:p>
        </p:txBody>
      </p:sp>
      <p:pic>
        <p:nvPicPr>
          <p:cNvPr id="13" name="Рисунок 12" descr="Без имени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37440" cy="12649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124744"/>
            <a:ext cx="9036496" cy="5040560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Тема модуля: </a:t>
            </a: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</a:rPr>
              <a:t>«Взаимоотношения человека и государства: налоги».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Категория обучающихся: </a:t>
            </a: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</a:rPr>
              <a:t>5-7, 8-9, 10-11 классы.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Формы занятий: </a:t>
            </a: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</a:rPr>
              <a:t>лекция, урок-игра, урок-викторина, групповая работа, тестирование.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Цель: </a:t>
            </a: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</a:rPr>
              <a:t>познакомить с основными налогообложениями в РФ, сформировать налоговую грамотность и правовую культуру.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Планируемые результаты: при успешном изучении этого модуля ученик должен: 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1">
                    <a:lumMod val="75000"/>
                  </a:schemeClr>
                </a:solidFill>
              </a:rPr>
              <a:t>понимать правовые последствия неуплаты налогов в РФ;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1">
                    <a:lumMod val="75000"/>
                  </a:schemeClr>
                </a:solidFill>
              </a:rPr>
              <a:t>знать права и обязанности налогоплательщика;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1">
                    <a:lumMod val="75000"/>
                  </a:schemeClr>
                </a:solidFill>
              </a:rPr>
              <a:t>знать основные виды налогов и налоговых вычетов в РФ; </a:t>
            </a:r>
          </a:p>
          <a:p>
            <a:pPr marL="342900" lvl="1" indent="-342900">
              <a:buClr>
                <a:schemeClr val="hlink"/>
              </a:buClr>
              <a:buFont typeface="Wingdings" pitchFamily="2" charset="2"/>
              <a:buChar char="v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Оборудование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: </a:t>
            </a:r>
            <a:r>
              <a:rPr lang="ru-RU" sz="2000" b="1" dirty="0" smtClean="0">
                <a:solidFill>
                  <a:schemeClr val="tx1">
                    <a:lumMod val="75000"/>
                  </a:schemeClr>
                </a:solidFill>
              </a:rPr>
              <a:t>ПК с выходом в интернет, проектор, раздаточный материал.</a:t>
            </a:r>
            <a:endParaRPr lang="en-US" sz="2000" b="1" dirty="0" smtClean="0">
              <a:solidFill>
                <a:schemeClr val="tx1">
                  <a:lumMod val="75000"/>
                </a:schemeClr>
              </a:solidFill>
            </a:endParaRP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296144" y="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13%</a:t>
            </a:r>
            <a:endParaRPr lang="ru-RU" sz="1600" b="1" dirty="0"/>
          </a:p>
        </p:txBody>
      </p:sp>
      <p:pic>
        <p:nvPicPr>
          <p:cNvPr id="9" name="Рисунок 8" descr="Без имени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37440" cy="12649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Целевая аудитория</a:t>
            </a:r>
            <a:endParaRPr lang="en-US" sz="2000" dirty="0"/>
          </a:p>
        </p:txBody>
      </p:sp>
      <p:sp>
        <p:nvSpPr>
          <p:cNvPr id="71683" name="AutoShape 3"/>
          <p:cNvSpPr>
            <a:spLocks noChangeArrowheads="1"/>
          </p:cNvSpPr>
          <p:nvPr/>
        </p:nvSpPr>
        <p:spPr bwMode="auto">
          <a:xfrm>
            <a:off x="6372200" y="3645024"/>
            <a:ext cx="2286000" cy="1872208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1800">
              <a:effectLst/>
            </a:endParaRPr>
          </a:p>
        </p:txBody>
      </p:sp>
      <p:sp>
        <p:nvSpPr>
          <p:cNvPr id="71685" name="AutoShape 5"/>
          <p:cNvSpPr>
            <a:spLocks noChangeArrowheads="1"/>
          </p:cNvSpPr>
          <p:nvPr/>
        </p:nvSpPr>
        <p:spPr bwMode="auto">
          <a:xfrm>
            <a:off x="323528" y="3573016"/>
            <a:ext cx="2286000" cy="1944216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1800">
              <a:effectLst/>
            </a:endParaRP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467544" y="4005064"/>
            <a:ext cx="20882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3200" b="1" dirty="0" smtClean="0">
                <a:effectLst/>
                <a:latin typeface="Arial" charset="0"/>
              </a:rPr>
              <a:t>5–7 </a:t>
            </a:r>
          </a:p>
          <a:p>
            <a:pPr algn="ctr" eaLnBrk="0" hangingPunct="0"/>
            <a:r>
              <a:rPr lang="ru-RU" sz="3200" b="1" dirty="0" smtClean="0">
                <a:effectLst/>
                <a:latin typeface="Arial" charset="0"/>
              </a:rPr>
              <a:t>классы</a:t>
            </a:r>
            <a:endParaRPr lang="en-US" sz="3200" dirty="0">
              <a:effectLst/>
              <a:latin typeface="Arial" charset="0"/>
            </a:endParaRPr>
          </a:p>
        </p:txBody>
      </p:sp>
      <p:sp>
        <p:nvSpPr>
          <p:cNvPr id="71687" name="Freeform 7"/>
          <p:cNvSpPr>
            <a:spLocks/>
          </p:cNvSpPr>
          <p:nvPr/>
        </p:nvSpPr>
        <p:spPr bwMode="gray">
          <a:xfrm>
            <a:off x="2339752" y="2996953"/>
            <a:ext cx="1479352" cy="936104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688" name="AutoShape 8"/>
          <p:cNvSpPr>
            <a:spLocks noChangeAspect="1" noChangeArrowheads="1" noTextEdit="1"/>
          </p:cNvSpPr>
          <p:nvPr/>
        </p:nvSpPr>
        <p:spPr bwMode="gray">
          <a:xfrm flipH="1">
            <a:off x="4868863" y="32527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689" name="Freeform 9"/>
          <p:cNvSpPr>
            <a:spLocks/>
          </p:cNvSpPr>
          <p:nvPr/>
        </p:nvSpPr>
        <p:spPr bwMode="gray">
          <a:xfrm flipH="1">
            <a:off x="5508104" y="3068960"/>
            <a:ext cx="975293" cy="93610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1690" name="Group 10"/>
          <p:cNvGrpSpPr>
            <a:grpSpLocks/>
          </p:cNvGrpSpPr>
          <p:nvPr/>
        </p:nvGrpSpPr>
        <p:grpSpPr bwMode="auto">
          <a:xfrm>
            <a:off x="3048000" y="1628775"/>
            <a:ext cx="2998788" cy="1601788"/>
            <a:chOff x="1997" y="1314"/>
            <a:chExt cx="1889" cy="1009"/>
          </a:xfrm>
        </p:grpSpPr>
        <p:grpSp>
          <p:nvGrpSpPr>
            <p:cNvPr id="71691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1692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693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1694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1695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1696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1697" name="Oval 17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71698" name="Text Box 18"/>
          <p:cNvSpPr txBox="1">
            <a:spLocks noChangeArrowheads="1"/>
          </p:cNvSpPr>
          <p:nvPr/>
        </p:nvSpPr>
        <p:spPr bwMode="auto">
          <a:xfrm>
            <a:off x="3842882" y="1828800"/>
            <a:ext cx="131536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000000"/>
                </a:solidFill>
                <a:effectLst/>
                <a:latin typeface="Arial" charset="0"/>
              </a:rPr>
              <a:t>классы</a:t>
            </a:r>
            <a:endParaRPr lang="en-US" sz="1400" dirty="0"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AutoShape 3"/>
          <p:cNvSpPr>
            <a:spLocks noChangeArrowheads="1"/>
          </p:cNvSpPr>
          <p:nvPr/>
        </p:nvSpPr>
        <p:spPr bwMode="auto">
          <a:xfrm>
            <a:off x="3491880" y="4293096"/>
            <a:ext cx="2286000" cy="1872208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sz="1800">
              <a:effectLst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3563888" y="4653136"/>
            <a:ext cx="20882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3200" b="1" dirty="0" smtClean="0">
                <a:effectLst/>
                <a:latin typeface="Arial" charset="0"/>
              </a:rPr>
              <a:t>8–9 </a:t>
            </a:r>
          </a:p>
          <a:p>
            <a:pPr algn="ctr" eaLnBrk="0" hangingPunct="0"/>
            <a:r>
              <a:rPr lang="ru-RU" sz="3200" b="1" dirty="0" smtClean="0">
                <a:effectLst/>
                <a:latin typeface="Arial" charset="0"/>
              </a:rPr>
              <a:t>классы</a:t>
            </a:r>
            <a:endParaRPr lang="en-US" sz="3200" dirty="0">
              <a:effectLst/>
              <a:latin typeface="Arial" charset="0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6444208" y="4077072"/>
            <a:ext cx="20882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3200" b="1" dirty="0" smtClean="0">
                <a:effectLst/>
                <a:latin typeface="Arial" charset="0"/>
              </a:rPr>
              <a:t>10–11 классы</a:t>
            </a:r>
            <a:endParaRPr lang="en-US" sz="3200" dirty="0">
              <a:effectLst/>
              <a:latin typeface="Arial" charset="0"/>
            </a:endParaRPr>
          </a:p>
        </p:txBody>
      </p:sp>
      <p:sp>
        <p:nvSpPr>
          <p:cNvPr id="26" name="Стрелка вниз 25"/>
          <p:cNvSpPr/>
          <p:nvPr/>
        </p:nvSpPr>
        <p:spPr bwMode="auto">
          <a:xfrm>
            <a:off x="4355976" y="3212976"/>
            <a:ext cx="504056" cy="108012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47664" y="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13%</a:t>
            </a:r>
            <a:endParaRPr lang="ru-RU" sz="1600" b="1" dirty="0"/>
          </a:p>
        </p:txBody>
      </p:sp>
      <p:pic>
        <p:nvPicPr>
          <p:cNvPr id="30" name="Рисунок 29" descr="Без имени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0"/>
            <a:ext cx="1237440" cy="12649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проекта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67544" y="1772816"/>
          <a:ext cx="8229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/>
                <a:gridCol w="4323928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 </a:t>
                      </a:r>
                      <a:r>
                        <a:rPr lang="ru-RU" sz="2400" dirty="0" err="1" smtClean="0"/>
                        <a:t>п</a:t>
                      </a:r>
                      <a:r>
                        <a:rPr lang="ru-RU" sz="2400" dirty="0" smtClean="0"/>
                        <a:t>/</a:t>
                      </a:r>
                      <a:r>
                        <a:rPr lang="ru-RU" sz="2400" dirty="0" err="1" smtClean="0"/>
                        <a:t>п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Название разработки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Целевая аудитория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Урок-лекция «Почему важно</a:t>
                      </a:r>
                      <a:r>
                        <a:rPr lang="ru-RU" sz="2400" baseline="0" dirty="0" smtClean="0"/>
                        <a:t> платить налоги»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smtClean="0"/>
                        <a:t>9-11 классы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Интеллектуальная  игра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5-7 классы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Урок-игра «Слабое звено. Все о налогах»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8-9 классы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Кроссворд на</a:t>
                      </a:r>
                      <a:r>
                        <a:rPr lang="ru-RU" sz="2400" baseline="0" dirty="0" smtClean="0"/>
                        <a:t> тему «Налоги»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9-11 классы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Тест «Земельный и имущественный налог»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10-11 классы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47664" y="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13%</a:t>
            </a:r>
            <a:endParaRPr lang="ru-RU" sz="1600" b="1" dirty="0"/>
          </a:p>
        </p:txBody>
      </p:sp>
      <p:pic>
        <p:nvPicPr>
          <p:cNvPr id="7" name="Рисунок 6" descr="Без имени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0"/>
            <a:ext cx="1237440" cy="126499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1" name="WordArt 7"/>
          <p:cNvSpPr>
            <a:spLocks noChangeArrowheads="1" noChangeShapeType="1" noTextEdit="1"/>
          </p:cNvSpPr>
          <p:nvPr/>
        </p:nvSpPr>
        <p:spPr bwMode="gray">
          <a:xfrm>
            <a:off x="1692275" y="2997200"/>
            <a:ext cx="5759450" cy="863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Arial"/>
              </a:rPr>
              <a:t>Спасибо за внимание.</a:t>
            </a:r>
            <a:endParaRPr lang="ru-RU" sz="3600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/>
              <a:cs typeface="Arial"/>
            </a:endParaRPr>
          </a:p>
        </p:txBody>
      </p:sp>
      <p:pic>
        <p:nvPicPr>
          <p:cNvPr id="4" name="Рисунок 3" descr="Без имени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05" y="0"/>
            <a:ext cx="1452447" cy="14847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15616" y="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13%</a:t>
            </a:r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1" grpId="0" animBg="1"/>
    </p:bldLst>
  </p:timing>
</p:sld>
</file>

<file path=ppt/theme/theme1.xml><?xml version="1.0" encoding="utf-8"?>
<a:theme xmlns:a="http://schemas.openxmlformats.org/drawingml/2006/main" name="cdb2004c010gl">
  <a:themeElements>
    <a:clrScheme name="sample 3">
      <a:dk1>
        <a:srgbClr val="2B166E"/>
      </a:dk1>
      <a:lt1>
        <a:srgbClr val="FFFFFF"/>
      </a:lt1>
      <a:dk2>
        <a:srgbClr val="3F9D6C"/>
      </a:dk2>
      <a:lt2>
        <a:srgbClr val="DDDDDD"/>
      </a:lt2>
      <a:accent1>
        <a:srgbClr val="5BCD81"/>
      </a:accent1>
      <a:accent2>
        <a:srgbClr val="3399FF"/>
      </a:accent2>
      <a:accent3>
        <a:srgbClr val="FFFFFF"/>
      </a:accent3>
      <a:accent4>
        <a:srgbClr val="23115D"/>
      </a:accent4>
      <a:accent5>
        <a:srgbClr val="B5E3C1"/>
      </a:accent5>
      <a:accent6>
        <a:srgbClr val="2D8AE7"/>
      </a:accent6>
      <a:hlink>
        <a:srgbClr val="6666FF"/>
      </a:hlink>
      <a:folHlink>
        <a:srgbClr val="6C9BBE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sample 1">
        <a:dk1>
          <a:srgbClr val="2B166E"/>
        </a:dk1>
        <a:lt1>
          <a:srgbClr val="FFFFFF"/>
        </a:lt1>
        <a:dk2>
          <a:srgbClr val="336699"/>
        </a:dk2>
        <a:lt2>
          <a:srgbClr val="DDDDDD"/>
        </a:lt2>
        <a:accent1>
          <a:srgbClr val="458F8F"/>
        </a:accent1>
        <a:accent2>
          <a:srgbClr val="CCCC00"/>
        </a:accent2>
        <a:accent3>
          <a:srgbClr val="FFFFFF"/>
        </a:accent3>
        <a:accent4>
          <a:srgbClr val="23115D"/>
        </a:accent4>
        <a:accent5>
          <a:srgbClr val="B0C6C6"/>
        </a:accent5>
        <a:accent6>
          <a:srgbClr val="B9B900"/>
        </a:accent6>
        <a:hlink>
          <a:srgbClr val="9999FF"/>
        </a:hlink>
        <a:folHlink>
          <a:srgbClr val="6C9B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666633"/>
        </a:dk1>
        <a:lt1>
          <a:srgbClr val="FFFFFF"/>
        </a:lt1>
        <a:dk2>
          <a:srgbClr val="000066"/>
        </a:dk2>
        <a:lt2>
          <a:srgbClr val="F7F4D5"/>
        </a:lt2>
        <a:accent1>
          <a:srgbClr val="C86C62"/>
        </a:accent1>
        <a:accent2>
          <a:srgbClr val="D3A5DF"/>
        </a:accent2>
        <a:accent3>
          <a:srgbClr val="FFFFFF"/>
        </a:accent3>
        <a:accent4>
          <a:srgbClr val="56562A"/>
        </a:accent4>
        <a:accent5>
          <a:srgbClr val="E0BAB7"/>
        </a:accent5>
        <a:accent6>
          <a:srgbClr val="BF95CA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2B166E"/>
        </a:dk1>
        <a:lt1>
          <a:srgbClr val="FFFFFF"/>
        </a:lt1>
        <a:dk2>
          <a:srgbClr val="3F9D6C"/>
        </a:dk2>
        <a:lt2>
          <a:srgbClr val="DDDDDD"/>
        </a:lt2>
        <a:accent1>
          <a:srgbClr val="5BCD81"/>
        </a:accent1>
        <a:accent2>
          <a:srgbClr val="3399FF"/>
        </a:accent2>
        <a:accent3>
          <a:srgbClr val="FFFFFF"/>
        </a:accent3>
        <a:accent4>
          <a:srgbClr val="23115D"/>
        </a:accent4>
        <a:accent5>
          <a:srgbClr val="B5E3C1"/>
        </a:accent5>
        <a:accent6>
          <a:srgbClr val="2D8AE7"/>
        </a:accent6>
        <a:hlink>
          <a:srgbClr val="6666FF"/>
        </a:hlink>
        <a:folHlink>
          <a:srgbClr val="6C9B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cdb2004c010gl</Template>
  <TotalTime>495</TotalTime>
  <Words>261</Words>
  <Application>Microsoft Office PowerPoint</Application>
  <PresentationFormat>Экран (4:3)</PresentationFormat>
  <Paragraphs>57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cdb2004c010gl</vt:lpstr>
      <vt:lpstr>Image</vt:lpstr>
      <vt:lpstr>Разработка элементов занятий по изучению модуля 6 «Содержание и методика преподавания тем по взаимоотношению человека с государством: налоги»</vt:lpstr>
      <vt:lpstr>Слайд 2</vt:lpstr>
      <vt:lpstr>Состав команды</vt:lpstr>
      <vt:lpstr>План</vt:lpstr>
      <vt:lpstr>Целевая аудитория</vt:lpstr>
      <vt:lpstr>Структура проекта</vt:lpstr>
      <vt:lpstr>Слайд 7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элементов занятий по изучению модуля 6«Содержание и методика преподавания тем по взаимоотношению человека с государством: налоги»</dc:title>
  <dc:creator>Татьяна Смарыгина</dc:creator>
  <cp:lastModifiedBy>Смарыгина Татьяна Дмитриевна</cp:lastModifiedBy>
  <cp:revision>37</cp:revision>
  <dcterms:created xsi:type="dcterms:W3CDTF">2017-10-24T21:25:57Z</dcterms:created>
  <dcterms:modified xsi:type="dcterms:W3CDTF">2017-10-25T10:11:29Z</dcterms:modified>
</cp:coreProperties>
</file>