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79" r:id="rId4"/>
    <p:sldId id="275" r:id="rId5"/>
    <p:sldId id="276" r:id="rId6"/>
    <p:sldId id="277" r:id="rId7"/>
    <p:sldId id="278" r:id="rId8"/>
    <p:sldId id="268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B99A-4AAE-4B2F-BA81-58C2A453DE2C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6552-9A0C-428B-97DA-083E15771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B99A-4AAE-4B2F-BA81-58C2A453DE2C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6552-9A0C-428B-97DA-083E15771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B99A-4AAE-4B2F-BA81-58C2A453DE2C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6552-9A0C-428B-97DA-083E15771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B99A-4AAE-4B2F-BA81-58C2A453DE2C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6552-9A0C-428B-97DA-083E15771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B99A-4AAE-4B2F-BA81-58C2A453DE2C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6552-9A0C-428B-97DA-083E15771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B99A-4AAE-4B2F-BA81-58C2A453DE2C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6552-9A0C-428B-97DA-083E15771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B99A-4AAE-4B2F-BA81-58C2A453DE2C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6552-9A0C-428B-97DA-083E15771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B99A-4AAE-4B2F-BA81-58C2A453DE2C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6552-9A0C-428B-97DA-083E15771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B99A-4AAE-4B2F-BA81-58C2A453DE2C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6552-9A0C-428B-97DA-083E15771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B99A-4AAE-4B2F-BA81-58C2A453DE2C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6552-9A0C-428B-97DA-083E15771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B99A-4AAE-4B2F-BA81-58C2A453DE2C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6552-9A0C-428B-97DA-083E15771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6B99A-4AAE-4B2F-BA81-58C2A453DE2C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36552-9A0C-428B-97DA-083E15771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.jpeg"/><Relationship Id="rId7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Презентация1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11560" y="332656"/>
            <a:ext cx="820891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/>
              <a:t>Методические приемы  раскрытия темы</a:t>
            </a:r>
          </a:p>
          <a:p>
            <a:r>
              <a:rPr lang="ru-RU" sz="2400" dirty="0" smtClean="0"/>
              <a:t>                «Налоговая система РФ»</a:t>
            </a:r>
          </a:p>
          <a:p>
            <a:r>
              <a:rPr lang="ru-RU" sz="2400" dirty="0" smtClean="0"/>
              <a:t>                      в начальной школе</a:t>
            </a:r>
            <a:endParaRPr lang="ru-RU" sz="2400" dirty="0"/>
          </a:p>
        </p:txBody>
      </p:sp>
      <p:pic>
        <p:nvPicPr>
          <p:cNvPr id="6" name="Рисунок 5" descr="19874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332656"/>
            <a:ext cx="1512168" cy="15121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9592" y="24928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988840"/>
            <a:ext cx="84249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Цели и задачи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4797152"/>
            <a:ext cx="8208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Основные термины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государство и гражданин; гражданская ответственность; что такое налоги;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какие бывают налоги; что такое бюджет; кто такой налогоплательщик;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налоговая инспекция.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467544" y="-5062925"/>
            <a:ext cx="8551893" cy="10125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6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6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образовательные: дать определение понятию налоги, познакомить учащихся с  видами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структурой налогов, их функциями в современном обществе, доказать необходимость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уплачивать налоги;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развивающие: формирование у учащихся основ налоговой культуры, развитие у них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аналитического и логического мышления, 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уметь применять полученные знания в жизни;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воспитательная: формирование правильного отношения школьников к налогам,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экономически грамотного, отвечающего за свои решения гражданина,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прививать уважение к законодательству России, воспитывать в учащихся чувство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необходимости уплаты налогов   и гражданской ответственности.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11560" y="332656"/>
            <a:ext cx="820891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/>
              <a:t>Методические приемы  раскрытия темы</a:t>
            </a:r>
          </a:p>
          <a:p>
            <a:r>
              <a:rPr lang="ru-RU" sz="2400" dirty="0" smtClean="0"/>
              <a:t>                «Налоговая система РФ»</a:t>
            </a:r>
          </a:p>
          <a:p>
            <a:r>
              <a:rPr lang="ru-RU" sz="2400" dirty="0" smtClean="0"/>
              <a:t>                      в начальной школе</a:t>
            </a:r>
            <a:endParaRPr lang="ru-RU" sz="2400" dirty="0"/>
          </a:p>
        </p:txBody>
      </p:sp>
      <p:pic>
        <p:nvPicPr>
          <p:cNvPr id="6" name="Рисунок 5" descr="19874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332656"/>
            <a:ext cx="1512168" cy="15121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9592" y="2492896"/>
            <a:ext cx="18473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8" name="Рисунок 7" descr="Слайд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5" y="1916832"/>
            <a:ext cx="2880320" cy="2160240"/>
          </a:xfrm>
          <a:prstGeom prst="rect">
            <a:avLst/>
          </a:prstGeom>
        </p:spPr>
      </p:pic>
      <p:pic>
        <p:nvPicPr>
          <p:cNvPr id="9" name="Рисунок 8" descr="Слайд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1916832"/>
            <a:ext cx="2880319" cy="2160240"/>
          </a:xfrm>
          <a:prstGeom prst="rect">
            <a:avLst/>
          </a:prstGeom>
        </p:spPr>
      </p:pic>
      <p:pic>
        <p:nvPicPr>
          <p:cNvPr id="10" name="Рисунок 9" descr="Слайд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1916833"/>
            <a:ext cx="2880320" cy="2160239"/>
          </a:xfrm>
          <a:prstGeom prst="rect">
            <a:avLst/>
          </a:prstGeom>
        </p:spPr>
      </p:pic>
      <p:pic>
        <p:nvPicPr>
          <p:cNvPr id="11" name="Рисунок 10" descr="Слайд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504" y="4221088"/>
            <a:ext cx="2880320" cy="2160240"/>
          </a:xfrm>
          <a:prstGeom prst="rect">
            <a:avLst/>
          </a:prstGeom>
        </p:spPr>
      </p:pic>
      <p:pic>
        <p:nvPicPr>
          <p:cNvPr id="12" name="Рисунок 11" descr="Слайд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832" y="4221088"/>
            <a:ext cx="2880320" cy="2160240"/>
          </a:xfrm>
          <a:prstGeom prst="rect">
            <a:avLst/>
          </a:prstGeom>
        </p:spPr>
      </p:pic>
      <p:pic>
        <p:nvPicPr>
          <p:cNvPr id="13" name="Рисунок 12" descr="Слайд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12160" y="4221088"/>
            <a:ext cx="2880320" cy="21602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11560" y="332656"/>
            <a:ext cx="820891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/>
              <a:t>Методические приемы  раскрытия темы</a:t>
            </a:r>
          </a:p>
          <a:p>
            <a:r>
              <a:rPr lang="ru-RU" sz="2400" dirty="0" smtClean="0"/>
              <a:t>                «Налоговая система РФ»</a:t>
            </a:r>
          </a:p>
          <a:p>
            <a:r>
              <a:rPr lang="ru-RU" sz="2400" dirty="0" smtClean="0"/>
              <a:t>                      в средней школе школе</a:t>
            </a:r>
            <a:endParaRPr lang="ru-RU" sz="2400" dirty="0"/>
          </a:p>
        </p:txBody>
      </p:sp>
      <p:pic>
        <p:nvPicPr>
          <p:cNvPr id="6" name="Рисунок 5" descr="19874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332656"/>
            <a:ext cx="1512168" cy="15121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9592" y="249289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988840"/>
            <a:ext cx="82089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Цели и задачи 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адекватного отношения школьников к налогам, воспитание экономически грамотного, отвечающего за свои решения гражданина.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Воспитание чувства общности между гражданами и государством, ответственности, правильной гражданской позиции , выполнение обязанностей гражданина по Конституции РФ.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у учащихся основ налоговой культуры, развитие у них аналитического и логического мышления;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Развитие познавательного интереса к экономическим процессам, происходящим в государстве, памяти, внимательности, логического мышления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5085184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Основные термины: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государство и гражданин; гражданская ответственность; что такое налоги;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какие бывают налоги; что такое бюджет; кто такой налогоплательщик;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налоговая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инспекция, НДС, НДФЛ, акцизы.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11560" y="188640"/>
            <a:ext cx="820891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/>
              <a:t>         Методические приемы  раскрытия темы</a:t>
            </a:r>
          </a:p>
          <a:p>
            <a:r>
              <a:rPr lang="ru-RU" sz="2400" dirty="0" smtClean="0"/>
              <a:t>                        «Налоговая система РФ»</a:t>
            </a:r>
          </a:p>
          <a:p>
            <a:r>
              <a:rPr lang="ru-RU" sz="2400" dirty="0" smtClean="0"/>
              <a:t>                        в средней школе школе</a:t>
            </a:r>
            <a:endParaRPr lang="ru-RU" sz="2400" dirty="0"/>
          </a:p>
        </p:txBody>
      </p:sp>
      <p:pic>
        <p:nvPicPr>
          <p:cNvPr id="6" name="Рисунок 5" descr="19874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8304" y="188640"/>
            <a:ext cx="1080120" cy="1080120"/>
          </a:xfrm>
          <a:prstGeom prst="rect">
            <a:avLst/>
          </a:prstGeom>
        </p:spPr>
      </p:pic>
      <p:pic>
        <p:nvPicPr>
          <p:cNvPr id="8" name="Рисунок 7" descr="12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340768"/>
            <a:ext cx="7104789" cy="53285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95536" y="116632"/>
            <a:ext cx="8424936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/>
              <a:t>Методические приемы  раскрытия темы</a:t>
            </a:r>
          </a:p>
          <a:p>
            <a:r>
              <a:rPr lang="ru-RU" sz="2400" dirty="0" smtClean="0"/>
              <a:t>                «Налоговая система РФ»</a:t>
            </a:r>
          </a:p>
          <a:p>
            <a:r>
              <a:rPr lang="ru-RU" sz="2400" dirty="0" smtClean="0"/>
              <a:t>                       в старшей школе </a:t>
            </a:r>
            <a:endParaRPr lang="ru-RU" sz="2400" dirty="0"/>
          </a:p>
        </p:txBody>
      </p:sp>
      <p:pic>
        <p:nvPicPr>
          <p:cNvPr id="6" name="Рисунок 5" descr="19874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188640"/>
            <a:ext cx="1152128" cy="11521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9592" y="2492896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23528" y="1844824"/>
            <a:ext cx="8568953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экономического образа мышления; потребности в получении экономических знаний и интереса к изучению экономических дисциплин; способности к личному самоопределению и самореализации;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воспитание ответственности за экономические решения; уважения к труду; 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освоение системы знаний об экономической деятельности фирм и государства.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овладение умениями получать и критически осмысливать экономическую информацию, анализировать, систематизировать полученные данные.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11560" y="148478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Цели и задачи 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395536" y="3800435"/>
            <a:ext cx="83529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результате изучения на профильном уровне ученик должен</a:t>
            </a: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нать/понимать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смысл основных теоретических положений,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395536" y="4400180"/>
            <a:ext cx="874846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основные экономические принципы функционирования налоговой системы 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приводить примеры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взаимодействия рынков;  прямых и косвенных налогов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писывать: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основные виды налогов 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бъяснять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экономические явления  причины неравенства доходов;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последствия     инфляции;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сравнивать </a:t>
            </a:r>
            <a:r>
              <a:rPr kumimoji="0" lang="ru-RU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различать </a:t>
            </a:r>
            <a:r>
              <a:rPr kumimoji="0" lang="ru-RU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федеральные,региональные</a:t>
            </a: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местные налоги</a:t>
            </a:r>
            <a:r>
              <a:rPr kumimoji="0" lang="ru-RU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;</a:t>
            </a:r>
            <a:endParaRPr kumimoji="0" lang="ru-RU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вычислять на условных примерах: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какие налоги заплатит физическое лицо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зависимости от объекта налогообложения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Презентация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08171" y="4221088"/>
            <a:ext cx="3035829" cy="2276872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611560" y="332656"/>
            <a:ext cx="820891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/>
              <a:t>Методические приемы  раскрытия темы</a:t>
            </a:r>
          </a:p>
          <a:p>
            <a:r>
              <a:rPr lang="ru-RU" sz="2400" dirty="0" smtClean="0"/>
              <a:t>                «Налоговая система РФ»</a:t>
            </a:r>
          </a:p>
          <a:p>
            <a:r>
              <a:rPr lang="ru-RU" sz="2400" dirty="0" smtClean="0"/>
              <a:t>                       в старшей школе </a:t>
            </a:r>
            <a:endParaRPr lang="ru-RU" sz="2400" dirty="0"/>
          </a:p>
        </p:txBody>
      </p:sp>
      <p:pic>
        <p:nvPicPr>
          <p:cNvPr id="6" name="Рисунок 5" descr="19874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332656"/>
            <a:ext cx="1512168" cy="15121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9592" y="2492896"/>
            <a:ext cx="18473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8" name="Рисунок 7" descr="Слайд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060848"/>
            <a:ext cx="2688299" cy="2016224"/>
          </a:xfrm>
          <a:prstGeom prst="rect">
            <a:avLst/>
          </a:prstGeom>
        </p:spPr>
      </p:pic>
      <p:pic>
        <p:nvPicPr>
          <p:cNvPr id="9" name="Рисунок 8" descr="Слайд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2" y="2060848"/>
            <a:ext cx="3059832" cy="2294874"/>
          </a:xfrm>
          <a:prstGeom prst="rect">
            <a:avLst/>
          </a:prstGeom>
        </p:spPr>
      </p:pic>
      <p:pic>
        <p:nvPicPr>
          <p:cNvPr id="12" name="Рисунок 11" descr="Слайд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6176" y="2060848"/>
            <a:ext cx="2843808" cy="2132856"/>
          </a:xfrm>
          <a:prstGeom prst="rect">
            <a:avLst/>
          </a:prstGeom>
        </p:spPr>
      </p:pic>
      <p:pic>
        <p:nvPicPr>
          <p:cNvPr id="13" name="Рисунок 12" descr="Слайд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512" y="4221088"/>
            <a:ext cx="3035830" cy="2276872"/>
          </a:xfrm>
          <a:prstGeom prst="rect">
            <a:avLst/>
          </a:prstGeom>
        </p:spPr>
      </p:pic>
      <p:pic>
        <p:nvPicPr>
          <p:cNvPr id="15" name="Рисунок 14" descr="Слайд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31840" y="4221088"/>
            <a:ext cx="3131840" cy="23488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nalogobrazo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260648"/>
            <a:ext cx="8496944" cy="63367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СПАСИБО</a:t>
            </a:r>
          </a:p>
          <a:p>
            <a:pPr algn="ctr"/>
            <a:endParaRPr lang="ru-RU" sz="4000" b="1" dirty="0"/>
          </a:p>
          <a:p>
            <a:pPr algn="ctr"/>
            <a:r>
              <a:rPr lang="ru-RU" sz="4000" b="1" dirty="0" smtClean="0"/>
              <a:t>ЗА</a:t>
            </a:r>
          </a:p>
          <a:p>
            <a:pPr algn="ctr"/>
            <a:endParaRPr lang="ru-RU" sz="4000" b="1" dirty="0"/>
          </a:p>
          <a:p>
            <a:pPr algn="ctr"/>
            <a:r>
              <a:rPr lang="ru-RU" sz="4000" b="1" dirty="0" smtClean="0"/>
              <a:t>ВНИМАНИЕ ! </a:t>
            </a:r>
            <a:endParaRPr lang="ru-RU" sz="4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390</Words>
  <Application>Microsoft Office PowerPoint</Application>
  <PresentationFormat>Экран (4:3)</PresentationFormat>
  <Paragraphs>134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Эдуард</dc:creator>
  <cp:lastModifiedBy>Эдуард</cp:lastModifiedBy>
  <cp:revision>24</cp:revision>
  <dcterms:created xsi:type="dcterms:W3CDTF">2017-11-24T07:13:35Z</dcterms:created>
  <dcterms:modified xsi:type="dcterms:W3CDTF">2017-11-24T19:19:47Z</dcterms:modified>
</cp:coreProperties>
</file>