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56" r:id="rId3"/>
    <p:sldId id="257" r:id="rId4"/>
    <p:sldId id="261" r:id="rId5"/>
    <p:sldId id="263" r:id="rId6"/>
    <p:sldId id="264" r:id="rId7"/>
    <p:sldId id="262" r:id="rId8"/>
    <p:sldId id="258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334000"/>
            <a:ext cx="77724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  <a:endParaRPr lang="en-US" altLang="ru-RU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867400"/>
            <a:ext cx="77724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  <a:endParaRPr lang="en-US" altLang="ru-RU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344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00800" y="1417638"/>
            <a:ext cx="1828800" cy="52117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1417638"/>
            <a:ext cx="5334000" cy="52117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397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46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66897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615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641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277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0823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24126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74745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417638"/>
            <a:ext cx="73152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438400"/>
            <a:ext cx="7315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0872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Состав проектной группы: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7762056" cy="514461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ru-RU" b="1" i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b="1" i="1" dirty="0" smtClean="0">
                <a:solidFill>
                  <a:srgbClr val="002060"/>
                </a:solidFill>
              </a:rPr>
              <a:t>Ахмедова </a:t>
            </a:r>
            <a:r>
              <a:rPr lang="ru-RU" b="1" i="1" dirty="0" smtClean="0">
                <a:solidFill>
                  <a:srgbClr val="002060"/>
                </a:solidFill>
              </a:rPr>
              <a:t>Александра </a:t>
            </a:r>
            <a:r>
              <a:rPr lang="ru-RU" b="1" i="1" dirty="0" err="1" smtClean="0">
                <a:solidFill>
                  <a:srgbClr val="002060"/>
                </a:solidFill>
              </a:rPr>
              <a:t>Гинаятовна</a:t>
            </a:r>
            <a:endParaRPr lang="ru-RU" b="1" i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b="1" i="1" dirty="0" smtClean="0">
                <a:solidFill>
                  <a:srgbClr val="002060"/>
                </a:solidFill>
              </a:rPr>
              <a:t>Буянова Наталья Викторовна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smtClean="0">
                <a:solidFill>
                  <a:srgbClr val="002060"/>
                </a:solidFill>
              </a:rPr>
              <a:t>Елкина Ольга Николаевна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smtClean="0">
                <a:solidFill>
                  <a:srgbClr val="002060"/>
                </a:solidFill>
              </a:rPr>
              <a:t>Киселева Лариса Александровна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i="1" dirty="0" smtClean="0">
                <a:solidFill>
                  <a:srgbClr val="002060"/>
                </a:solidFill>
              </a:rPr>
              <a:t>Медведева Татьяна Александровна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352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8455968" cy="1124744"/>
          </a:xfrm>
        </p:spPr>
        <p:txBody>
          <a:bodyPr/>
          <a:lstStyle/>
          <a:p>
            <a:pPr algn="l"/>
            <a:r>
              <a:rPr lang="ru-RU" b="1" dirty="0" smtClean="0"/>
              <a:t>Цели  проекта: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628800"/>
            <a:ext cx="7920880" cy="4536504"/>
          </a:xfrm>
        </p:spPr>
        <p:txBody>
          <a:bodyPr>
            <a:normAutofit/>
          </a:bodyPr>
          <a:lstStyle/>
          <a:p>
            <a:pPr algn="l"/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– знакомство учащихся с историей, видами и функциями денег, банковской  системой; научить анализировать механизмы денежного обращения; воспитывать экономическую культуру.</a:t>
            </a:r>
          </a:p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8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97144" cy="692696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Задачи проекта: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640960" cy="597666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Образовательная:</a:t>
            </a:r>
          </a:p>
          <a:p>
            <a:pPr marL="0" indent="0">
              <a:buNone/>
            </a:pP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7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 процессе дидактической игры подвести детей к понятию БАРТЕР, показать трудности такого обмена.</a:t>
            </a:r>
          </a:p>
          <a:p>
            <a:pPr marL="0" indent="0">
              <a:buNone/>
            </a:pPr>
            <a:r>
              <a:rPr lang="ru-RU" sz="7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Вывести понятие «ДЕНЬГИ», исследуя причины, по которым люди  использует деньги, рассмотреть происхождение денег, познакомить учащихся  с историей развития различных форм денег, денежными единицами других стран.</a:t>
            </a:r>
          </a:p>
          <a:p>
            <a:pPr marL="0" indent="0">
              <a:buNone/>
            </a:pPr>
            <a:r>
              <a:rPr lang="ru-RU" sz="7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8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Развивающая:</a:t>
            </a:r>
          </a:p>
          <a:p>
            <a:pPr marL="0" indent="0">
              <a:buNone/>
            </a:pPr>
            <a:r>
              <a:rPr lang="ru-RU" sz="7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Через обобщение (синтез) и выделение отличительного признака (анализ) способствовать развитию логического мышления </a:t>
            </a:r>
          </a:p>
          <a:p>
            <a:pPr marL="0" indent="0">
              <a:buNone/>
            </a:pPr>
            <a:r>
              <a:rPr lang="ru-RU" sz="7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Развивать индивидуальные способности ребят, умение использовать свой жизненный опыт и ранее накопленные знания в решении учебных задач.</a:t>
            </a:r>
          </a:p>
          <a:p>
            <a:pPr marL="0" indent="0">
              <a:buNone/>
            </a:pPr>
            <a:r>
              <a:rPr lang="ru-RU" sz="7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Развивать диалогическую речь учащихся.</a:t>
            </a:r>
          </a:p>
          <a:p>
            <a:pPr marL="0" indent="0">
              <a:buNone/>
            </a:pPr>
            <a:r>
              <a:rPr lang="ru-RU" sz="7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Способствовать развитию памяти, внимания учащихся.</a:t>
            </a:r>
          </a:p>
          <a:p>
            <a:pPr marL="0" indent="0">
              <a:buNone/>
            </a:pPr>
            <a:r>
              <a:rPr lang="ru-RU" sz="7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Продолжить работу по формированию навыка взаимопроверки, взаимопомощи. </a:t>
            </a:r>
          </a:p>
          <a:p>
            <a:pPr marL="0" indent="0">
              <a:buNone/>
            </a:pPr>
            <a:r>
              <a:rPr lang="ru-RU" sz="7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Совершенствование коммуникативных навыков – совершенствование умения слушать другого человека</a:t>
            </a:r>
          </a:p>
          <a:p>
            <a:pPr marL="0" indent="0">
              <a:buNone/>
            </a:pPr>
            <a:r>
              <a:rPr lang="ru-RU" sz="7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7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Воспитательная:</a:t>
            </a:r>
          </a:p>
          <a:p>
            <a:pPr marL="0" indent="0">
              <a:buNone/>
            </a:pPr>
            <a:r>
              <a:rPr lang="ru-RU" sz="7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Вырабатывать у детей умение работать в коллективе, ответственно относиться к своему труду и уважительно - к труду своих одноклассников.</a:t>
            </a:r>
          </a:p>
          <a:p>
            <a:pPr marL="0" indent="0">
              <a:buNone/>
            </a:pPr>
            <a:r>
              <a:rPr lang="ru-RU" sz="7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Способствовать формированию спокойного отношения к деньгам в том случае, когда они есть, и тогда, когда их нет.</a:t>
            </a:r>
          </a:p>
          <a:p>
            <a:pPr marL="0" indent="0">
              <a:buNone/>
            </a:pPr>
            <a:r>
              <a:rPr lang="ru-RU" sz="7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Поддерживать интерес к изучению окружающего мира  и других областей знаний.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11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74" t="18204" r="19994" b="16381"/>
          <a:stretch/>
        </p:blipFill>
        <p:spPr bwMode="auto">
          <a:xfrm>
            <a:off x="0" y="1268760"/>
            <a:ext cx="9144000" cy="5589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86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928992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chemeClr val="bg1"/>
                </a:solidFill>
              </a:rPr>
              <a:t>Творческие проекты и исследования.</a:t>
            </a:r>
          </a:p>
          <a:p>
            <a:endParaRPr lang="ru-RU" b="1" i="1" dirty="0" smtClean="0">
              <a:solidFill>
                <a:srgbClr val="FF0000"/>
              </a:solidFill>
            </a:endParaRPr>
          </a:p>
          <a:p>
            <a:endParaRPr lang="ru-RU" b="1" i="1" dirty="0">
              <a:solidFill>
                <a:srgbClr val="FF0000"/>
              </a:solidFill>
            </a:endParaRPr>
          </a:p>
          <a:p>
            <a:endParaRPr lang="ru-RU" b="1" i="1" dirty="0" smtClean="0">
              <a:solidFill>
                <a:srgbClr val="FF0000"/>
              </a:solidFill>
            </a:endParaRPr>
          </a:p>
          <a:p>
            <a:endParaRPr lang="ru-RU" b="1" i="1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Тема</a:t>
            </a:r>
            <a:r>
              <a:rPr lang="ru-RU" b="1" dirty="0">
                <a:solidFill>
                  <a:srgbClr val="FF0000"/>
                </a:solidFill>
              </a:rPr>
              <a:t>: </a:t>
            </a:r>
            <a:r>
              <a:rPr lang="ru-RU" b="1" dirty="0" smtClean="0">
                <a:solidFill>
                  <a:srgbClr val="FF0000"/>
                </a:solidFill>
              </a:rPr>
              <a:t> Рассмотрим </a:t>
            </a:r>
            <a:r>
              <a:rPr lang="ru-RU" b="1" dirty="0">
                <a:solidFill>
                  <a:srgbClr val="FF0000"/>
                </a:solidFill>
              </a:rPr>
              <a:t>деньги поближе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Постройте «ось времени» появления российских денег. Для этого: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Определите, когда появились первые деньги.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Рассчитайте, какой отрезок времени вы хотите отразить на вашей оси.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Выберите масштаб с помощью учителя.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Перечислите монеты и купюры, которые появились за это время.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	Определите, с какими событиями или личностями связано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этих монет и купюр.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	Подберите иллюстрации.</a:t>
            </a:r>
          </a:p>
          <a:p>
            <a:pPr marL="342900" indent="-342900">
              <a:buAutoNum type="arabicPeriod" startAt="7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на листе формата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А3</a:t>
            </a:r>
            <a:endParaRPr lang="ru-RU" b="1" i="1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Тема</a:t>
            </a:r>
            <a:r>
              <a:rPr lang="ru-RU" b="1" dirty="0">
                <a:solidFill>
                  <a:srgbClr val="FF0000"/>
                </a:solidFill>
              </a:rPr>
              <a:t>: Откуда в семье деньги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Мини-исследование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«Банки моего района»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Выяснить,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банки находятся 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вашем районе. Найти 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Интернете сайты этих банков, а 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сайтах банка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условия, которые они предлагают вкладчикам. Вклады могут отличаться по размеру, сроку и величине про­центов. Полученную информацию представьте в виде таблицы. Попро­буйте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объяснить,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чего зависит величина процентов.</a:t>
            </a:r>
          </a:p>
          <a:p>
            <a:pPr marL="342900" indent="-342900">
              <a:buAutoNum type="arabicPeriod" startAt="7"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 startAt="7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 startAt="7"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 startAt="7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07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18" t="18651" r="21690" b="11905"/>
          <a:stretch/>
        </p:blipFill>
        <p:spPr bwMode="auto">
          <a:xfrm>
            <a:off x="467544" y="404664"/>
            <a:ext cx="8352928" cy="597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960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38" t="18254" r="17674" b="12301"/>
          <a:stretch/>
        </p:blipFill>
        <p:spPr bwMode="auto">
          <a:xfrm>
            <a:off x="827584" y="476672"/>
            <a:ext cx="7920880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505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784976" cy="16288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элементы проекта (урок окружающего мира 3 класс «Что такое деньги?»</a:t>
            </a: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44824"/>
            <a:ext cx="8856984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знаний (кроссворд)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новых понятий (деньги, денежные знаки)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проблемной ситуации (игра обмен)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учебником (с.66-69)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Физминутка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финансовых задач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материала (тест)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 (Ребусы)</a:t>
            </a:r>
            <a:endParaRPr 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86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7638728" cy="715962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использования: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892480" cy="4191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b="1" i="1" dirty="0" smtClean="0">
                <a:solidFill>
                  <a:srgbClr val="002060"/>
                </a:solidFill>
              </a:rPr>
              <a:t>На уроках окружающего мира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i="1" dirty="0" smtClean="0">
                <a:solidFill>
                  <a:srgbClr val="002060"/>
                </a:solidFill>
              </a:rPr>
              <a:t>На уроках математики, литературы,русского языка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i="1" dirty="0" smtClean="0">
                <a:solidFill>
                  <a:srgbClr val="002060"/>
                </a:solidFill>
              </a:rPr>
              <a:t>Во внеурочной деятельности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i="1" dirty="0" smtClean="0">
                <a:solidFill>
                  <a:srgbClr val="002060"/>
                </a:solidFill>
              </a:rPr>
              <a:t>На классных часах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i="1" dirty="0" smtClean="0">
                <a:solidFill>
                  <a:srgbClr val="002060"/>
                </a:solidFill>
              </a:rPr>
              <a:t>В практической жизни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780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powerpoint-template-24 2">
      <a:dk1>
        <a:srgbClr val="4D4D4D"/>
      </a:dk1>
      <a:lt1>
        <a:srgbClr val="FFFFFF"/>
      </a:lt1>
      <a:dk2>
        <a:srgbClr val="4D4D4D"/>
      </a:dk2>
      <a:lt2>
        <a:srgbClr val="FBB240"/>
      </a:lt2>
      <a:accent1>
        <a:srgbClr val="FFC842"/>
      </a:accent1>
      <a:accent2>
        <a:srgbClr val="FED06E"/>
      </a:accent2>
      <a:accent3>
        <a:srgbClr val="FFFFFF"/>
      </a:accent3>
      <a:accent4>
        <a:srgbClr val="404040"/>
      </a:accent4>
      <a:accent5>
        <a:srgbClr val="FFE0B0"/>
      </a:accent5>
      <a:accent6>
        <a:srgbClr val="E6BC63"/>
      </a:accent6>
      <a:hlink>
        <a:srgbClr val="FDDB91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FBB240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FE564C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BB2A32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AF5612"/>
        </a:lt2>
        <a:accent1>
          <a:srgbClr val="CB882F"/>
        </a:accent1>
        <a:accent2>
          <a:srgbClr val="E7C432"/>
        </a:accent2>
        <a:accent3>
          <a:srgbClr val="FFFFFF"/>
        </a:accent3>
        <a:accent4>
          <a:srgbClr val="404040"/>
        </a:accent4>
        <a:accent5>
          <a:srgbClr val="E2C3AD"/>
        </a:accent5>
        <a:accent6>
          <a:srgbClr val="D1B12C"/>
        </a:accent6>
        <a:hlink>
          <a:srgbClr val="EECA3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9A5E40"/>
        </a:lt2>
        <a:accent1>
          <a:srgbClr val="AE7750"/>
        </a:accent1>
        <a:accent2>
          <a:srgbClr val="C08D60"/>
        </a:accent2>
        <a:accent3>
          <a:srgbClr val="FFFFFF"/>
        </a:accent3>
        <a:accent4>
          <a:srgbClr val="404040"/>
        </a:accent4>
        <a:accent5>
          <a:srgbClr val="D3BDB3"/>
        </a:accent5>
        <a:accent6>
          <a:srgbClr val="AE7F56"/>
        </a:accent6>
        <a:hlink>
          <a:srgbClr val="CCA47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1BB77"/>
        </a:lt2>
        <a:accent1>
          <a:srgbClr val="DBBA87"/>
        </a:accent1>
        <a:accent2>
          <a:srgbClr val="E0B265"/>
        </a:accent2>
        <a:accent3>
          <a:srgbClr val="FFFFFF"/>
        </a:accent3>
        <a:accent4>
          <a:srgbClr val="404040"/>
        </a:accent4>
        <a:accent5>
          <a:srgbClr val="EAD9C3"/>
        </a:accent5>
        <a:accent6>
          <a:srgbClr val="CBA15B"/>
        </a:accent6>
        <a:hlink>
          <a:srgbClr val="E9C27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8C8783"/>
        </a:lt2>
        <a:accent1>
          <a:srgbClr val="A39C97"/>
        </a:accent1>
        <a:accent2>
          <a:srgbClr val="B9B1AB"/>
        </a:accent2>
        <a:accent3>
          <a:srgbClr val="FFFFFF"/>
        </a:accent3>
        <a:accent4>
          <a:srgbClr val="404040"/>
        </a:accent4>
        <a:accent5>
          <a:srgbClr val="CECBC9"/>
        </a:accent5>
        <a:accent6>
          <a:srgbClr val="A7A09B"/>
        </a:accent6>
        <a:hlink>
          <a:srgbClr val="F8291E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C99565"/>
        </a:lt2>
        <a:accent1>
          <a:srgbClr val="D1A57D"/>
        </a:accent1>
        <a:accent2>
          <a:srgbClr val="E8B688"/>
        </a:accent2>
        <a:accent3>
          <a:srgbClr val="FFFFFF"/>
        </a:accent3>
        <a:accent4>
          <a:srgbClr val="404040"/>
        </a:accent4>
        <a:accent5>
          <a:srgbClr val="E5CFBF"/>
        </a:accent5>
        <a:accent6>
          <a:srgbClr val="D2A57B"/>
        </a:accent6>
        <a:hlink>
          <a:srgbClr val="FFB20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79B904"/>
        </a:lt2>
        <a:accent1>
          <a:srgbClr val="92D707"/>
        </a:accent1>
        <a:accent2>
          <a:srgbClr val="ADCF4D"/>
        </a:accent2>
        <a:accent3>
          <a:srgbClr val="FFFFFF"/>
        </a:accent3>
        <a:accent4>
          <a:srgbClr val="404040"/>
        </a:accent4>
        <a:accent5>
          <a:srgbClr val="C7E8AA"/>
        </a:accent5>
        <a:accent6>
          <a:srgbClr val="9CBB45"/>
        </a:accent6>
        <a:hlink>
          <a:srgbClr val="FFA50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4D4D4D"/>
        </a:dk1>
        <a:lt1>
          <a:srgbClr val="FFFFFF"/>
        </a:lt1>
        <a:dk2>
          <a:srgbClr val="4D4D4D"/>
        </a:dk2>
        <a:lt2>
          <a:srgbClr val="0090FF"/>
        </a:lt2>
        <a:accent1>
          <a:srgbClr val="29ADFF"/>
        </a:accent1>
        <a:accent2>
          <a:srgbClr val="33CEFF"/>
        </a:accent2>
        <a:accent3>
          <a:srgbClr val="FFFFFF"/>
        </a:accent3>
        <a:accent4>
          <a:srgbClr val="404040"/>
        </a:accent4>
        <a:accent5>
          <a:srgbClr val="ACD3FF"/>
        </a:accent5>
        <a:accent6>
          <a:srgbClr val="2DBAE7"/>
        </a:accent6>
        <a:hlink>
          <a:srgbClr val="5CE52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4D4D4D"/>
        </a:dk1>
        <a:lt1>
          <a:srgbClr val="FFFFFF"/>
        </a:lt1>
        <a:dk2>
          <a:srgbClr val="4D4D4D"/>
        </a:dk2>
        <a:lt2>
          <a:srgbClr val="0090FF"/>
        </a:lt2>
        <a:accent1>
          <a:srgbClr val="29ADFF"/>
        </a:accent1>
        <a:accent2>
          <a:srgbClr val="33CEFF"/>
        </a:accent2>
        <a:accent3>
          <a:srgbClr val="FFFFFF"/>
        </a:accent3>
        <a:accent4>
          <a:srgbClr val="404040"/>
        </a:accent4>
        <a:accent5>
          <a:srgbClr val="ACD3FF"/>
        </a:accent5>
        <a:accent6>
          <a:srgbClr val="2DBAE7"/>
        </a:accent6>
        <a:hlink>
          <a:srgbClr val="5CE52B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4D4D4D"/>
        </a:dk1>
        <a:lt1>
          <a:srgbClr val="FFFFFF"/>
        </a:lt1>
        <a:dk2>
          <a:srgbClr val="4D4D4D"/>
        </a:dk2>
        <a:lt2>
          <a:srgbClr val="3175FD"/>
        </a:lt2>
        <a:accent1>
          <a:srgbClr val="31A4FF"/>
        </a:accent1>
        <a:accent2>
          <a:srgbClr val="1DC9FF"/>
        </a:accent2>
        <a:accent3>
          <a:srgbClr val="FFFFFF"/>
        </a:accent3>
        <a:accent4>
          <a:srgbClr val="404040"/>
        </a:accent4>
        <a:accent5>
          <a:srgbClr val="ADCFFF"/>
        </a:accent5>
        <a:accent6>
          <a:srgbClr val="19B6E7"/>
        </a:accent6>
        <a:hlink>
          <a:srgbClr val="24DFE8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96</TotalTime>
  <Words>352</Words>
  <Application>Microsoft Office PowerPoint</Application>
  <PresentationFormat>Экран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Тема1</vt:lpstr>
      <vt:lpstr>Состав проектной группы:</vt:lpstr>
      <vt:lpstr>Цели  проекта:</vt:lpstr>
      <vt:lpstr>Задачи проекта: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элементы проекта (урок окружающего мира 3 класс «Что такое деньги?»</vt:lpstr>
      <vt:lpstr>Варианты использования: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Цели  проекта:</dc:title>
  <dc:creator>учитель</dc:creator>
  <cp:lastModifiedBy>школа-1251</cp:lastModifiedBy>
  <cp:revision>14</cp:revision>
  <dcterms:created xsi:type="dcterms:W3CDTF">2017-11-24T10:39:35Z</dcterms:created>
  <dcterms:modified xsi:type="dcterms:W3CDTF">2017-11-24T19:43:33Z</dcterms:modified>
</cp:coreProperties>
</file>