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86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66" r:id="rId21"/>
    <p:sldId id="267" r:id="rId22"/>
    <p:sldId id="268" r:id="rId23"/>
    <p:sldId id="269" r:id="rId24"/>
    <p:sldId id="270" r:id="rId25"/>
    <p:sldId id="271" r:id="rId26"/>
    <p:sldId id="26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129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DCDE-0296-4DBF-A6E3-D407B8296710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EE257C-4C0F-470D-87E5-57F09480B52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DCDE-0296-4DBF-A6E3-D407B8296710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257C-4C0F-470D-87E5-57F09480B5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DCDE-0296-4DBF-A6E3-D407B8296710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257C-4C0F-470D-87E5-57F09480B5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DCDE-0296-4DBF-A6E3-D407B8296710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EE257C-4C0F-470D-87E5-57F09480B52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DCDE-0296-4DBF-A6E3-D407B8296710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EE257C-4C0F-470D-87E5-57F09480B52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DCDE-0296-4DBF-A6E3-D407B8296710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EE257C-4C0F-470D-87E5-57F09480B52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DCDE-0296-4DBF-A6E3-D407B8296710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EE257C-4C0F-470D-87E5-57F09480B52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DCDE-0296-4DBF-A6E3-D407B8296710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EE257C-4C0F-470D-87E5-57F09480B52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DCDE-0296-4DBF-A6E3-D407B8296710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EE257C-4C0F-470D-87E5-57F09480B52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DCDE-0296-4DBF-A6E3-D407B8296710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EE257C-4C0F-470D-87E5-57F09480B52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DCDE-0296-4DBF-A6E3-D407B8296710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EE257C-4C0F-470D-87E5-57F09480B52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876DCDE-0296-4DBF-A6E3-D407B8296710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5EE257C-4C0F-470D-87E5-57F09480B52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11.jpeg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audio" Target="../media/audio2.wav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2.jpe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13.jpeg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15.jpeg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16.xml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image" Target="../media/image19.jpeg"/><Relationship Id="rId4" Type="http://schemas.openxmlformats.org/officeDocument/2006/relationships/slide" Target="sl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image" Target="../media/image20.jpeg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14.png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image" Target="../media/image21.jpeg"/><Relationship Id="rId4" Type="http://schemas.openxmlformats.org/officeDocument/2006/relationships/slide" Target="slid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image" Target="../media/image22.jpeg"/><Relationship Id="rId4" Type="http://schemas.openxmlformats.org/officeDocument/2006/relationships/slide" Target="slide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17.xml"/><Relationship Id="rId3" Type="http://schemas.openxmlformats.org/officeDocument/2006/relationships/slide" Target="slide7.xml"/><Relationship Id="rId7" Type="http://schemas.openxmlformats.org/officeDocument/2006/relationships/slide" Target="slide15.xml"/><Relationship Id="rId12" Type="http://schemas.openxmlformats.org/officeDocument/2006/relationships/slide" Target="slide14.xml"/><Relationship Id="rId17" Type="http://schemas.openxmlformats.org/officeDocument/2006/relationships/slide" Target="slide22.xml"/><Relationship Id="rId2" Type="http://schemas.openxmlformats.org/officeDocument/2006/relationships/slide" Target="slide6.xml"/><Relationship Id="rId16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11" Type="http://schemas.openxmlformats.org/officeDocument/2006/relationships/slide" Target="slide13.xml"/><Relationship Id="rId5" Type="http://schemas.openxmlformats.org/officeDocument/2006/relationships/slide" Target="slide9.xml"/><Relationship Id="rId15" Type="http://schemas.openxmlformats.org/officeDocument/2006/relationships/slide" Target="slide19.xml"/><Relationship Id="rId10" Type="http://schemas.openxmlformats.org/officeDocument/2006/relationships/slide" Target="slide12.xml"/><Relationship Id="rId4" Type="http://schemas.openxmlformats.org/officeDocument/2006/relationships/slide" Target="slide8.xml"/><Relationship Id="rId9" Type="http://schemas.openxmlformats.org/officeDocument/2006/relationships/slide" Target="slide11.xml"/><Relationship Id="rId14" Type="http://schemas.openxmlformats.org/officeDocument/2006/relationships/slide" Target="slide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8.jpeg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9.jpeg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10.jpeg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424936" cy="244827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/>
              <a:t>Интеллектуальная викторина по финансовой грамотности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573016"/>
            <a:ext cx="8424936" cy="22015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для о</a:t>
            </a:r>
            <a:r>
              <a:rPr lang="ru-RU" sz="2400" b="1" dirty="0" smtClean="0">
                <a:solidFill>
                  <a:srgbClr val="FFFF00"/>
                </a:solidFill>
              </a:rPr>
              <a:t>бучающихся </a:t>
            </a:r>
            <a:r>
              <a:rPr lang="ru-RU" sz="2400" b="1" dirty="0">
                <a:solidFill>
                  <a:srgbClr val="FFFF00"/>
                </a:solidFill>
              </a:rPr>
              <a:t>5-6 классов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</a:rPr>
              <a:t>Разработчики</a:t>
            </a:r>
            <a:r>
              <a:rPr lang="ru-RU" sz="2400" b="1" dirty="0" smtClean="0">
                <a:solidFill>
                  <a:schemeClr val="tx1"/>
                </a:solidFill>
              </a:rPr>
              <a:t>: учителя начальных классов </a:t>
            </a:r>
            <a:r>
              <a:rPr lang="ru-RU" sz="2400" b="1" dirty="0" err="1" smtClean="0">
                <a:solidFill>
                  <a:schemeClr val="tx1"/>
                </a:solidFill>
              </a:rPr>
              <a:t>МБОУг.Астрахань</a:t>
            </a:r>
            <a:r>
              <a:rPr lang="ru-RU" sz="2400" b="1" dirty="0" smtClean="0">
                <a:solidFill>
                  <a:schemeClr val="tx1"/>
                </a:solidFill>
              </a:rPr>
              <a:t> «Гимназия №3»Абольянова Л.В, </a:t>
            </a:r>
            <a:r>
              <a:rPr lang="ru-RU" sz="2400" b="1" dirty="0" err="1" smtClean="0">
                <a:solidFill>
                  <a:schemeClr val="tx1"/>
                </a:solidFill>
              </a:rPr>
              <a:t>Бухвалова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И.В.,Зайцева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И.В.,Ломоносова</a:t>
            </a:r>
            <a:r>
              <a:rPr lang="ru-RU" sz="2400" b="1" dirty="0" smtClean="0">
                <a:solidFill>
                  <a:schemeClr val="tx1"/>
                </a:solidFill>
              </a:rPr>
              <a:t> Е.С.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МБОУ «Школа №16»г.Рязани </a:t>
            </a:r>
            <a:r>
              <a:rPr lang="ru-RU" sz="2400" b="1" dirty="0" err="1" smtClean="0">
                <a:solidFill>
                  <a:schemeClr val="tx1"/>
                </a:solidFill>
              </a:rPr>
              <a:t>Сапова</a:t>
            </a:r>
            <a:r>
              <a:rPr lang="ru-RU" sz="2400" b="1" dirty="0" smtClean="0">
                <a:solidFill>
                  <a:schemeClr val="tx1"/>
                </a:solidFill>
              </a:rPr>
              <a:t> Е.С.</a:t>
            </a:r>
          </a:p>
          <a:p>
            <a:pPr algn="just"/>
            <a:r>
              <a:rPr lang="ru-RU" sz="2400" b="1" dirty="0" err="1" smtClean="0">
                <a:solidFill>
                  <a:schemeClr val="tx1"/>
                </a:solidFill>
              </a:rPr>
              <a:t>Учситель</a:t>
            </a:r>
            <a:r>
              <a:rPr lang="ru-RU" sz="2400" b="1" dirty="0" smtClean="0">
                <a:solidFill>
                  <a:schemeClr val="tx1"/>
                </a:solidFill>
              </a:rPr>
              <a:t> географии МКОУ «Гимназия №6» </a:t>
            </a:r>
            <a:r>
              <a:rPr lang="ru-RU" sz="2400" b="1" dirty="0" err="1" smtClean="0">
                <a:solidFill>
                  <a:schemeClr val="tx1"/>
                </a:solidFill>
              </a:rPr>
              <a:t>гКлимовск</a:t>
            </a:r>
            <a:r>
              <a:rPr lang="ru-RU" sz="2400" b="1" dirty="0" smtClean="0">
                <a:solidFill>
                  <a:schemeClr val="tx1"/>
                </a:solidFill>
              </a:rPr>
              <a:t> Тульской обл. </a:t>
            </a:r>
            <a:r>
              <a:rPr lang="ru-RU" sz="2400" b="1" dirty="0" err="1" smtClean="0">
                <a:solidFill>
                  <a:schemeClr val="tx1"/>
                </a:solidFill>
              </a:rPr>
              <a:t>Федорина</a:t>
            </a:r>
            <a:r>
              <a:rPr lang="ru-RU" sz="2400" b="1" dirty="0" smtClean="0">
                <a:solidFill>
                  <a:schemeClr val="tx1"/>
                </a:solidFill>
              </a:rPr>
              <a:t> В.Ю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Учитель истории и </a:t>
            </a:r>
            <a:r>
              <a:rPr lang="ru-RU" sz="2400" b="1" dirty="0" smtClean="0">
                <a:solidFill>
                  <a:schemeClr val="tx1"/>
                </a:solidFill>
              </a:rPr>
              <a:t>обществознания </a:t>
            </a:r>
            <a:r>
              <a:rPr lang="ru-RU" sz="2400" b="1" dirty="0" smtClean="0">
                <a:solidFill>
                  <a:schemeClr val="tx1"/>
                </a:solidFill>
              </a:rPr>
              <a:t>МОУ «Гимназия №2» </a:t>
            </a:r>
            <a:r>
              <a:rPr lang="ru-RU" sz="2400" b="1" dirty="0" err="1" smtClean="0">
                <a:solidFill>
                  <a:schemeClr val="tx1"/>
                </a:solidFill>
              </a:rPr>
              <a:t>г.Воркуты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Андранович</a:t>
            </a:r>
            <a:r>
              <a:rPr lang="ru-RU" sz="2400" b="1" dirty="0" smtClean="0">
                <a:solidFill>
                  <a:schemeClr val="tx1"/>
                </a:solidFill>
              </a:rPr>
              <a:t> Е.В.</a:t>
            </a:r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35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="" xmlns:a16="http://schemas.microsoft.com/office/drawing/2014/main" id="{CA675954-E2CC-F84E-886C-1B992E797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A640F079-584E-9640-9473-ED90B1768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79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196752"/>
            <a:ext cx="7709480" cy="1152128"/>
          </a:xfrm>
        </p:spPr>
        <p:txBody>
          <a:bodyPr/>
          <a:lstStyle/>
          <a:p>
            <a:pPr algn="ctr"/>
            <a:r>
              <a:rPr lang="ru-RU" sz="3200" b="1">
                <a:effectLst/>
              </a:rPr>
              <a:t>Все доходы и расходы семьи за год или месяц</a:t>
            </a:r>
            <a:endParaRPr lang="ru-RU" sz="3200" b="1" dirty="0">
              <a:effectLst/>
            </a:endParaRPr>
          </a:p>
        </p:txBody>
      </p:sp>
      <p:sp>
        <p:nvSpPr>
          <p:cNvPr id="4" name="Управляющая кнопка: далее 3">
            <a:hlinkClick r:id=""/>
          </p:cNvPr>
          <p:cNvSpPr/>
          <p:nvPr/>
        </p:nvSpPr>
        <p:spPr>
          <a:xfrm>
            <a:off x="3779912" y="2708920"/>
            <a:ext cx="4968552" cy="104241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/>
              <a:t>А)Расход</a:t>
            </a:r>
            <a:endParaRPr lang="ru-RU" sz="3200" b="1" dirty="0"/>
          </a:p>
        </p:txBody>
      </p:sp>
      <p:sp>
        <p:nvSpPr>
          <p:cNvPr id="6" name="Управляющая кнопка: далее 5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4283968" y="4941168"/>
            <a:ext cx="4608512" cy="104241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В</a:t>
            </a:r>
            <a:r>
              <a:rPr lang="ru-RU" sz="3200" b="1"/>
              <a:t>) Бюджет</a:t>
            </a:r>
            <a:endParaRPr lang="ru-RU" sz="3200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49" y="5896769"/>
            <a:ext cx="180498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1498785" y="5754068"/>
            <a:ext cx="1042416" cy="1042416"/>
          </a:xfrm>
          <a:prstGeom prst="actionButtonHom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/>
          </p:cNvPr>
          <p:cNvSpPr/>
          <p:nvPr/>
        </p:nvSpPr>
        <p:spPr>
          <a:xfrm>
            <a:off x="4139952" y="3801849"/>
            <a:ext cx="4248472" cy="104241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Б)дефолт</a:t>
            </a:r>
          </a:p>
        </p:txBody>
      </p:sp>
      <p:pic>
        <p:nvPicPr>
          <p:cNvPr id="19" name="Рисунок 19">
            <a:extLst>
              <a:ext uri="{FF2B5EF4-FFF2-40B4-BE49-F238E27FC236}">
                <a16:creationId xmlns="" xmlns:a16="http://schemas.microsoft.com/office/drawing/2014/main" id="{7C4F94BE-3AEC-7B4F-A320-2B7B9DD497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3" y="2708920"/>
            <a:ext cx="3230359" cy="4064000"/>
          </a:xfrm>
          <a:prstGeom prst="rect">
            <a:avLst/>
          </a:prstGeom>
        </p:spPr>
      </p:pic>
      <p:sp>
        <p:nvSpPr>
          <p:cNvPr id="2" name="Управляющая кнопка: далее 1">
            <a:hlinkClick r:id="rId6" action="ppaction://hlinksldjump" highlightClick="1">
              <a:snd r:embed="rId7" name="drumroll.wav"/>
            </a:hlinkClick>
          </p:cNvPr>
          <p:cNvSpPr/>
          <p:nvPr/>
        </p:nvSpPr>
        <p:spPr>
          <a:xfrm>
            <a:off x="4860032" y="2737334"/>
            <a:ext cx="2736304" cy="104241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rId6" action="ppaction://hlinksldjump" highlightClick="1">
              <a:snd r:embed="rId7" name="drumroll.wav"/>
            </a:hlinkClick>
          </p:cNvPr>
          <p:cNvSpPr/>
          <p:nvPr/>
        </p:nvSpPr>
        <p:spPr>
          <a:xfrm>
            <a:off x="5221772" y="3729301"/>
            <a:ext cx="2734604" cy="104241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rId6" action="ppaction://hlinksldjump" highlightClick="1">
              <a:snd r:embed="rId7" name="drumroll.wav"/>
            </a:hlinkClick>
          </p:cNvPr>
          <p:cNvSpPr/>
          <p:nvPr/>
        </p:nvSpPr>
        <p:spPr>
          <a:xfrm>
            <a:off x="5221772" y="4951259"/>
            <a:ext cx="2590588" cy="104241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 конец 9">
            <a:hlinkClick r:id="rId4" action="ppaction://hlinksldjump" highlightClick="1"/>
          </p:cNvPr>
          <p:cNvSpPr/>
          <p:nvPr/>
        </p:nvSpPr>
        <p:spPr>
          <a:xfrm>
            <a:off x="7706048" y="5730504"/>
            <a:ext cx="1042416" cy="104241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56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836712"/>
            <a:ext cx="8064896" cy="2160240"/>
          </a:xfrm>
        </p:spPr>
        <p:txBody>
          <a:bodyPr/>
          <a:lstStyle/>
          <a:p>
            <a:r>
              <a:rPr lang="ru-RU" sz="2800" b="1"/>
              <a:t>Какие деньги родители выделяют своим детям</a:t>
            </a:r>
            <a:endParaRPr lang="ru-RU" sz="2800" b="1" dirty="0"/>
          </a:p>
        </p:txBody>
      </p:sp>
      <p:sp>
        <p:nvSpPr>
          <p:cNvPr id="4" name="Управляющая кнопка: далее 3">
            <a:hlinkClick r:id=""/>
          </p:cNvPr>
          <p:cNvSpPr/>
          <p:nvPr/>
        </p:nvSpPr>
        <p:spPr>
          <a:xfrm>
            <a:off x="395536" y="3284984"/>
            <a:ext cx="4354784" cy="104241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А</a:t>
            </a:r>
            <a:r>
              <a:rPr lang="ru-RU" sz="3200" b="1"/>
              <a:t>) шапочные</a:t>
            </a:r>
            <a:endParaRPr lang="ru-RU" sz="3200" b="1" dirty="0"/>
          </a:p>
        </p:txBody>
      </p:sp>
      <p:sp>
        <p:nvSpPr>
          <p:cNvPr id="5" name="Управляющая кнопка: далее 4">
            <a:hlinkClick r:id=""/>
          </p:cNvPr>
          <p:cNvSpPr/>
          <p:nvPr/>
        </p:nvSpPr>
        <p:spPr>
          <a:xfrm>
            <a:off x="412482" y="4327966"/>
            <a:ext cx="3816424" cy="104241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Б) носочные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640850"/>
            <a:ext cx="180498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6730299" y="5561760"/>
            <a:ext cx="1042416" cy="1042416"/>
          </a:xfrm>
          <a:prstGeom prst="actionButtonHom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noaction" highlightClick="1">
              <a:snd r:embed="rId4" name="applause.wav"/>
            </a:hlinkClick>
          </p:cNvPr>
          <p:cNvSpPr/>
          <p:nvPr/>
        </p:nvSpPr>
        <p:spPr>
          <a:xfrm>
            <a:off x="827584" y="5370382"/>
            <a:ext cx="3401322" cy="104241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В</a:t>
            </a:r>
            <a:r>
              <a:rPr lang="ru-RU" sz="3200" b="1"/>
              <a:t>) карманные</a:t>
            </a:r>
            <a:endParaRPr lang="ru-RU" sz="3200" b="1" dirty="0"/>
          </a:p>
        </p:txBody>
      </p:sp>
      <p:pic>
        <p:nvPicPr>
          <p:cNvPr id="10" name="Рисунок 10">
            <a:extLst>
              <a:ext uri="{FF2B5EF4-FFF2-40B4-BE49-F238E27FC236}">
                <a16:creationId xmlns="" xmlns:a16="http://schemas.microsoft.com/office/drawing/2014/main" id="{BCE1B303-6B6E-7449-B50C-9411C6C42F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669" y="3045096"/>
            <a:ext cx="1803400" cy="2382830"/>
          </a:xfrm>
          <a:prstGeom prst="rect">
            <a:avLst/>
          </a:prstGeom>
        </p:spPr>
      </p:pic>
      <p:sp>
        <p:nvSpPr>
          <p:cNvPr id="2" name="Управляющая кнопка: в конец 1">
            <a:hlinkClick r:id="rId6" action="ppaction://hlinksldjump" highlightClick="1">
              <a:snd r:embed="rId7" name="drumroll.wav"/>
            </a:hlinkClick>
          </p:cNvPr>
          <p:cNvSpPr/>
          <p:nvPr/>
        </p:nvSpPr>
        <p:spPr>
          <a:xfrm>
            <a:off x="971600" y="3170420"/>
            <a:ext cx="3024336" cy="1042416"/>
          </a:xfrm>
          <a:prstGeom prst="actionButtonE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rId6" action="ppaction://hlinksldjump" highlightClick="1">
              <a:snd r:embed="rId7" name="drumroll.wav"/>
            </a:hlinkClick>
          </p:cNvPr>
          <p:cNvSpPr/>
          <p:nvPr/>
        </p:nvSpPr>
        <p:spPr>
          <a:xfrm>
            <a:off x="683568" y="4416098"/>
            <a:ext cx="3312368" cy="104241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rId6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874314" y="5427926"/>
            <a:ext cx="3024336" cy="104241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0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36904" cy="1584176"/>
          </a:xfrm>
        </p:spPr>
        <p:txBody>
          <a:bodyPr/>
          <a:lstStyle/>
          <a:p>
            <a:pPr algn="ctr"/>
            <a:r>
              <a:rPr lang="ru-RU"/>
              <a:t>Что делает с рублем копейка?</a:t>
            </a:r>
            <a:endParaRPr lang="ru-RU" dirty="0"/>
          </a:p>
        </p:txBody>
      </p:sp>
      <p:sp>
        <p:nvSpPr>
          <p:cNvPr id="5" name="Управляющая кнопка: далее 4">
            <a:hlinkClick r:id=""/>
          </p:cNvPr>
          <p:cNvSpPr/>
          <p:nvPr/>
        </p:nvSpPr>
        <p:spPr>
          <a:xfrm>
            <a:off x="179512" y="3385623"/>
            <a:ext cx="6048672" cy="104241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Б</a:t>
            </a:r>
            <a:r>
              <a:rPr lang="ru-RU" sz="3200" b="1"/>
              <a:t>) сохраняет</a:t>
            </a:r>
            <a:endParaRPr lang="ru-RU" sz="3200" b="1" dirty="0"/>
          </a:p>
        </p:txBody>
      </p:sp>
      <p:sp>
        <p:nvSpPr>
          <p:cNvPr id="6" name="Управляющая кнопка: далее 5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395536" y="4726094"/>
            <a:ext cx="5400600" cy="104241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/>
              <a:t>В)бережет</a:t>
            </a:r>
            <a:endParaRPr lang="ru-RU" sz="3200" b="1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364" y="5661248"/>
            <a:ext cx="180498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6948264" y="5582158"/>
            <a:ext cx="1042416" cy="1042416"/>
          </a:xfrm>
          <a:prstGeom prst="actionButtonHom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/>
          </p:cNvPr>
          <p:cNvSpPr/>
          <p:nvPr/>
        </p:nvSpPr>
        <p:spPr>
          <a:xfrm>
            <a:off x="1043608" y="2506034"/>
            <a:ext cx="3672408" cy="104241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/>
              <a:t>А)съедает</a:t>
            </a:r>
            <a:endParaRPr lang="ru-RU" sz="3200" b="1" dirty="0"/>
          </a:p>
        </p:txBody>
      </p:sp>
      <p:pic>
        <p:nvPicPr>
          <p:cNvPr id="2" name="Рисунок 3">
            <a:extLst>
              <a:ext uri="{FF2B5EF4-FFF2-40B4-BE49-F238E27FC236}">
                <a16:creationId xmlns="" xmlns:a16="http://schemas.microsoft.com/office/drawing/2014/main" id="{EDE163F9-1529-6D42-A43D-CD16B08D50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625" y="2650717"/>
            <a:ext cx="2023310" cy="2075377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rId6" action="ppaction://hlinksldjump" highlightClick="1">
              <a:snd r:embed="rId7" name="drumroll.wav"/>
            </a:hlinkClick>
          </p:cNvPr>
          <p:cNvSpPr/>
          <p:nvPr/>
        </p:nvSpPr>
        <p:spPr>
          <a:xfrm>
            <a:off x="1835696" y="2369432"/>
            <a:ext cx="2808311" cy="104241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rId6" action="ppaction://hlinksldjump" highlightClick="1">
              <a:snd r:embed="rId7" name="drumroll.wav"/>
            </a:hlinkClick>
          </p:cNvPr>
          <p:cNvSpPr/>
          <p:nvPr/>
        </p:nvSpPr>
        <p:spPr>
          <a:xfrm>
            <a:off x="1835696" y="3481524"/>
            <a:ext cx="2664296" cy="850613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rId6" action="ppaction://hlinksldjump" highlightClick="1">
              <a:snd r:embed="rId2" name="applause.wav"/>
            </a:hlinkClick>
          </p:cNvPr>
          <p:cNvSpPr/>
          <p:nvPr/>
        </p:nvSpPr>
        <p:spPr>
          <a:xfrm>
            <a:off x="3419872" y="5157192"/>
            <a:ext cx="72008" cy="4571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37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908720"/>
            <a:ext cx="8280920" cy="1031999"/>
          </a:xfrm>
        </p:spPr>
        <p:txBody>
          <a:bodyPr/>
          <a:lstStyle/>
          <a:p>
            <a:r>
              <a:rPr lang="ru-RU" sz="3200" b="1"/>
              <a:t>Для чего  насечки на ребре монеты?</a:t>
            </a:r>
            <a:endParaRPr lang="ru-RU" sz="3200" b="1" dirty="0"/>
          </a:p>
        </p:txBody>
      </p:sp>
      <p:sp>
        <p:nvSpPr>
          <p:cNvPr id="5" name="Управляющая кнопка: далее 4">
            <a:hlinkClick r:id=""/>
          </p:cNvPr>
          <p:cNvSpPr/>
          <p:nvPr/>
        </p:nvSpPr>
        <p:spPr>
          <a:xfrm>
            <a:off x="376600" y="2656378"/>
            <a:ext cx="4858840" cy="104241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А) для красоты</a:t>
            </a:r>
          </a:p>
        </p:txBody>
      </p:sp>
      <p:sp>
        <p:nvSpPr>
          <p:cNvPr id="6" name="Управляющая кнопка: далее 5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217810" y="4094051"/>
            <a:ext cx="4891955" cy="104241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Б) </a:t>
            </a:r>
            <a:r>
              <a:rPr lang="ru-RU" sz="3200" b="1" dirty="0" smtClean="0"/>
              <a:t>Защищают </a:t>
            </a:r>
            <a:r>
              <a:rPr lang="ru-RU" sz="3200" b="1" dirty="0"/>
              <a:t>от фальшивомонетчиков</a:t>
            </a:r>
          </a:p>
        </p:txBody>
      </p:sp>
      <p:sp>
        <p:nvSpPr>
          <p:cNvPr id="7" name="Управляющая кнопка: далее 6">
            <a:hlinkClick r:id=""/>
          </p:cNvPr>
          <p:cNvSpPr/>
          <p:nvPr/>
        </p:nvSpPr>
        <p:spPr>
          <a:xfrm>
            <a:off x="323528" y="5589240"/>
            <a:ext cx="4680520" cy="792088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/>
              <a:t>В) для удобства хранения в кошельке</a:t>
            </a:r>
            <a:endParaRPr lang="ru-RU" sz="3200" b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766867"/>
            <a:ext cx="22860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7339973" y="5766867"/>
            <a:ext cx="1042416" cy="1042416"/>
          </a:xfrm>
          <a:prstGeom prst="actionButtonHom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3">
            <a:extLst>
              <a:ext uri="{FF2B5EF4-FFF2-40B4-BE49-F238E27FC236}">
                <a16:creationId xmlns="" xmlns:a16="http://schemas.microsoft.com/office/drawing/2014/main" id="{D7E2039E-50DA-1D4B-8106-C5C865F89E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216" y="2541555"/>
            <a:ext cx="3048000" cy="1857853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rId6" action="ppaction://hlinksldjump" highlightClick="1">
              <a:snd r:embed="rId7" name="drumroll.wav"/>
            </a:hlinkClick>
          </p:cNvPr>
          <p:cNvSpPr/>
          <p:nvPr/>
        </p:nvSpPr>
        <p:spPr>
          <a:xfrm>
            <a:off x="827584" y="2620393"/>
            <a:ext cx="3600400" cy="104241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rId6" action="ppaction://hlinksldjump" highlightClick="1">
              <a:snd r:embed="rId2" name="applause.wav"/>
            </a:hlinkClick>
          </p:cNvPr>
          <p:cNvSpPr/>
          <p:nvPr/>
        </p:nvSpPr>
        <p:spPr>
          <a:xfrm>
            <a:off x="376600" y="3893245"/>
            <a:ext cx="4627448" cy="104241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rId6" action="ppaction://hlinksldjump" highlightClick="1">
              <a:snd r:embed="rId7" name="drumroll.wav"/>
            </a:hlinkClick>
          </p:cNvPr>
          <p:cNvSpPr/>
          <p:nvPr/>
        </p:nvSpPr>
        <p:spPr>
          <a:xfrm>
            <a:off x="421490" y="5464076"/>
            <a:ext cx="4104456" cy="104241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75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TravelMate8573T\Desktop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755576" y="1340768"/>
            <a:ext cx="6624736" cy="4786832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3556"/>
            <a:ext cx="22860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Управляющая кнопка: домой 4">
            <a:hlinkClick r:id="rId5" action="ppaction://hlinksldjump" highlightClick="1"/>
          </p:cNvPr>
          <p:cNvSpPr/>
          <p:nvPr/>
        </p:nvSpPr>
        <p:spPr>
          <a:xfrm>
            <a:off x="467544" y="5543556"/>
            <a:ext cx="1584176" cy="1042416"/>
          </a:xfrm>
          <a:prstGeom prst="actionButtonHom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27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3" y="332656"/>
            <a:ext cx="8784975" cy="2664296"/>
          </a:xfrm>
        </p:spPr>
        <p:txBody>
          <a:bodyPr/>
          <a:lstStyle/>
          <a:p>
            <a:pPr algn="ctr"/>
            <a:r>
              <a:rPr lang="ru-RU" sz="3200" b="1"/>
              <a:t>Какой процент отчисляет работодатель с заработной платы сорудника (НДФЛ)?</a:t>
            </a:r>
            <a:endParaRPr lang="ru-RU" sz="3200" b="1" dirty="0"/>
          </a:p>
        </p:txBody>
      </p:sp>
      <p:sp>
        <p:nvSpPr>
          <p:cNvPr id="4" name="Управляющая кнопка: далее 3">
            <a:hlinkClick r:id=""/>
          </p:cNvPr>
          <p:cNvSpPr/>
          <p:nvPr/>
        </p:nvSpPr>
        <p:spPr>
          <a:xfrm>
            <a:off x="179513" y="3284984"/>
            <a:ext cx="5400600" cy="1152128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А</a:t>
            </a:r>
            <a:r>
              <a:rPr lang="ru-RU" sz="3200" b="1"/>
              <a:t>) 32%</a:t>
            </a:r>
            <a:endParaRPr lang="ru-RU" sz="3200" b="1" dirty="0"/>
          </a:p>
        </p:txBody>
      </p:sp>
      <p:sp>
        <p:nvSpPr>
          <p:cNvPr id="5" name="Управляющая кнопка: далее 4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0" y="4437112"/>
            <a:ext cx="5810803" cy="1008112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/>
              <a:t>Б)13%</a:t>
            </a:r>
            <a:endParaRPr lang="ru-RU" sz="3200" b="1" dirty="0"/>
          </a:p>
        </p:txBody>
      </p:sp>
      <p:sp>
        <p:nvSpPr>
          <p:cNvPr id="6" name="Управляющая кнопка: далее 5">
            <a:hlinkClick r:id=""/>
          </p:cNvPr>
          <p:cNvSpPr/>
          <p:nvPr/>
        </p:nvSpPr>
        <p:spPr>
          <a:xfrm>
            <a:off x="179513" y="5445224"/>
            <a:ext cx="5631291" cy="1024684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/>
              <a:t>В)3%</a:t>
            </a:r>
            <a:endParaRPr lang="ru-RU" sz="3200" b="1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488" y="5805264"/>
            <a:ext cx="2286000" cy="88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7524328" y="5746147"/>
            <a:ext cx="1042416" cy="1042416"/>
          </a:xfrm>
          <a:prstGeom prst="actionButtonHom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алее 1">
            <a:hlinkClick r:id="rId5" action="ppaction://hlinksldjump" highlightClick="1">
              <a:snd r:embed="rId6" name="drumroll.wav"/>
            </a:hlinkClick>
          </p:cNvPr>
          <p:cNvSpPr/>
          <p:nvPr/>
        </p:nvSpPr>
        <p:spPr>
          <a:xfrm>
            <a:off x="1763688" y="3139201"/>
            <a:ext cx="2736304" cy="104241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rId5" action="ppaction://hlinksldjump" highlightClick="1">
              <a:snd r:embed="rId2" name="applause.wav"/>
            </a:hlinkClick>
          </p:cNvPr>
          <p:cNvSpPr/>
          <p:nvPr/>
        </p:nvSpPr>
        <p:spPr>
          <a:xfrm>
            <a:off x="1619672" y="4582894"/>
            <a:ext cx="2448272" cy="862329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rId5" action="ppaction://hlinksldjump" highlightClick="1">
              <a:snd r:embed="rId6" name="drumroll.wav"/>
            </a:hlinkClick>
          </p:cNvPr>
          <p:cNvSpPr/>
          <p:nvPr/>
        </p:nvSpPr>
        <p:spPr>
          <a:xfrm>
            <a:off x="2267744" y="5540671"/>
            <a:ext cx="1385304" cy="104241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80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876800"/>
            <a:ext cx="8136904" cy="914400"/>
          </a:xfrm>
        </p:spPr>
        <p:txBody>
          <a:bodyPr/>
          <a:lstStyle/>
          <a:p>
            <a:r>
              <a:rPr lang="ru-RU" dirty="0"/>
              <a:t>НЕСЧАСТНЫЙ СЛУЧАЙ</a:t>
            </a:r>
          </a:p>
        </p:txBody>
      </p:sp>
      <p:pic>
        <p:nvPicPr>
          <p:cNvPr id="15362" name="Picture 2" descr="C:\Users\TravelMate8573T\Desktop\kartinka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488832" cy="438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761037"/>
            <a:ext cx="22860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7195124" y="5761037"/>
            <a:ext cx="1409324" cy="1042416"/>
          </a:xfrm>
          <a:prstGeom prst="actionButtonHom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58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352928" cy="1584176"/>
          </a:xfrm>
        </p:spPr>
        <p:txBody>
          <a:bodyPr/>
          <a:lstStyle/>
          <a:p>
            <a:pPr algn="ctr"/>
            <a:r>
              <a:rPr lang="ru-RU" sz="3200" b="1"/>
              <a:t>«Деньги вещь особо важная,особенно когда……..» Ремарк</a:t>
            </a:r>
            <a:endParaRPr lang="ru-RU" sz="3200" b="1" dirty="0"/>
          </a:p>
        </p:txBody>
      </p:sp>
      <p:sp>
        <p:nvSpPr>
          <p:cNvPr id="4" name="Управляющая кнопка: далее 3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611560" y="2691768"/>
            <a:ext cx="4896544" cy="104241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А)их нет</a:t>
            </a:r>
          </a:p>
        </p:txBody>
      </p:sp>
      <p:sp>
        <p:nvSpPr>
          <p:cNvPr id="5" name="Управляющая кнопка: далее 4">
            <a:hlinkClick r:id=""/>
          </p:cNvPr>
          <p:cNvSpPr/>
          <p:nvPr/>
        </p:nvSpPr>
        <p:spPr>
          <a:xfrm>
            <a:off x="899592" y="3723809"/>
            <a:ext cx="3600400" cy="104241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Б)Когда их много</a:t>
            </a:r>
          </a:p>
        </p:txBody>
      </p:sp>
      <p:sp>
        <p:nvSpPr>
          <p:cNvPr id="6" name="Управляющая кнопка: далее 5">
            <a:hlinkClick r:id=""/>
          </p:cNvPr>
          <p:cNvSpPr/>
          <p:nvPr/>
        </p:nvSpPr>
        <p:spPr>
          <a:xfrm>
            <a:off x="1206476" y="5013176"/>
            <a:ext cx="2986632" cy="104241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/>
              <a:t>В) когда ты женишься</a:t>
            </a:r>
            <a:endParaRPr lang="ru-RU" sz="3200" b="1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534384"/>
            <a:ext cx="22860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7020272" y="5534384"/>
            <a:ext cx="1421904" cy="1042416"/>
          </a:xfrm>
          <a:prstGeom prst="actionButtonHom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7">
            <a:extLst>
              <a:ext uri="{FF2B5EF4-FFF2-40B4-BE49-F238E27FC236}">
                <a16:creationId xmlns="" xmlns:a16="http://schemas.microsoft.com/office/drawing/2014/main" id="{4DE65EF5-5AC1-A244-83CB-D40736E2C3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450226"/>
            <a:ext cx="2145958" cy="2769232"/>
          </a:xfrm>
          <a:prstGeom prst="rect">
            <a:avLst/>
          </a:prstGeom>
        </p:spPr>
      </p:pic>
      <p:sp>
        <p:nvSpPr>
          <p:cNvPr id="9" name="Управляющая кнопка: далее 8">
            <a:hlinkClick r:id="rId6" action="ppaction://hlinksldjump" highlightClick="1">
              <a:snd r:embed="rId2" name="applause.wav"/>
            </a:hlinkClick>
          </p:cNvPr>
          <p:cNvSpPr/>
          <p:nvPr/>
        </p:nvSpPr>
        <p:spPr>
          <a:xfrm>
            <a:off x="1475656" y="2780928"/>
            <a:ext cx="2520280" cy="672001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rId6" action="ppaction://hlinksldjump" highlightClick="1">
              <a:snd r:embed="rId7" name="drumroll.wav"/>
            </a:hlinkClick>
          </p:cNvPr>
          <p:cNvSpPr/>
          <p:nvPr/>
        </p:nvSpPr>
        <p:spPr>
          <a:xfrm>
            <a:off x="1475656" y="3699880"/>
            <a:ext cx="2302556" cy="104241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rId6" action="ppaction://hlinksldjump" highlightClick="1">
              <a:snd r:embed="rId7" name="drumroll.wav"/>
            </a:hlinkClick>
          </p:cNvPr>
          <p:cNvSpPr/>
          <p:nvPr/>
        </p:nvSpPr>
        <p:spPr>
          <a:xfrm>
            <a:off x="1206476" y="5219458"/>
            <a:ext cx="2789460" cy="104241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53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908720"/>
            <a:ext cx="8604448" cy="914400"/>
          </a:xfrm>
        </p:spPr>
        <p:txBody>
          <a:bodyPr/>
          <a:lstStyle/>
          <a:p>
            <a:r>
              <a:rPr lang="ru-RU" sz="3200" b="1"/>
              <a:t>Богатство принадлежит не тому кто им владеет,а тому кто умеет от него получать…Б.Франклин</a:t>
            </a:r>
            <a:endParaRPr lang="ru-RU" sz="3200" b="1" dirty="0"/>
          </a:p>
        </p:txBody>
      </p:sp>
      <p:sp>
        <p:nvSpPr>
          <p:cNvPr id="4" name="Управляющая кнопка: далее 3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755576" y="2348880"/>
            <a:ext cx="5551722" cy="104241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А)удовольствие</a:t>
            </a:r>
          </a:p>
        </p:txBody>
      </p:sp>
      <p:sp>
        <p:nvSpPr>
          <p:cNvPr id="5" name="Управляющая кнопка: далее 4">
            <a:hlinkClick r:id=""/>
          </p:cNvPr>
          <p:cNvSpPr/>
          <p:nvPr/>
        </p:nvSpPr>
        <p:spPr>
          <a:xfrm>
            <a:off x="899591" y="3411848"/>
            <a:ext cx="4553471" cy="104241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/>
              <a:t>Б) пользу</a:t>
            </a:r>
            <a:endParaRPr lang="ru-RU" sz="3200" b="1" dirty="0"/>
          </a:p>
        </p:txBody>
      </p:sp>
      <p:sp>
        <p:nvSpPr>
          <p:cNvPr id="6" name="Управляющая кнопка: далее 5">
            <a:hlinkClick r:id=""/>
          </p:cNvPr>
          <p:cNvSpPr/>
          <p:nvPr/>
        </p:nvSpPr>
        <p:spPr>
          <a:xfrm>
            <a:off x="1043607" y="4725144"/>
            <a:ext cx="4028455" cy="104241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в</a:t>
            </a:r>
            <a:r>
              <a:rPr lang="ru-RU" sz="3200" b="1"/>
              <a:t>) выгоду</a:t>
            </a:r>
            <a:endParaRPr lang="ru-RU" sz="3200" b="1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298" y="5734606"/>
            <a:ext cx="22860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7229728" y="5734606"/>
            <a:ext cx="1363569" cy="1042416"/>
          </a:xfrm>
          <a:prstGeom prst="actionButtonHom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7">
            <a:extLst>
              <a:ext uri="{FF2B5EF4-FFF2-40B4-BE49-F238E27FC236}">
                <a16:creationId xmlns="" xmlns:a16="http://schemas.microsoft.com/office/drawing/2014/main" id="{A4ED09F2-42EF-7D4D-88B1-18F115913C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062" y="2819141"/>
            <a:ext cx="3429000" cy="2195830"/>
          </a:xfrm>
          <a:prstGeom prst="rect">
            <a:avLst/>
          </a:prstGeom>
        </p:spPr>
      </p:pic>
      <p:sp>
        <p:nvSpPr>
          <p:cNvPr id="8" name="Управляющая кнопка: далее 7">
            <a:hlinkClick r:id="rId6" action="ppaction://hlinksldjump" highlightClick="1">
              <a:snd r:embed="rId2" name="applause.wav"/>
            </a:hlinkClick>
          </p:cNvPr>
          <p:cNvSpPr/>
          <p:nvPr/>
        </p:nvSpPr>
        <p:spPr>
          <a:xfrm>
            <a:off x="1691680" y="2348880"/>
            <a:ext cx="3240360" cy="792088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rId6" action="ppaction://hlinksldjump" highlightClick="1">
              <a:snd r:embed="rId7" name="drumroll.wav"/>
            </a:hlinkClick>
          </p:cNvPr>
          <p:cNvSpPr/>
          <p:nvPr/>
        </p:nvSpPr>
        <p:spPr>
          <a:xfrm>
            <a:off x="1907704" y="3573015"/>
            <a:ext cx="2736304" cy="822701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rId6" action="ppaction://hlinksldjump" highlightClick="1">
              <a:snd r:embed="rId7" name="drumroll.wav"/>
            </a:hlinkClick>
          </p:cNvPr>
          <p:cNvSpPr/>
          <p:nvPr/>
        </p:nvSpPr>
        <p:spPr>
          <a:xfrm>
            <a:off x="1475656" y="4708740"/>
            <a:ext cx="2952328" cy="104241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2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916832"/>
            <a:ext cx="7978080" cy="4032448"/>
          </a:xfrm>
        </p:spPr>
        <p:txBody>
          <a:bodyPr>
            <a:normAutofit fontScale="92500" lnSpcReduction="10000"/>
          </a:bodyPr>
          <a:lstStyle/>
          <a:p>
            <a:pPr marL="18288" indent="0">
              <a:buNone/>
            </a:pPr>
            <a:r>
              <a:rPr lang="ru-RU" sz="2400" b="1" dirty="0">
                <a:solidFill>
                  <a:schemeClr val="tx1">
                    <a:lumMod val="85000"/>
                  </a:schemeClr>
                </a:solidFill>
              </a:rPr>
              <a:t>   - </a:t>
            </a:r>
            <a:r>
              <a:rPr lang="ru-RU" sz="2400" b="1" dirty="0" smtClean="0">
                <a:solidFill>
                  <a:schemeClr val="tx1">
                    <a:lumMod val="85000"/>
                  </a:schemeClr>
                </a:solidFill>
              </a:rPr>
              <a:t>По жеребьёвке выбирается команда, которая    первая начинает игру, т.е. выбирает тему и вопрос (с соответствующими баллами). </a:t>
            </a:r>
          </a:p>
          <a:p>
            <a:pPr>
              <a:buFontTx/>
              <a:buChar char="-"/>
            </a:pPr>
            <a:endParaRPr lang="ru-RU" sz="2400" b="1" dirty="0" smtClean="0">
              <a:solidFill>
                <a:schemeClr val="tx1">
                  <a:lumMod val="8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tx1">
                    <a:lumMod val="85000"/>
                  </a:schemeClr>
                </a:solidFill>
              </a:rPr>
              <a:t>Право ответа  предоставляется той команде, которая первая заявила о знании ответа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tx1">
                    <a:lumMod val="85000"/>
                  </a:schemeClr>
                </a:solidFill>
              </a:rPr>
              <a:t> (по световому сигналу)</a:t>
            </a:r>
          </a:p>
          <a:p>
            <a:pPr>
              <a:buFontTx/>
              <a:buChar char="-"/>
            </a:pPr>
            <a:endParaRPr lang="ru-RU" sz="2400" b="1" dirty="0" smtClean="0">
              <a:solidFill>
                <a:schemeClr val="tx1">
                  <a:lumMod val="8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tx1">
                    <a:lumMod val="85000"/>
                  </a:schemeClr>
                </a:solidFill>
              </a:rPr>
              <a:t>При выборе правильного ответа  звучат аплодисменты ,при выборе неправильного ответа –барабанная дробь</a:t>
            </a:r>
          </a:p>
          <a:p>
            <a:pPr marL="18288" indent="0">
              <a:buNone/>
            </a:pPr>
            <a:endParaRPr lang="ru-RU" sz="2400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43800" cy="914400"/>
          </a:xfrm>
        </p:spPr>
        <p:txBody>
          <a:bodyPr/>
          <a:lstStyle/>
          <a:p>
            <a:pPr algn="ctr"/>
            <a:r>
              <a:rPr lang="ru-RU" dirty="0"/>
              <a:t>Правила викторины</a:t>
            </a:r>
          </a:p>
        </p:txBody>
      </p:sp>
    </p:spTree>
    <p:extLst>
      <p:ext uri="{BB962C8B-B14F-4D97-AF65-F5344CB8AC3E}">
        <p14:creationId xmlns:p14="http://schemas.microsoft.com/office/powerpoint/2010/main" val="45921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755178"/>
            <a:ext cx="8460432" cy="1556395"/>
          </a:xfrm>
        </p:spPr>
        <p:txBody>
          <a:bodyPr/>
          <a:lstStyle/>
          <a:p>
            <a:r>
              <a:rPr lang="ru-RU"/>
              <a:t>Помните,что деньги имеют свойство….Франклин</a:t>
            </a:r>
            <a:endParaRPr lang="ru-RU" dirty="0"/>
          </a:p>
        </p:txBody>
      </p:sp>
      <p:sp>
        <p:nvSpPr>
          <p:cNvPr id="4" name="Управляющая кнопка: далее 3">
            <a:hlinkClick r:id=""/>
          </p:cNvPr>
          <p:cNvSpPr/>
          <p:nvPr/>
        </p:nvSpPr>
        <p:spPr>
          <a:xfrm>
            <a:off x="467544" y="2780928"/>
            <a:ext cx="4392488" cy="1008112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/>
              <a:t>А)накапливаться</a:t>
            </a:r>
            <a:endParaRPr lang="ru-RU" sz="3200" b="1" dirty="0"/>
          </a:p>
        </p:txBody>
      </p:sp>
      <p:sp>
        <p:nvSpPr>
          <p:cNvPr id="5" name="Управляющая кнопка: далее 4">
            <a:hlinkClick r:id=""/>
          </p:cNvPr>
          <p:cNvSpPr/>
          <p:nvPr/>
        </p:nvSpPr>
        <p:spPr>
          <a:xfrm>
            <a:off x="611560" y="4077072"/>
            <a:ext cx="4464496" cy="104241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Б) тратиться</a:t>
            </a:r>
          </a:p>
        </p:txBody>
      </p:sp>
      <p:sp>
        <p:nvSpPr>
          <p:cNvPr id="6" name="Управляющая кнопка: далее 5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467544" y="5517232"/>
            <a:ext cx="4896544" cy="104241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В</a:t>
            </a:r>
            <a:r>
              <a:rPr lang="ru-RU" sz="3200" b="1"/>
              <a:t>) размножаться</a:t>
            </a:r>
            <a:endParaRPr lang="ru-RU" sz="3200" b="1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761037"/>
            <a:ext cx="22860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6859104" y="5816019"/>
            <a:ext cx="1439056" cy="1042416"/>
          </a:xfrm>
          <a:prstGeom prst="actionButtonHom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7">
            <a:extLst>
              <a:ext uri="{FF2B5EF4-FFF2-40B4-BE49-F238E27FC236}">
                <a16:creationId xmlns="" xmlns:a16="http://schemas.microsoft.com/office/drawing/2014/main" id="{62E9076F-7050-CB43-BD5B-F64FED168A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402" y="2773189"/>
            <a:ext cx="3240758" cy="2565400"/>
          </a:xfrm>
          <a:prstGeom prst="rect">
            <a:avLst/>
          </a:prstGeom>
        </p:spPr>
      </p:pic>
      <p:sp>
        <p:nvSpPr>
          <p:cNvPr id="8" name="Управляющая кнопка: далее 7">
            <a:hlinkClick r:id="rId6" action="ppaction://hlinksldjump" highlightClick="1">
              <a:snd r:embed="rId7" name="drumroll.wav"/>
            </a:hlinkClick>
          </p:cNvPr>
          <p:cNvSpPr/>
          <p:nvPr/>
        </p:nvSpPr>
        <p:spPr>
          <a:xfrm>
            <a:off x="611560" y="2634695"/>
            <a:ext cx="3672407" cy="104241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rId8" action="ppaction://hlinksldjump" highlightClick="1">
              <a:snd r:embed="rId7" name="drumroll.wav"/>
            </a:hlinkClick>
          </p:cNvPr>
          <p:cNvSpPr/>
          <p:nvPr/>
        </p:nvSpPr>
        <p:spPr>
          <a:xfrm>
            <a:off x="1043608" y="4029127"/>
            <a:ext cx="3024336" cy="104241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rId8" action="ppaction://hlinksldjump" highlightClick="1">
              <a:snd r:embed="rId2" name="applause.wav"/>
            </a:hlinkClick>
          </p:cNvPr>
          <p:cNvSpPr/>
          <p:nvPr/>
        </p:nvSpPr>
        <p:spPr>
          <a:xfrm>
            <a:off x="1187624" y="5584234"/>
            <a:ext cx="3672408" cy="104241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rId6" action="ppaction://hlinksldjump" highlightClick="1">
              <a:snd r:embed="rId7" name="drumroll.wav"/>
            </a:hlinkClick>
          </p:cNvPr>
          <p:cNvSpPr/>
          <p:nvPr/>
        </p:nvSpPr>
        <p:spPr>
          <a:xfrm flipH="1" flipV="1">
            <a:off x="1043608" y="4146466"/>
            <a:ext cx="3221706" cy="834528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rId6" action="ppaction://hlinksldjump" highlightClick="1">
              <a:snd r:embed="rId2" name="applause.wav"/>
            </a:hlinkClick>
          </p:cNvPr>
          <p:cNvSpPr/>
          <p:nvPr/>
        </p:nvSpPr>
        <p:spPr>
          <a:xfrm>
            <a:off x="1187624" y="5550733"/>
            <a:ext cx="3456384" cy="104241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5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76672"/>
            <a:ext cx="8676456" cy="1547391"/>
          </a:xfrm>
        </p:spPr>
        <p:txBody>
          <a:bodyPr/>
          <a:lstStyle/>
          <a:p>
            <a:r>
              <a:rPr lang="ru-RU"/>
              <a:t>Работай так, будто деньги не имеют для тебя….М.Твен</a:t>
            </a:r>
            <a:endParaRPr lang="ru-RU" dirty="0"/>
          </a:p>
        </p:txBody>
      </p:sp>
      <p:sp>
        <p:nvSpPr>
          <p:cNvPr id="4" name="Управляющая кнопка: далее 3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611560" y="2720965"/>
            <a:ext cx="4176464" cy="1284099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А) никакого значения</a:t>
            </a:r>
          </a:p>
        </p:txBody>
      </p:sp>
      <p:sp>
        <p:nvSpPr>
          <p:cNvPr id="5" name="Управляющая кнопка: далее 4">
            <a:hlinkClick r:id=""/>
          </p:cNvPr>
          <p:cNvSpPr/>
          <p:nvPr/>
        </p:nvSpPr>
        <p:spPr>
          <a:xfrm>
            <a:off x="611560" y="4180758"/>
            <a:ext cx="4176464" cy="104241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Б)  никакой ценности</a:t>
            </a:r>
          </a:p>
        </p:txBody>
      </p:sp>
      <p:sp>
        <p:nvSpPr>
          <p:cNvPr id="6" name="Управляющая кнопка: далее 5">
            <a:hlinkClick r:id=""/>
          </p:cNvPr>
          <p:cNvSpPr/>
          <p:nvPr/>
        </p:nvSpPr>
        <p:spPr>
          <a:xfrm>
            <a:off x="611560" y="5733256"/>
            <a:ext cx="4176464" cy="104241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В)никакой радости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678709"/>
            <a:ext cx="22860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6580588" y="5678709"/>
            <a:ext cx="1042416" cy="1042416"/>
          </a:xfrm>
          <a:prstGeom prst="actionButtonHom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7">
            <a:extLst>
              <a:ext uri="{FF2B5EF4-FFF2-40B4-BE49-F238E27FC236}">
                <a16:creationId xmlns="" xmlns:a16="http://schemas.microsoft.com/office/drawing/2014/main" id="{3E5E0197-4C20-C94B-AFCE-D5F2891E18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079" y="2555986"/>
            <a:ext cx="3001433" cy="2590800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rId6" action="ppaction://hlinksldjump" highlightClick="1">
              <a:snd r:embed="rId2" name="applause.wav"/>
            </a:hlinkClick>
          </p:cNvPr>
          <p:cNvSpPr/>
          <p:nvPr/>
        </p:nvSpPr>
        <p:spPr>
          <a:xfrm>
            <a:off x="1331640" y="2723616"/>
            <a:ext cx="2952328" cy="104241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rId6" action="ppaction://hlinksldjump" highlightClick="1">
              <a:snd r:embed="rId7" name="drumroll.wav"/>
            </a:hlinkClick>
          </p:cNvPr>
          <p:cNvSpPr/>
          <p:nvPr/>
        </p:nvSpPr>
        <p:spPr>
          <a:xfrm>
            <a:off x="1187624" y="4180758"/>
            <a:ext cx="3096344" cy="104241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rId6" action="ppaction://hlinksldjump" highlightClick="1">
              <a:snd r:embed="rId7" name="drumroll.wav"/>
            </a:hlinkClick>
          </p:cNvPr>
          <p:cNvSpPr/>
          <p:nvPr/>
        </p:nvSpPr>
        <p:spPr>
          <a:xfrm>
            <a:off x="611560" y="5654336"/>
            <a:ext cx="4176464" cy="104241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54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4333" y="1916906"/>
            <a:ext cx="7700010" cy="2881311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Блиц- игра 100 б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/>
              <a:t>О каком любимом детьми продукте </a:t>
            </a:r>
            <a:r>
              <a:rPr lang="ru-RU" dirty="0" err="1" smtClean="0"/>
              <a:t>говорят,мчто</a:t>
            </a:r>
            <a:r>
              <a:rPr lang="ru-RU" dirty="0" smtClean="0"/>
              <a:t> </a:t>
            </a:r>
            <a:r>
              <a:rPr lang="ru-RU" dirty="0"/>
              <a:t>из одной картофелины можно сделать килограмм?</a:t>
            </a:r>
          </a:p>
        </p:txBody>
      </p:sp>
      <p:pic>
        <p:nvPicPr>
          <p:cNvPr id="2" name="Рисунок 3">
            <a:extLst>
              <a:ext uri="{FF2B5EF4-FFF2-40B4-BE49-F238E27FC236}">
                <a16:creationId xmlns="" xmlns:a16="http://schemas.microsoft.com/office/drawing/2014/main" id="{00E9F28B-52A1-A347-9E07-E6B9BB4F4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0" y="4660900"/>
            <a:ext cx="3225800" cy="191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7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23938" y="2690814"/>
            <a:ext cx="7297102" cy="1250156"/>
          </a:xfrm>
        </p:spPr>
        <p:txBody>
          <a:bodyPr/>
          <a:lstStyle/>
          <a:p>
            <a:r>
              <a:rPr lang="ru-RU"/>
              <a:t>Ответ: чипсы</a:t>
            </a:r>
          </a:p>
        </p:txBody>
      </p:sp>
      <p:pic>
        <p:nvPicPr>
          <p:cNvPr id="2" name="Рисунок 3">
            <a:extLst>
              <a:ext uri="{FF2B5EF4-FFF2-40B4-BE49-F238E27FC236}">
                <a16:creationId xmlns="" xmlns:a16="http://schemas.microsoft.com/office/drawing/2014/main" id="{74D10046-0633-304C-A21B-2ED1523C5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300" y="594917"/>
            <a:ext cx="3164840" cy="272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8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0115" y="666750"/>
            <a:ext cx="7188041" cy="3362325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200 баллов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/>
              <a:t>Как называется превышение доходов Бюджета над расходами?</a:t>
            </a:r>
          </a:p>
        </p:txBody>
      </p:sp>
    </p:spTree>
    <p:extLst>
      <p:ext uri="{BB962C8B-B14F-4D97-AF65-F5344CB8AC3E}">
        <p14:creationId xmlns:p14="http://schemas.microsoft.com/office/powerpoint/2010/main" val="20883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41521" y="1643062"/>
            <a:ext cx="7543800" cy="3076575"/>
          </a:xfrm>
        </p:spPr>
        <p:txBody>
          <a:bodyPr/>
          <a:lstStyle/>
          <a:p>
            <a:r>
              <a:rPr lang="ru-RU"/>
              <a:t>Ответ : профицит</a:t>
            </a:r>
          </a:p>
        </p:txBody>
      </p:sp>
    </p:spTree>
    <p:extLst>
      <p:ext uri="{BB962C8B-B14F-4D97-AF65-F5344CB8AC3E}">
        <p14:creationId xmlns:p14="http://schemas.microsoft.com/office/powerpoint/2010/main" val="84134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42866FA0-607E-2843-ACAE-D93FE69E8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300 баллов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/>
              <a:t>Гражданин хочет сдать свою квартиру за 25 </a:t>
            </a:r>
            <a:r>
              <a:rPr lang="ru-RU" dirty="0" err="1"/>
              <a:t>тыс</a:t>
            </a:r>
            <a:r>
              <a:rPr lang="ru-RU" dirty="0"/>
              <a:t> в месяц</a:t>
            </a:r>
            <a:r>
              <a:rPr lang="ru-RU" dirty="0" smtClean="0"/>
              <a:t>, на </a:t>
            </a:r>
            <a:r>
              <a:rPr lang="ru-RU" dirty="0"/>
              <a:t>сколько увеличится его доход, подоходный налог  составляет 13 %?</a:t>
            </a:r>
          </a:p>
        </p:txBody>
      </p:sp>
    </p:spTree>
    <p:extLst>
      <p:ext uri="{BB962C8B-B14F-4D97-AF65-F5344CB8AC3E}">
        <p14:creationId xmlns:p14="http://schemas.microsoft.com/office/powerpoint/2010/main" val="3006126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4B879B22-5E17-504B-A195-73BCD4428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2321720"/>
            <a:ext cx="7543800" cy="1226343"/>
          </a:xfrm>
        </p:spPr>
        <p:txBody>
          <a:bodyPr/>
          <a:lstStyle/>
          <a:p>
            <a:r>
              <a:rPr lang="ru-RU"/>
              <a:t>Ответ :16250 рублей</a:t>
            </a:r>
          </a:p>
        </p:txBody>
      </p:sp>
    </p:spTree>
    <p:extLst>
      <p:ext uri="{BB962C8B-B14F-4D97-AF65-F5344CB8AC3E}">
        <p14:creationId xmlns:p14="http://schemas.microsoft.com/office/powerpoint/2010/main" val="15064384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A8E8F8FA-A50D-5A4B-A7AC-7F18F15B3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400 баллов</a:t>
            </a:r>
            <a:br>
              <a:rPr lang="ru-RU"/>
            </a:br>
            <a:r>
              <a:rPr lang="ru-RU"/>
              <a:t> Какую сумму  необходимо заплатить за 300 кВт электроэнергии,если ,1 кВт стоит  2 рубля 40 копеек</a:t>
            </a:r>
          </a:p>
        </p:txBody>
      </p:sp>
    </p:spTree>
    <p:extLst>
      <p:ext uri="{BB962C8B-B14F-4D97-AF65-F5344CB8AC3E}">
        <p14:creationId xmlns:p14="http://schemas.microsoft.com/office/powerpoint/2010/main" val="147723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8AD6EAEB-BAF9-8547-A73E-3F8F366FD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821656"/>
            <a:ext cx="7543800" cy="2202657"/>
          </a:xfrm>
        </p:spPr>
        <p:txBody>
          <a:bodyPr/>
          <a:lstStyle/>
          <a:p>
            <a:r>
              <a:rPr lang="ru-RU"/>
              <a:t>Ответ 723 рубля</a:t>
            </a:r>
          </a:p>
        </p:txBody>
      </p:sp>
    </p:spTree>
    <p:extLst>
      <p:ext uri="{BB962C8B-B14F-4D97-AF65-F5344CB8AC3E}">
        <p14:creationId xmlns:p14="http://schemas.microsoft.com/office/powerpoint/2010/main" val="1560339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484784"/>
            <a:ext cx="8496944" cy="4968552"/>
          </a:xfrm>
        </p:spPr>
        <p:txBody>
          <a:bodyPr>
            <a:normAutofit fontScale="92500" lnSpcReduction="10000"/>
          </a:bodyPr>
          <a:lstStyle/>
          <a:p>
            <a:pPr marL="18288" indent="0">
              <a:buNone/>
            </a:pPr>
            <a:r>
              <a:rPr lang="ru-RU" dirty="0"/>
              <a:t>-</a:t>
            </a:r>
            <a:r>
              <a:rPr lang="ru-RU" sz="2800" b="1" dirty="0"/>
              <a:t>Если команда даёт неправильный ответ, баллы за вопрос вычитаются с её счета</a:t>
            </a:r>
          </a:p>
          <a:p>
            <a:pPr marL="18288" indent="0">
              <a:buNone/>
            </a:pPr>
            <a:r>
              <a:rPr lang="ru-RU" sz="2800" b="1" dirty="0"/>
              <a:t>-.«Несчастный случай» -  право выбора темы и вопроса  переходит той команде, которую укажет команда, открывшая «несчастный случай». </a:t>
            </a:r>
          </a:p>
          <a:p>
            <a:pPr marL="18288" indent="0">
              <a:buNone/>
            </a:pPr>
            <a:r>
              <a:rPr lang="ru-RU" sz="2800" b="1" dirty="0"/>
              <a:t>-.«Кот в мешке» - вопрос-сюрприз из другой номинации, на который  команда отвечает сама. В случае неверного ответа или отказа от ответа право  ответить предоставляется той команде, которая первая заявила о знании ответа.</a:t>
            </a:r>
          </a:p>
          <a:p>
            <a:pPr marL="18288" indent="0">
              <a:buNone/>
            </a:pPr>
            <a:r>
              <a:rPr lang="ru-RU" sz="2800" b="1" dirty="0"/>
              <a:t>Побеждает команда, набравшая большее количество баллов.</a:t>
            </a:r>
          </a:p>
          <a:p>
            <a:pPr marL="18288" indent="0">
              <a:buNone/>
            </a:pPr>
            <a:endParaRPr lang="ru-RU" sz="2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43800" cy="914400"/>
          </a:xfrm>
        </p:spPr>
        <p:txBody>
          <a:bodyPr/>
          <a:lstStyle/>
          <a:p>
            <a:pPr algn="ctr"/>
            <a:r>
              <a:rPr lang="ru-RU" dirty="0"/>
              <a:t>Правила викторины: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717" y="0"/>
            <a:ext cx="1592382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763688" cy="151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89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FD252044-67F8-1B48-AA9E-B332E485F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3200" b="1"/>
              <a:t>Петр Петрович застраховал свой </a:t>
            </a:r>
            <a:br>
              <a:rPr lang="ru-RU" sz="3200" b="1"/>
            </a:br>
            <a:r>
              <a:rPr lang="ru-RU" sz="3200" b="1"/>
              <a:t>Автовомобиль  по АСАГО и по КАСКО,попал вавариюпо своей вине и повредил машину,за чей счёт будет отремонтирована машина?</a:t>
            </a:r>
          </a:p>
        </p:txBody>
      </p:sp>
    </p:spTree>
    <p:extLst>
      <p:ext uri="{BB962C8B-B14F-4D97-AF65-F5344CB8AC3E}">
        <p14:creationId xmlns:p14="http://schemas.microsoft.com/office/powerpoint/2010/main" val="2091926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87104BE6-36BE-EC4D-A40A-DC0B891FF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2512220"/>
            <a:ext cx="7543800" cy="1154906"/>
          </a:xfrm>
        </p:spPr>
        <p:txBody>
          <a:bodyPr/>
          <a:lstStyle/>
          <a:p>
            <a:r>
              <a:rPr lang="ru-RU"/>
              <a:t>Ответ КАСКО</a:t>
            </a:r>
          </a:p>
        </p:txBody>
      </p:sp>
      <p:sp>
        <p:nvSpPr>
          <p:cNvPr id="2" name="Управляющая кнопка: далее 1">
            <a:hlinkClick r:id="rId2" action="ppaction://hlinksldjump" highlightClick="1"/>
          </p:cNvPr>
          <p:cNvSpPr/>
          <p:nvPr/>
        </p:nvSpPr>
        <p:spPr>
          <a:xfrm>
            <a:off x="6876256" y="5085184"/>
            <a:ext cx="1800200" cy="12241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219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ставка программы 'Своя игра' (НТВ, 07.04.2013 - Настоящее время) (1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635" y="260648"/>
            <a:ext cx="9007861" cy="583264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4876800"/>
            <a:ext cx="6120680" cy="914400"/>
          </a:xfrm>
        </p:spPr>
        <p:txBody>
          <a:bodyPr/>
          <a:lstStyle/>
          <a:p>
            <a:r>
              <a:rPr lang="ru-RU"/>
              <a:t>Мои финансы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901825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5" y="237564"/>
            <a:ext cx="1901825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84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60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5531231"/>
              </p:ext>
            </p:extLst>
          </p:nvPr>
        </p:nvGraphicFramePr>
        <p:xfrm>
          <a:off x="251519" y="404665"/>
          <a:ext cx="8140738" cy="4716336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0648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29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66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492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622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5477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8847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1..что что означают эти слова</a:t>
                      </a:r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39" marR="91439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35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2.Мои финансы</a:t>
                      </a:r>
                      <a:endParaRPr kumimoji="0" 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0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3.Высказывания знаменитых и великих</a:t>
                      </a:r>
                      <a:endParaRPr kumimoji="0" 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68119"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anchor="ctr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68119"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Блиц вопросы</a:t>
                      </a:r>
                      <a:endParaRPr kumimoji="0" 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100</a:t>
                      </a:r>
                      <a:endParaRPr lang="ru-RU" sz="1800" dirty="0"/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200</a:t>
                      </a:r>
                      <a:endParaRPr lang="ru-RU" sz="1800" dirty="0"/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300</a:t>
                      </a:r>
                      <a:endParaRPr lang="ru-RU" sz="1800" dirty="0"/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r>
                        <a:rPr lang="ru-RU" sz="1800" b="1"/>
                        <a:t>400</a:t>
                      </a:r>
                      <a:endParaRPr lang="ru-RU" sz="1800" b="1" dirty="0"/>
                    </a:p>
                  </a:txBody>
                  <a:tcPr marL="91439" marR="91439" anchor="ctr" horzOverflow="overflow"/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500</a:t>
                      </a:r>
                      <a:endParaRPr lang="ru-RU" sz="1800" dirty="0"/>
                    </a:p>
                  </a:txBody>
                  <a:tcPr marL="91439" marR="91439" anchor="ctr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Управляющая кнопка: далее 11">
            <a:hlinkClick r:id="rId2" action="ppaction://hlinksldjump" highlightClick="1"/>
          </p:cNvPr>
          <p:cNvSpPr/>
          <p:nvPr/>
        </p:nvSpPr>
        <p:spPr>
          <a:xfrm>
            <a:off x="4339208" y="404664"/>
            <a:ext cx="826392" cy="812150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95000"/>
                  </a:schemeClr>
                </a:solidFill>
              </a:rPr>
              <a:t>10</a:t>
            </a:r>
          </a:p>
        </p:txBody>
      </p:sp>
      <p:sp>
        <p:nvSpPr>
          <p:cNvPr id="14" name="Управляющая кнопка: далее 13">
            <a:hlinkClick r:id="rId3" action="ppaction://hlinksldjump" highlightClick="1"/>
          </p:cNvPr>
          <p:cNvSpPr/>
          <p:nvPr/>
        </p:nvSpPr>
        <p:spPr>
          <a:xfrm>
            <a:off x="5165600" y="404664"/>
            <a:ext cx="702544" cy="812150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20</a:t>
            </a:r>
          </a:p>
        </p:txBody>
      </p:sp>
      <p:sp>
        <p:nvSpPr>
          <p:cNvPr id="15" name="Управляющая кнопка: далее 14">
            <a:hlinkClick r:id="rId4" action="ppaction://hlinksldjump" highlightClick="1"/>
          </p:cNvPr>
          <p:cNvSpPr/>
          <p:nvPr/>
        </p:nvSpPr>
        <p:spPr>
          <a:xfrm>
            <a:off x="5978089" y="404664"/>
            <a:ext cx="754151" cy="826392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30</a:t>
            </a:r>
          </a:p>
        </p:txBody>
      </p:sp>
      <p:sp>
        <p:nvSpPr>
          <p:cNvPr id="16" name="Управляющая кнопка: далее 15">
            <a:hlinkClick r:id="rId5" action="ppaction://hlinksldjump" highlightClick="1"/>
          </p:cNvPr>
          <p:cNvSpPr/>
          <p:nvPr/>
        </p:nvSpPr>
        <p:spPr>
          <a:xfrm>
            <a:off x="6819975" y="404664"/>
            <a:ext cx="704353" cy="826392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rId6" action="ppaction://hlinksldjump" highlightClick="1"/>
          </p:cNvPr>
          <p:cNvSpPr/>
          <p:nvPr/>
        </p:nvSpPr>
        <p:spPr>
          <a:xfrm>
            <a:off x="6819974" y="404664"/>
            <a:ext cx="704353" cy="826392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/>
          </a:p>
        </p:txBody>
      </p:sp>
      <p:sp>
        <p:nvSpPr>
          <p:cNvPr id="24" name="Управляющая кнопка: далее 23">
            <a:hlinkClick r:id="rId7" action="ppaction://hlinksldjump" highlightClick="1"/>
          </p:cNvPr>
          <p:cNvSpPr/>
          <p:nvPr/>
        </p:nvSpPr>
        <p:spPr>
          <a:xfrm>
            <a:off x="6844130" y="1316355"/>
            <a:ext cx="655986" cy="890649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40</a:t>
            </a:r>
          </a:p>
        </p:txBody>
      </p:sp>
      <p:sp>
        <p:nvSpPr>
          <p:cNvPr id="25" name="Управляющая кнопка: далее 24">
            <a:hlinkClick r:id="rId8" action="ppaction://hlinksldjump" highlightClick="1"/>
          </p:cNvPr>
          <p:cNvSpPr/>
          <p:nvPr/>
        </p:nvSpPr>
        <p:spPr>
          <a:xfrm>
            <a:off x="7588255" y="1290818"/>
            <a:ext cx="746837" cy="1018002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50</a:t>
            </a:r>
          </a:p>
        </p:txBody>
      </p:sp>
      <p:sp>
        <p:nvSpPr>
          <p:cNvPr id="26" name="Управляющая кнопка: далее 25">
            <a:hlinkClick r:id="rId5" action="ppaction://hlinksldjump" highlightClick="1"/>
          </p:cNvPr>
          <p:cNvSpPr/>
          <p:nvPr/>
        </p:nvSpPr>
        <p:spPr>
          <a:xfrm>
            <a:off x="6732240" y="432722"/>
            <a:ext cx="767876" cy="798334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40</a:t>
            </a:r>
          </a:p>
        </p:txBody>
      </p:sp>
      <p:sp>
        <p:nvSpPr>
          <p:cNvPr id="27" name="Управляющая кнопка: далее 26">
            <a:hlinkClick r:id="rId9" action="ppaction://hlinksldjump" highlightClick="1"/>
          </p:cNvPr>
          <p:cNvSpPr/>
          <p:nvPr/>
        </p:nvSpPr>
        <p:spPr>
          <a:xfrm>
            <a:off x="7588254" y="418658"/>
            <a:ext cx="746837" cy="812398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50</a:t>
            </a:r>
          </a:p>
        </p:txBody>
      </p:sp>
      <p:sp>
        <p:nvSpPr>
          <p:cNvPr id="28" name="Управляющая кнопка: далее 27">
            <a:hlinkClick r:id="rId10" action="ppaction://hlinksldjump" highlightClick="1"/>
          </p:cNvPr>
          <p:cNvSpPr/>
          <p:nvPr/>
        </p:nvSpPr>
        <p:spPr>
          <a:xfrm>
            <a:off x="4339208" y="1340769"/>
            <a:ext cx="736848" cy="866235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10</a:t>
            </a:r>
          </a:p>
        </p:txBody>
      </p:sp>
      <p:sp>
        <p:nvSpPr>
          <p:cNvPr id="29" name="Управляющая кнопка: далее 28">
            <a:hlinkClick r:id="rId11" action="ppaction://hlinksldjump" highlightClick="1"/>
          </p:cNvPr>
          <p:cNvSpPr/>
          <p:nvPr/>
        </p:nvSpPr>
        <p:spPr>
          <a:xfrm>
            <a:off x="5165600" y="1290818"/>
            <a:ext cx="702544" cy="91618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20</a:t>
            </a:r>
          </a:p>
        </p:txBody>
      </p:sp>
      <p:sp>
        <p:nvSpPr>
          <p:cNvPr id="30" name="Управляющая кнопка: далее 29">
            <a:hlinkClick r:id="rId12" action="ppaction://hlinksldjump" highlightClick="1"/>
          </p:cNvPr>
          <p:cNvSpPr/>
          <p:nvPr/>
        </p:nvSpPr>
        <p:spPr>
          <a:xfrm>
            <a:off x="5978088" y="1341347"/>
            <a:ext cx="754151" cy="967473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30</a:t>
            </a:r>
          </a:p>
        </p:txBody>
      </p:sp>
      <p:sp>
        <p:nvSpPr>
          <p:cNvPr id="31" name="Управляющая кнопка: далее 30">
            <a:hlinkClick r:id="rId13" action="ppaction://hlinksldjump" highlightClick="1"/>
          </p:cNvPr>
          <p:cNvSpPr/>
          <p:nvPr/>
        </p:nvSpPr>
        <p:spPr>
          <a:xfrm>
            <a:off x="4332064" y="2355710"/>
            <a:ext cx="736849" cy="816060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10</a:t>
            </a:r>
          </a:p>
        </p:txBody>
      </p:sp>
      <p:sp>
        <p:nvSpPr>
          <p:cNvPr id="32" name="Управляющая кнопка: далее 31">
            <a:hlinkClick r:id="rId14" action="ppaction://hlinksldjump" highlightClick="1"/>
          </p:cNvPr>
          <p:cNvSpPr/>
          <p:nvPr/>
        </p:nvSpPr>
        <p:spPr>
          <a:xfrm>
            <a:off x="5140092" y="2355710"/>
            <a:ext cx="728052" cy="816060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20</a:t>
            </a:r>
          </a:p>
        </p:txBody>
      </p:sp>
      <p:sp>
        <p:nvSpPr>
          <p:cNvPr id="33" name="Управляющая кнопка: далее 32">
            <a:hlinkClick r:id="rId15" action="ppaction://hlinksldjump" highlightClick="1"/>
          </p:cNvPr>
          <p:cNvSpPr/>
          <p:nvPr/>
        </p:nvSpPr>
        <p:spPr>
          <a:xfrm>
            <a:off x="5917516" y="2372125"/>
            <a:ext cx="829930" cy="821182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30</a:t>
            </a:r>
          </a:p>
        </p:txBody>
      </p:sp>
      <p:sp>
        <p:nvSpPr>
          <p:cNvPr id="34" name="Управляющая кнопка: далее 33">
            <a:hlinkClick r:id="rId6" action="ppaction://hlinksldjump" highlightClick="1"/>
          </p:cNvPr>
          <p:cNvSpPr/>
          <p:nvPr/>
        </p:nvSpPr>
        <p:spPr>
          <a:xfrm>
            <a:off x="6809972" y="2344157"/>
            <a:ext cx="690144" cy="777629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40</a:t>
            </a:r>
          </a:p>
        </p:txBody>
      </p:sp>
      <p:sp>
        <p:nvSpPr>
          <p:cNvPr id="35" name="Управляющая кнопка: далее 34">
            <a:hlinkClick r:id="rId16" action="ppaction://hlinksldjump" highlightClick="1"/>
          </p:cNvPr>
          <p:cNvSpPr/>
          <p:nvPr/>
        </p:nvSpPr>
        <p:spPr>
          <a:xfrm>
            <a:off x="7588255" y="2372125"/>
            <a:ext cx="746836" cy="850443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50</a:t>
            </a:r>
          </a:p>
        </p:txBody>
      </p:sp>
      <p:sp>
        <p:nvSpPr>
          <p:cNvPr id="36" name="Управляющая кнопка: домой 35">
            <a:hlinkClick r:id="rId17" action="ppaction://hlinksldjump" highlightClick="1"/>
          </p:cNvPr>
          <p:cNvSpPr/>
          <p:nvPr/>
        </p:nvSpPr>
        <p:spPr>
          <a:xfrm>
            <a:off x="2987825" y="3245907"/>
            <a:ext cx="3344656" cy="687149"/>
          </a:xfrm>
          <a:prstGeom prst="actionButtonHom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>
                <a:solidFill>
                  <a:srgbClr val="FFC000"/>
                </a:solidFill>
              </a:rPr>
              <a:t>Блиц турнир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2" name="Управляющая кнопка: далее 1">
            <a:hlinkClick r:id="rId17" action="ppaction://hlinksldjump" highlightClick="1"/>
          </p:cNvPr>
          <p:cNvSpPr/>
          <p:nvPr/>
        </p:nvSpPr>
        <p:spPr>
          <a:xfrm>
            <a:off x="1115616" y="3242725"/>
            <a:ext cx="6384500" cy="104241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75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5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5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34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3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7" dur="3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2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2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32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алее 3">
            <a:hlinkClick r:id=""/>
          </p:cNvPr>
          <p:cNvSpPr/>
          <p:nvPr/>
        </p:nvSpPr>
        <p:spPr>
          <a:xfrm>
            <a:off x="3131840" y="2348880"/>
            <a:ext cx="5328592" cy="104241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/>
              <a:t>А) доллар</a:t>
            </a:r>
          </a:p>
        </p:txBody>
      </p:sp>
      <p:sp>
        <p:nvSpPr>
          <p:cNvPr id="5" name="Управляющая кнопка: далее 4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3131840" y="3573016"/>
            <a:ext cx="5328592" cy="104241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Б)рубль</a:t>
            </a:r>
          </a:p>
        </p:txBody>
      </p:sp>
      <p:sp>
        <p:nvSpPr>
          <p:cNvPr id="6" name="Управляющая кнопка: далее 5">
            <a:hlinkClick r:id=""/>
          </p:cNvPr>
          <p:cNvSpPr/>
          <p:nvPr/>
        </p:nvSpPr>
        <p:spPr>
          <a:xfrm>
            <a:off x="2699792" y="4725144"/>
            <a:ext cx="6324058" cy="1027793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/>
              <a:t>В) евро</a:t>
            </a: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7939224" y="5652052"/>
            <a:ext cx="1042416" cy="1042416"/>
          </a:xfrm>
          <a:prstGeom prst="actionButtonHom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137" y="5652052"/>
            <a:ext cx="1890713" cy="115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7812360" y="5752937"/>
            <a:ext cx="1042416" cy="1042416"/>
          </a:xfrm>
          <a:prstGeom prst="actionButtonHom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8B6ADDC-6926-CA4F-920C-9D335A0647C4}"/>
              </a:ext>
            </a:extLst>
          </p:cNvPr>
          <p:cNvSpPr txBox="1"/>
          <p:nvPr/>
        </p:nvSpPr>
        <p:spPr>
          <a:xfrm>
            <a:off x="556845" y="779220"/>
            <a:ext cx="7382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b="1"/>
              <a:t>Законное платежное средство, обязательное к приёму на всей территории  России</a:t>
            </a:r>
          </a:p>
        </p:txBody>
      </p:sp>
      <p:pic>
        <p:nvPicPr>
          <p:cNvPr id="3" name="Рисунок 7">
            <a:extLst>
              <a:ext uri="{FF2B5EF4-FFF2-40B4-BE49-F238E27FC236}">
                <a16:creationId xmlns="" xmlns:a16="http://schemas.microsoft.com/office/drawing/2014/main" id="{E79CDBF1-14DA-7B46-8D4C-013BA3E27B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82" y="3860856"/>
            <a:ext cx="2881312" cy="2312404"/>
          </a:xfrm>
          <a:prstGeom prst="rect">
            <a:avLst/>
          </a:prstGeom>
        </p:spPr>
      </p:pic>
      <p:sp>
        <p:nvSpPr>
          <p:cNvPr id="8" name="Управляющая кнопка: далее 7">
            <a:hlinkClick r:id="rId3" action="ppaction://hlinksldjump" highlightClick="1">
              <a:snd r:embed="rId6" name="drumroll.wav"/>
            </a:hlinkClick>
          </p:cNvPr>
          <p:cNvSpPr/>
          <p:nvPr/>
        </p:nvSpPr>
        <p:spPr>
          <a:xfrm>
            <a:off x="3923928" y="2530600"/>
            <a:ext cx="3672408" cy="104241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rId7" action="ppaction://hlinksldjump" highlightClick="1">
              <a:snd r:embed="rId6" name="drumroll.wav"/>
            </a:hlinkClick>
          </p:cNvPr>
          <p:cNvSpPr/>
          <p:nvPr/>
        </p:nvSpPr>
        <p:spPr>
          <a:xfrm>
            <a:off x="4067945" y="2530600"/>
            <a:ext cx="3384376" cy="860695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rId7" action="ppaction://hlinksldjump" highlightClick="1">
              <a:snd r:embed="rId2" name="applause.wav"/>
            </a:hlinkClick>
          </p:cNvPr>
          <p:cNvSpPr/>
          <p:nvPr/>
        </p:nvSpPr>
        <p:spPr>
          <a:xfrm>
            <a:off x="4427984" y="3876940"/>
            <a:ext cx="3384376" cy="738491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rId7" action="ppaction://hlinksldjump" highlightClick="1">
              <a:snd r:embed="rId6" name="drumroll.wav"/>
            </a:hlinkClick>
          </p:cNvPr>
          <p:cNvSpPr/>
          <p:nvPr/>
        </p:nvSpPr>
        <p:spPr>
          <a:xfrm>
            <a:off x="4572000" y="4660079"/>
            <a:ext cx="2880321" cy="104241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67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1604" y="469591"/>
            <a:ext cx="8640960" cy="2448272"/>
          </a:xfrm>
        </p:spPr>
        <p:txBody>
          <a:bodyPr/>
          <a:lstStyle/>
          <a:p>
            <a:r>
              <a:rPr lang="ru-RU" sz="2800"/>
              <a:t>Устойчивый рост цен на товары и услуги,обесценивание денег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Управляющая кнопка: далее 3">
            <a:hlinkClick r:id=""/>
          </p:cNvPr>
          <p:cNvSpPr/>
          <p:nvPr/>
        </p:nvSpPr>
        <p:spPr>
          <a:xfrm>
            <a:off x="107504" y="2996952"/>
            <a:ext cx="4923759" cy="104241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А) девальвация</a:t>
            </a:r>
          </a:p>
        </p:txBody>
      </p:sp>
      <p:sp>
        <p:nvSpPr>
          <p:cNvPr id="5" name="Управляющая кнопка: далее 4">
            <a:hlinkClick r:id=""/>
          </p:cNvPr>
          <p:cNvSpPr/>
          <p:nvPr/>
        </p:nvSpPr>
        <p:spPr>
          <a:xfrm>
            <a:off x="251520" y="4221088"/>
            <a:ext cx="5256584" cy="104241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Б)дефолт</a:t>
            </a:r>
          </a:p>
        </p:txBody>
      </p:sp>
      <p:sp>
        <p:nvSpPr>
          <p:cNvPr id="6" name="Управляющая кнопка: далее 5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251520" y="5296893"/>
            <a:ext cx="5904656" cy="104241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В</a:t>
            </a:r>
            <a:r>
              <a:rPr lang="ru-RU" sz="3600" b="1"/>
              <a:t>) инфляция</a:t>
            </a:r>
            <a:endParaRPr lang="ru-RU" sz="3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818101"/>
            <a:ext cx="180498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7770148" y="5739011"/>
            <a:ext cx="1042416" cy="1042416"/>
          </a:xfrm>
          <a:prstGeom prst="actionButtonHom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9">
            <a:extLst>
              <a:ext uri="{FF2B5EF4-FFF2-40B4-BE49-F238E27FC236}">
                <a16:creationId xmlns="" xmlns:a16="http://schemas.microsoft.com/office/drawing/2014/main" id="{C5EB9648-9544-E44A-A1B1-D671BA4C21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688" y="2917863"/>
            <a:ext cx="3938573" cy="2165165"/>
          </a:xfrm>
          <a:prstGeom prst="rect">
            <a:avLst/>
          </a:prstGeom>
        </p:spPr>
      </p:pic>
      <p:sp>
        <p:nvSpPr>
          <p:cNvPr id="2" name="Управляющая кнопка: далее 1">
            <a:hlinkClick r:id="rId6" action="ppaction://hlinksldjump" highlightClick="1">
              <a:snd r:embed="rId7" name="drumroll.wav"/>
            </a:hlinkClick>
          </p:cNvPr>
          <p:cNvSpPr/>
          <p:nvPr/>
        </p:nvSpPr>
        <p:spPr>
          <a:xfrm>
            <a:off x="395536" y="3145283"/>
            <a:ext cx="4229151" cy="104241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rId6" action="ppaction://hlinksldjump" highlightClick="1">
              <a:snd r:embed="rId7" name="drumroll.wav"/>
            </a:hlinkClick>
          </p:cNvPr>
          <p:cNvSpPr/>
          <p:nvPr/>
        </p:nvSpPr>
        <p:spPr>
          <a:xfrm>
            <a:off x="1187624" y="4401565"/>
            <a:ext cx="2952328" cy="76178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rId6" action="ppaction://hlinksldjump" highlightClick="1">
              <a:snd r:embed="rId2" name="applause.wav"/>
            </a:hlinkClick>
          </p:cNvPr>
          <p:cNvSpPr/>
          <p:nvPr/>
        </p:nvSpPr>
        <p:spPr>
          <a:xfrm flipV="1">
            <a:off x="1547664" y="5477369"/>
            <a:ext cx="3483599" cy="687934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44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36904" cy="151216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/>
              <a:t>Деньги,материальные ценности,которые получают члены семьи,зарплата,стипендия,пенсия</a:t>
            </a:r>
            <a:endParaRPr lang="ru-RU" sz="3200" b="1" dirty="0"/>
          </a:p>
        </p:txBody>
      </p:sp>
      <p:sp>
        <p:nvSpPr>
          <p:cNvPr id="4" name="Управляющая кнопка: далее 3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251521" y="2420888"/>
            <a:ext cx="5256584" cy="104241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/>
              <a:t>А)доход семьи</a:t>
            </a:r>
            <a:endParaRPr lang="ru-RU" sz="3200" b="1" dirty="0"/>
          </a:p>
        </p:txBody>
      </p:sp>
      <p:sp>
        <p:nvSpPr>
          <p:cNvPr id="5" name="Управляющая кнопка: далее 4">
            <a:hlinkClick r:id=""/>
          </p:cNvPr>
          <p:cNvSpPr/>
          <p:nvPr/>
        </p:nvSpPr>
        <p:spPr>
          <a:xfrm>
            <a:off x="107504" y="3486465"/>
            <a:ext cx="5904656" cy="104241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Б) подарки</a:t>
            </a:r>
          </a:p>
        </p:txBody>
      </p:sp>
      <p:sp>
        <p:nvSpPr>
          <p:cNvPr id="6" name="Управляющая кнопка: далее 5">
            <a:hlinkClick r:id=""/>
          </p:cNvPr>
          <p:cNvSpPr/>
          <p:nvPr/>
        </p:nvSpPr>
        <p:spPr>
          <a:xfrm>
            <a:off x="251521" y="4725144"/>
            <a:ext cx="5256584" cy="104241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В) наследство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944597"/>
            <a:ext cx="180498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1081312" y="5786418"/>
            <a:ext cx="1042416" cy="1042416"/>
          </a:xfrm>
          <a:prstGeom prst="actionButtonHom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7">
            <a:extLst>
              <a:ext uri="{FF2B5EF4-FFF2-40B4-BE49-F238E27FC236}">
                <a16:creationId xmlns="" xmlns:a16="http://schemas.microsoft.com/office/drawing/2014/main" id="{423D3B0B-ED44-294A-84BB-73F7F758DB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145" y="2243626"/>
            <a:ext cx="3591271" cy="4064000"/>
          </a:xfrm>
          <a:prstGeom prst="rect">
            <a:avLst/>
          </a:prstGeom>
        </p:spPr>
      </p:pic>
      <p:sp>
        <p:nvSpPr>
          <p:cNvPr id="8" name="Управляющая кнопка: далее 7">
            <a:hlinkClick r:id="rId6" action="ppaction://hlinksldjump" highlightClick="1">
              <a:snd r:embed="rId2" name="applause.wav"/>
            </a:hlinkClick>
          </p:cNvPr>
          <p:cNvSpPr/>
          <p:nvPr/>
        </p:nvSpPr>
        <p:spPr>
          <a:xfrm>
            <a:off x="1187624" y="2397726"/>
            <a:ext cx="3168353" cy="1065577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rId6" action="ppaction://hlinksldjump" highlightClick="1">
              <a:snd r:embed="rId7" name="drumroll.wav"/>
            </a:hlinkClick>
          </p:cNvPr>
          <p:cNvSpPr/>
          <p:nvPr/>
        </p:nvSpPr>
        <p:spPr>
          <a:xfrm>
            <a:off x="1331640" y="3527260"/>
            <a:ext cx="3024337" cy="104241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rId6" action="ppaction://hlinksldjump" highlightClick="1">
              <a:snd r:embed="rId7" name="drumroll.wav"/>
            </a:hlinkClick>
          </p:cNvPr>
          <p:cNvSpPr/>
          <p:nvPr/>
        </p:nvSpPr>
        <p:spPr>
          <a:xfrm>
            <a:off x="1081312" y="4845779"/>
            <a:ext cx="3274665" cy="104241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51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01568" cy="2160240"/>
          </a:xfrm>
        </p:spPr>
        <p:txBody>
          <a:bodyPr/>
          <a:lstStyle/>
          <a:p>
            <a:r>
              <a:rPr lang="ru-RU" sz="3600" b="1"/>
              <a:t>Это слово образовано от французского весы и означает равновесие</a:t>
            </a:r>
            <a:endParaRPr lang="ru-RU" sz="3600" b="1" dirty="0"/>
          </a:p>
        </p:txBody>
      </p:sp>
      <p:sp>
        <p:nvSpPr>
          <p:cNvPr id="4" name="Управляющая кнопка: далее 3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179512" y="2852936"/>
            <a:ext cx="4392488" cy="898400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А) баланс</a:t>
            </a:r>
          </a:p>
        </p:txBody>
      </p:sp>
      <p:sp>
        <p:nvSpPr>
          <p:cNvPr id="5" name="Управляющая кнопка: далее 4">
            <a:hlinkClick r:id=""/>
          </p:cNvPr>
          <p:cNvSpPr/>
          <p:nvPr/>
        </p:nvSpPr>
        <p:spPr>
          <a:xfrm>
            <a:off x="539552" y="3786487"/>
            <a:ext cx="4032448" cy="104241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Б)оборот</a:t>
            </a:r>
          </a:p>
        </p:txBody>
      </p:sp>
      <p:sp>
        <p:nvSpPr>
          <p:cNvPr id="6" name="Управляющая кнопка: далее 5">
            <a:hlinkClick r:id=""/>
          </p:cNvPr>
          <p:cNvSpPr/>
          <p:nvPr/>
        </p:nvSpPr>
        <p:spPr>
          <a:xfrm>
            <a:off x="323528" y="4828903"/>
            <a:ext cx="4464496" cy="104241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В</a:t>
            </a:r>
            <a:r>
              <a:rPr lang="ru-RU" sz="3200" b="1"/>
              <a:t>) равенство</a:t>
            </a:r>
            <a:endParaRPr lang="ru-RU" sz="3200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86" y="5871319"/>
            <a:ext cx="180498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1333340" y="5733452"/>
            <a:ext cx="1042416" cy="1042416"/>
          </a:xfrm>
          <a:prstGeom prst="actionButtonHom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7">
            <a:extLst>
              <a:ext uri="{FF2B5EF4-FFF2-40B4-BE49-F238E27FC236}">
                <a16:creationId xmlns="" xmlns:a16="http://schemas.microsoft.com/office/drawing/2014/main" id="{4BED6544-CFFE-5943-B107-D547E9ABE6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00" y="2244453"/>
            <a:ext cx="4572000" cy="3400425"/>
          </a:xfrm>
          <a:prstGeom prst="rect">
            <a:avLst/>
          </a:prstGeom>
        </p:spPr>
      </p:pic>
      <p:sp>
        <p:nvSpPr>
          <p:cNvPr id="8" name="Управляющая кнопка: далее 7">
            <a:hlinkClick r:id="rId6" action="ppaction://hlinksldjump" highlightClick="1">
              <a:snd r:embed="rId2" name="applause.wav"/>
            </a:hlinkClick>
          </p:cNvPr>
          <p:cNvSpPr/>
          <p:nvPr/>
        </p:nvSpPr>
        <p:spPr>
          <a:xfrm>
            <a:off x="971600" y="2755838"/>
            <a:ext cx="2750904" cy="104241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rId6" action="ppaction://hlinksldjump" highlightClick="1">
              <a:snd r:embed="rId7" name="drumroll.wav"/>
            </a:hlinkClick>
          </p:cNvPr>
          <p:cNvSpPr/>
          <p:nvPr/>
        </p:nvSpPr>
        <p:spPr>
          <a:xfrm>
            <a:off x="1333340" y="3768911"/>
            <a:ext cx="2389164" cy="104241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rId6" action="ppaction://hlinksldjump" highlightClick="1">
              <a:snd r:embed="rId7" name="drumroll.wav"/>
            </a:hlinkClick>
          </p:cNvPr>
          <p:cNvSpPr/>
          <p:nvPr/>
        </p:nvSpPr>
        <p:spPr>
          <a:xfrm>
            <a:off x="1068044" y="4708834"/>
            <a:ext cx="2703732" cy="104241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07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325</TotalTime>
  <Words>495</Words>
  <Application>Microsoft Office PowerPoint</Application>
  <PresentationFormat>Экран (4:3)</PresentationFormat>
  <Paragraphs>107</Paragraphs>
  <Slides>31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Arial Narrow</vt:lpstr>
      <vt:lpstr>Palatino Linotype</vt:lpstr>
      <vt:lpstr>Wingdings</vt:lpstr>
      <vt:lpstr>Базовая</vt:lpstr>
      <vt:lpstr>Интеллектуальная викторина по финансовой грамотности</vt:lpstr>
      <vt:lpstr>Правила викторины</vt:lpstr>
      <vt:lpstr>Правила викторины:</vt:lpstr>
      <vt:lpstr>Мои финансы</vt:lpstr>
      <vt:lpstr>Презентация PowerPoint</vt:lpstr>
      <vt:lpstr>Презентация PowerPoint</vt:lpstr>
      <vt:lpstr>Устойчивый рост цен на товары и услуги,обесценивание денег </vt:lpstr>
      <vt:lpstr>Деньги,материальные ценности,которые получают члены семьи,зарплата,стипендия,пенсия</vt:lpstr>
      <vt:lpstr>Это слово образовано от французского весы и означает равновесие</vt:lpstr>
      <vt:lpstr>Презентация PowerPoint</vt:lpstr>
      <vt:lpstr>Все доходы и расходы семьи за год или месяц</vt:lpstr>
      <vt:lpstr>Какие деньги родители выделяют своим детям</vt:lpstr>
      <vt:lpstr>Что делает с рублем копейка?</vt:lpstr>
      <vt:lpstr>Для чего  насечки на ребре монеты?</vt:lpstr>
      <vt:lpstr>Презентация PowerPoint</vt:lpstr>
      <vt:lpstr>Какой процент отчисляет работодатель с заработной платы сорудника (НДФЛ)?</vt:lpstr>
      <vt:lpstr>НЕСЧАСТНЫЙ СЛУЧАЙ</vt:lpstr>
      <vt:lpstr>«Деньги вещь особо важная,особенно когда……..» Ремарк</vt:lpstr>
      <vt:lpstr>Богатство принадлежит не тому кто им владеет,а тому кто умеет от него получать…Б.Франклин</vt:lpstr>
      <vt:lpstr>Помните,что деньги имеют свойство….Франклин</vt:lpstr>
      <vt:lpstr>Работай так, будто деньги не имеют для тебя….М.Твен</vt:lpstr>
      <vt:lpstr>Блиц- игра 100 б О каком любимом детьми продукте говорят,мчто из одной картофелины можно сделать килограмм?</vt:lpstr>
      <vt:lpstr>Ответ: чипсы</vt:lpstr>
      <vt:lpstr>200 баллов Как называется превышение доходов Бюджета над расходами?</vt:lpstr>
      <vt:lpstr>Ответ : профицит</vt:lpstr>
      <vt:lpstr>300 баллов Гражданин хочет сдать свою квартиру за 25 тыс в месяц, на сколько увеличится его доход, подоходный налог  составляет 13 %?</vt:lpstr>
      <vt:lpstr>Ответ :16250 рублей</vt:lpstr>
      <vt:lpstr>400 баллов  Какую сумму  необходимо заплатить за 300 кВт электроэнергии,если ,1 кВт стоит  2 рубля 40 копеек</vt:lpstr>
      <vt:lpstr>Ответ 723 рубля</vt:lpstr>
      <vt:lpstr>Петр Петрович застраховал свой  Автовомобиль  по АСАГО и по КАСКО,попал вавариюпо своей вине и повредил машину,за чей счёт будет отремонтирована машина?</vt:lpstr>
      <vt:lpstr>Ответ КАСКО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Интеллектуальная игра  «Кадеты Отечества»</dc:title>
  <dc:creator>TravelMate8573T</dc:creator>
  <cp:lastModifiedBy>Пользователь Windows</cp:lastModifiedBy>
  <cp:revision>42</cp:revision>
  <dcterms:created xsi:type="dcterms:W3CDTF">2018-02-08T14:10:39Z</dcterms:created>
  <dcterms:modified xsi:type="dcterms:W3CDTF">2018-03-30T08:06:46Z</dcterms:modified>
</cp:coreProperties>
</file>