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r4WkOodwRWKexebE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0590" y="4437112"/>
            <a:ext cx="4861048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Модуль 2: </a:t>
            </a:r>
            <a:r>
              <a:rPr lang="ru-RU" b="1" dirty="0"/>
              <a:t>Содержание и методика преподавания тем по управлению личными финансами и формированию семейного бюджета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Школа\Desktop\Ваши Финансы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5"/>
            <a:ext cx="4028658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0998" y="1603694"/>
            <a:ext cx="6660232" cy="18302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Проект:</a:t>
            </a:r>
            <a:br>
              <a:rPr lang="ru-RU" sz="4800" b="1" dirty="0" smtClean="0"/>
            </a:br>
            <a:r>
              <a:rPr lang="ru-RU" sz="4800" b="1" dirty="0" smtClean="0"/>
              <a:t>«День </a:t>
            </a:r>
            <a:r>
              <a:rPr lang="ru-RU" sz="4800" b="1" dirty="0"/>
              <a:t>финансовой грамотности»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631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8658" y="2130425"/>
            <a:ext cx="5115342" cy="2738735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Авторы-разработчики </a:t>
            </a:r>
            <a:r>
              <a:rPr lang="ru-RU" sz="2400" b="1" dirty="0" smtClean="0"/>
              <a:t>проекта:</a:t>
            </a:r>
            <a:br>
              <a:rPr lang="ru-RU" sz="2400" b="1" dirty="0" smtClean="0"/>
            </a:br>
            <a:r>
              <a:rPr lang="ru-RU" sz="2400" dirty="0" smtClean="0"/>
              <a:t>1. Чистякова </a:t>
            </a:r>
            <a:r>
              <a:rPr lang="ru-RU" sz="2400" dirty="0"/>
              <a:t>Надежда Алексеевна (г. Красноярск, МАОУ Лицей №7);</a:t>
            </a:r>
            <a:br>
              <a:rPr lang="ru-RU" sz="2400" dirty="0"/>
            </a:br>
            <a:r>
              <a:rPr lang="ru-RU" sz="2400" dirty="0" smtClean="0"/>
              <a:t>2. Мастерских </a:t>
            </a:r>
            <a:r>
              <a:rPr lang="ru-RU" sz="2400" dirty="0"/>
              <a:t>Андрей Александрович (г. Тюмень, МАОУ СОШ №30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r>
              <a:rPr lang="ru-RU" sz="2400" dirty="0" smtClean="0"/>
              <a:t>3. Протодьяконов </a:t>
            </a:r>
            <a:r>
              <a:rPr lang="ru-RU" sz="2400" dirty="0"/>
              <a:t>Егор Дмитриевич (Республика Саха (Якутия), с. </a:t>
            </a:r>
            <a:r>
              <a:rPr lang="ru-RU" sz="2400" dirty="0" err="1" smtClean="0"/>
              <a:t>Дирин</a:t>
            </a:r>
            <a:r>
              <a:rPr lang="ru-RU" sz="2400" dirty="0" smtClean="0"/>
              <a:t>, </a:t>
            </a:r>
            <a:r>
              <a:rPr lang="ru-RU" sz="2400" dirty="0"/>
              <a:t>«</a:t>
            </a:r>
            <a:r>
              <a:rPr lang="ru-RU" sz="2400" dirty="0" err="1"/>
              <a:t>Диринская</a:t>
            </a:r>
            <a:r>
              <a:rPr lang="ru-RU" sz="2400" dirty="0"/>
              <a:t> </a:t>
            </a:r>
            <a:r>
              <a:rPr lang="ru-RU" sz="2400" dirty="0" smtClean="0"/>
              <a:t>СОШ «АГРО» </a:t>
            </a:r>
            <a:r>
              <a:rPr lang="ru-RU" sz="2400" dirty="0" err="1"/>
              <a:t>Чурапчинского</a:t>
            </a:r>
            <a:r>
              <a:rPr lang="ru-RU" sz="2400" dirty="0"/>
              <a:t> р-на);</a:t>
            </a:r>
            <a:br>
              <a:rPr lang="ru-RU" sz="2400" dirty="0"/>
            </a:br>
            <a:r>
              <a:rPr lang="ru-RU" sz="2400" dirty="0" smtClean="0"/>
              <a:t>4. Власова </a:t>
            </a:r>
            <a:r>
              <a:rPr lang="ru-RU" sz="2400" dirty="0"/>
              <a:t>Алена Евгеньевна (г. Якутск, МОБУ СОШ №5);</a:t>
            </a:r>
            <a:br>
              <a:rPr lang="ru-RU" sz="2400" dirty="0"/>
            </a:br>
            <a:r>
              <a:rPr lang="ru-RU" sz="2400" dirty="0" smtClean="0"/>
              <a:t>5. Решетников </a:t>
            </a:r>
            <a:r>
              <a:rPr lang="ru-RU" sz="2400" dirty="0"/>
              <a:t>Гаврил </a:t>
            </a:r>
            <a:r>
              <a:rPr lang="ru-RU" sz="2400" dirty="0" err="1"/>
              <a:t>Гаврильевич</a:t>
            </a:r>
            <a:r>
              <a:rPr lang="ru-RU" sz="2400" dirty="0"/>
              <a:t> (г. Якутск, МОБУ «Якутская городская национальная гимназия»);</a:t>
            </a:r>
            <a:br>
              <a:rPr lang="ru-RU" sz="2400" dirty="0"/>
            </a:br>
            <a:r>
              <a:rPr lang="ru-RU" sz="2400" dirty="0" smtClean="0"/>
              <a:t>6. </a:t>
            </a:r>
            <a:r>
              <a:rPr lang="ru-RU" sz="2400" dirty="0" err="1" smtClean="0"/>
              <a:t>Белолюбская</a:t>
            </a:r>
            <a:r>
              <a:rPr lang="ru-RU" sz="2400" dirty="0" smtClean="0"/>
              <a:t> </a:t>
            </a:r>
            <a:r>
              <a:rPr lang="ru-RU" sz="2400" dirty="0"/>
              <a:t>Анна </a:t>
            </a:r>
            <a:r>
              <a:rPr lang="ru-RU" sz="2400" dirty="0" err="1"/>
              <a:t>Гаврильевна</a:t>
            </a:r>
            <a:r>
              <a:rPr lang="ru-RU" sz="2400" dirty="0"/>
              <a:t> (г. Якутск, МОБУ «Якутская городская национальная гимназия</a:t>
            </a:r>
            <a:r>
              <a:rPr lang="ru-RU" sz="2400" dirty="0" smtClean="0"/>
              <a:t>»).</a:t>
            </a:r>
            <a:endParaRPr lang="ru-RU" sz="2400" dirty="0"/>
          </a:p>
        </p:txBody>
      </p:sp>
      <p:pic>
        <p:nvPicPr>
          <p:cNvPr id="2050" name="Picture 2" descr="C:\Users\Школа\Desktop\Ваши Финансы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5"/>
            <a:ext cx="4028658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957818"/>
            <a:ext cx="4287758" cy="29523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Цель проекта:</a:t>
            </a:r>
            <a:r>
              <a:rPr lang="ru-RU" sz="2000" dirty="0"/>
              <a:t> Повышение уровня финансовой грамотности населения: начальная школа (1-4 классы), среднее звено (5-9 классы), старшая школа (10-11 классы) и родители. 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Задачи</a:t>
            </a:r>
            <a:r>
              <a:rPr lang="ru-RU" sz="2000" b="1" dirty="0"/>
              <a:t>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1. Организовать </a:t>
            </a:r>
            <a:r>
              <a:rPr lang="ru-RU" sz="2000" dirty="0"/>
              <a:t>день финансовой грамотности для учащихся и родителей;</a:t>
            </a:r>
            <a:br>
              <a:rPr lang="ru-RU" sz="2000" dirty="0"/>
            </a:br>
            <a:r>
              <a:rPr lang="ru-RU" sz="2000" dirty="0" smtClean="0"/>
              <a:t>2. Определить </a:t>
            </a:r>
            <a:r>
              <a:rPr lang="ru-RU" sz="2000" dirty="0"/>
              <a:t>уровень финансовой грамотности родителей;</a:t>
            </a:r>
            <a:br>
              <a:rPr lang="ru-RU" sz="2000" dirty="0"/>
            </a:br>
            <a:r>
              <a:rPr lang="ru-RU" sz="2000" dirty="0" smtClean="0"/>
              <a:t>3. Создать </a:t>
            </a:r>
            <a:r>
              <a:rPr lang="ru-RU" sz="2000" dirty="0"/>
              <a:t>благоприятные условия для формирования финансовых компетенций у учащихся и родителей;</a:t>
            </a:r>
            <a:br>
              <a:rPr lang="ru-RU" sz="2000" dirty="0"/>
            </a:br>
            <a:r>
              <a:rPr lang="ru-RU" sz="2000" dirty="0" smtClean="0"/>
              <a:t>4. Восполнение </a:t>
            </a:r>
            <a:r>
              <a:rPr lang="ru-RU" sz="2000" dirty="0"/>
              <a:t>пробелов в сфере финансовой грамотности среди учащихся и родителей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C:\Users\Школа\Desktop\Ваши Финансы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5"/>
            <a:ext cx="4028658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Ваши Финансы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5"/>
            <a:ext cx="4028658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4211960" y="3068960"/>
            <a:ext cx="4824536" cy="1470025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</a:rPr>
              <a:t>«</a:t>
            </a:r>
            <a:r>
              <a:rPr lang="ru-RU" sz="2200" b="1" dirty="0">
                <a:solidFill>
                  <a:srgbClr val="FF0000"/>
                </a:solidFill>
              </a:rPr>
              <a:t>Юный финансист» - экономическая </a:t>
            </a:r>
            <a:r>
              <a:rPr lang="ru-RU" sz="2200" b="1" dirty="0" err="1">
                <a:solidFill>
                  <a:srgbClr val="FF0000"/>
                </a:solidFill>
              </a:rPr>
              <a:t>квест</a:t>
            </a:r>
            <a:r>
              <a:rPr lang="ru-RU" sz="2200" b="1" dirty="0">
                <a:solidFill>
                  <a:srgbClr val="FF0000"/>
                </a:solidFill>
              </a:rPr>
              <a:t>-игра для обучающихся 1-4 классов;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>
                <a:solidFill>
                  <a:srgbClr val="0070C0"/>
                </a:solidFill>
              </a:rPr>
              <a:t>Биржа «Я - инвестор» для 5-9 классов;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>
                <a:solidFill>
                  <a:srgbClr val="FF0000"/>
                </a:solidFill>
              </a:rPr>
              <a:t>Дебаты: «Государство обязано обеспечивать достойную пенсию» </a:t>
            </a:r>
            <a:r>
              <a:rPr lang="ru-RU" sz="2200" b="1" i="1" dirty="0">
                <a:solidFill>
                  <a:srgbClr val="FF0000"/>
                </a:solidFill>
              </a:rPr>
              <a:t>для 10-11 классов </a:t>
            </a:r>
            <a:r>
              <a:rPr lang="ru-RU" sz="2200" b="1" i="1" dirty="0" smtClean="0">
                <a:solidFill>
                  <a:srgbClr val="FF0000"/>
                </a:solidFill>
              </a:rPr>
              <a:t>по формату Карла Поппера;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dirty="0" smtClean="0">
                <a:solidFill>
                  <a:srgbClr val="0070C0"/>
                </a:solidFill>
              </a:rPr>
              <a:t>Онлайн-диктант </a:t>
            </a:r>
            <a:r>
              <a:rPr lang="ru-RU" sz="2200" b="1" dirty="0">
                <a:solidFill>
                  <a:srgbClr val="0070C0"/>
                </a:solidFill>
              </a:rPr>
              <a:t>по финансовой грамотности для </a:t>
            </a:r>
            <a:r>
              <a:rPr lang="ru-RU" sz="2200" b="1" dirty="0" smtClean="0">
                <a:solidFill>
                  <a:srgbClr val="0070C0"/>
                </a:solidFill>
              </a:rPr>
              <a:t>родителей </a:t>
            </a:r>
            <a:r>
              <a:rPr lang="ru-RU" sz="2200" b="1" dirty="0">
                <a:solidFill>
                  <a:srgbClr val="0070C0"/>
                </a:solidFill>
              </a:rPr>
              <a:t>«Основы финансовой грамотности. Личные деньги. Семейный бюджет</a:t>
            </a:r>
            <a:r>
              <a:rPr lang="ru-RU" sz="2200" b="1" dirty="0" smtClean="0">
                <a:solidFill>
                  <a:srgbClr val="0070C0"/>
                </a:solidFill>
              </a:rPr>
              <a:t>».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110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В день финансовой грамотности предлагаются следующие мероприятия: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4624"/>
            <a:ext cx="5256584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Online</a:t>
            </a:r>
            <a:r>
              <a:rPr lang="sah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sah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иктант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финансовой грамотности для родителей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Школа\Desktop\Ваши Финансы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5"/>
            <a:ext cx="4028658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556792"/>
            <a:ext cx="4104456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https://goo.gl/forms/r4WkOodwRWKexebE2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8790699">
            <a:off x="7965682" y="2492298"/>
            <a:ext cx="598000" cy="996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8169" r="25957" b="9593"/>
          <a:stretch/>
        </p:blipFill>
        <p:spPr bwMode="auto">
          <a:xfrm>
            <a:off x="4029334" y="2852936"/>
            <a:ext cx="3711018" cy="348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27218" r="24685" b="25000"/>
          <a:stretch/>
        </p:blipFill>
        <p:spPr bwMode="auto">
          <a:xfrm>
            <a:off x="5726571" y="5013176"/>
            <a:ext cx="3381933" cy="177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Ваши Финансы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5"/>
            <a:ext cx="4028658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636912"/>
            <a:ext cx="5112568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Планируемые </a:t>
            </a:r>
            <a:r>
              <a:rPr lang="ru-RU" sz="2800" b="1" dirty="0" smtClean="0">
                <a:solidFill>
                  <a:srgbClr val="FF0000"/>
                </a:solidFill>
              </a:rPr>
              <a:t>результаты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Предметные: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Формирование представления об основах финансовой грамотности: овладение терминологией, планирование семейного бюджета, управление личными финансами.</a:t>
            </a:r>
            <a:br>
              <a:rPr lang="ru-RU" sz="2400" dirty="0"/>
            </a:br>
            <a:r>
              <a:rPr lang="ru-RU" sz="2400" b="1" i="1" dirty="0" err="1"/>
              <a:t>Метапредметные</a:t>
            </a:r>
            <a:r>
              <a:rPr lang="ru-RU" sz="2400" b="1" i="1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Анализировать различные жизненные ситуации, сравнивать и оценивать финансовые решения.</a:t>
            </a:r>
            <a:br>
              <a:rPr lang="ru-RU" sz="2400" dirty="0"/>
            </a:br>
            <a:r>
              <a:rPr lang="ru-RU" sz="2400" b="1" i="1" dirty="0"/>
              <a:t>Личностные: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Формирование понимания значимости знаний, умений и навыков по финансовой грамотности, поиск альтернативного решения по использованию различных финансовых </a:t>
            </a:r>
            <a:r>
              <a:rPr lang="ru-RU" sz="2400" dirty="0" smtClean="0"/>
              <a:t>инструментов.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54006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Школа\Desktop\Ваши Финансы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5"/>
            <a:ext cx="4028658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Проект: «День финансовой грамотности»</vt:lpstr>
      <vt:lpstr>Авторы-разработчики проекта: 1. Чистякова Надежда Алексеевна (г. Красноярск, МАОУ Лицей №7); 2. Мастерских Андрей Александрович (г. Тюмень, МАОУ СОШ №30); 3. Протодьяконов Егор Дмитриевич (Республика Саха (Якутия), с. Дирин, «Диринская СОШ «АГРО» Чурапчинского р-на); 4. Власова Алена Евгеньевна (г. Якутск, МОБУ СОШ №5); 5. Решетников Гаврил Гаврильевич (г. Якутск, МОБУ «Якутская городская национальная гимназия»); 6. Белолюбская Анна Гаврильевна (г. Якутск, МОБУ «Якутская городская национальная гимназия»).</vt:lpstr>
      <vt:lpstr>Цель проекта: Повышение уровня финансовой грамотности населения: начальная школа (1-4 классы), среднее звено (5-9 классы), старшая школа (10-11 классы) и родители.   Задачи:  1. Организовать день финансовой грамотности для учащихся и родителей; 2. Определить уровень финансовой грамотности родителей; 3. Создать благоприятные условия для формирования финансовых компетенций у учащихся и родителей; 4. Восполнение пробелов в сфере финансовой грамотности среди учащихся и родителей.</vt:lpstr>
      <vt:lpstr>«Юный финансист» - экономическая квест-игра для обучающихся 1-4 классов; Биржа «Я - инвестор» для 5-9 классов; Дебаты: «Государство обязано обеспечивать достойную пенсию» для 10-11 классов по формату Карла Поппера; Онлайн-диктант по финансовой грамотности для родителей «Основы финансовой грамотности. Личные деньги. Семейный бюджет».</vt:lpstr>
      <vt:lpstr>Online - диктант по финансовой грамотности для родителей</vt:lpstr>
      <vt:lpstr>Планируемые результаты Предметные: Формирование представления об основах финансовой грамотности: овладение терминологией, планирование семейного бюджета, управление личными финансами. Метапредметные: Анализировать различные жизненные ситуации, сравнивать и оценивать финансовые решения. Личностные: Формирование понимания значимости знаний, умений и навыков по финансовой грамотности, поиск альтернативного решения по использованию различных финансовых инструментов.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17</cp:revision>
  <dcterms:created xsi:type="dcterms:W3CDTF">2018-03-29T18:56:17Z</dcterms:created>
  <dcterms:modified xsi:type="dcterms:W3CDTF">2018-03-30T10:57:56Z</dcterms:modified>
</cp:coreProperties>
</file>