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oo.gl/forms/r4WkOodwRWKexebE2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0590" y="4437112"/>
            <a:ext cx="4861048" cy="17526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Модуль 2: </a:t>
            </a:r>
            <a:r>
              <a:rPr lang="ru-RU" b="1" dirty="0"/>
              <a:t>Содержание и методика преподавания тем по управлению личными финансами и формированию семейного бюджета</a:t>
            </a:r>
            <a:endParaRPr lang="ru-RU" dirty="0"/>
          </a:p>
          <a:p>
            <a:endParaRPr lang="ru-RU" dirty="0"/>
          </a:p>
        </p:txBody>
      </p:sp>
      <p:pic>
        <p:nvPicPr>
          <p:cNvPr id="5" name="Picture 2" descr="C:\Users\Школа\Desktop\Ваши Финансы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65"/>
            <a:ext cx="4028658" cy="684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60998" y="1603694"/>
            <a:ext cx="6660232" cy="1830288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>Проект:</a:t>
            </a:r>
            <a:br>
              <a:rPr lang="ru-RU" sz="4800" b="1" dirty="0" smtClean="0"/>
            </a:br>
            <a:r>
              <a:rPr lang="ru-RU" sz="4800" b="1" dirty="0" smtClean="0"/>
              <a:t>«День </a:t>
            </a:r>
            <a:r>
              <a:rPr lang="ru-RU" sz="4800" b="1" dirty="0"/>
              <a:t>финансовой грамотности»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56313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28658" y="2130425"/>
            <a:ext cx="5115342" cy="2738735"/>
          </a:xfrm>
        </p:spPr>
        <p:txBody>
          <a:bodyPr>
            <a:noAutofit/>
          </a:bodyPr>
          <a:lstStyle/>
          <a:p>
            <a:pPr algn="l"/>
            <a:r>
              <a:rPr lang="ru-RU" sz="2400" b="1" dirty="0"/>
              <a:t>Авторы-разработчики </a:t>
            </a:r>
            <a:r>
              <a:rPr lang="ru-RU" sz="2400" b="1" dirty="0" smtClean="0"/>
              <a:t>проекта:</a:t>
            </a:r>
            <a:br>
              <a:rPr lang="ru-RU" sz="2400" b="1" dirty="0" smtClean="0"/>
            </a:br>
            <a:r>
              <a:rPr lang="ru-RU" sz="2400" dirty="0" smtClean="0"/>
              <a:t>1. Чистякова </a:t>
            </a:r>
            <a:r>
              <a:rPr lang="ru-RU" sz="2400" dirty="0"/>
              <a:t>Надежда Алексеевна (г. Красноярск, МАОУ Лицей №7);</a:t>
            </a:r>
            <a:br>
              <a:rPr lang="ru-RU" sz="2400" dirty="0"/>
            </a:br>
            <a:r>
              <a:rPr lang="ru-RU" sz="2400" dirty="0" smtClean="0"/>
              <a:t>2. Мастерских </a:t>
            </a:r>
            <a:r>
              <a:rPr lang="ru-RU" sz="2400" dirty="0"/>
              <a:t>Андрей Александрович (г. Тюмень, МАОУ СОШ №30</a:t>
            </a:r>
            <a:r>
              <a:rPr lang="ru-RU" sz="2400" dirty="0" smtClean="0"/>
              <a:t>);</a:t>
            </a:r>
            <a:br>
              <a:rPr lang="ru-RU" sz="2400" dirty="0" smtClean="0"/>
            </a:br>
            <a:r>
              <a:rPr lang="ru-RU" sz="2400" dirty="0" smtClean="0"/>
              <a:t>3. Протодьяконов </a:t>
            </a:r>
            <a:r>
              <a:rPr lang="ru-RU" sz="2400" dirty="0"/>
              <a:t>Егор Дмитриевич (Республика Саха (Якутия), с. </a:t>
            </a:r>
            <a:r>
              <a:rPr lang="ru-RU" sz="2400" dirty="0" err="1" smtClean="0"/>
              <a:t>Дирин</a:t>
            </a:r>
            <a:r>
              <a:rPr lang="ru-RU" sz="2400" dirty="0" smtClean="0"/>
              <a:t>, </a:t>
            </a:r>
            <a:r>
              <a:rPr lang="ru-RU" sz="2400" dirty="0"/>
              <a:t>«</a:t>
            </a:r>
            <a:r>
              <a:rPr lang="ru-RU" sz="2400" dirty="0" err="1"/>
              <a:t>Диринская</a:t>
            </a:r>
            <a:r>
              <a:rPr lang="ru-RU" sz="2400" dirty="0"/>
              <a:t> </a:t>
            </a:r>
            <a:r>
              <a:rPr lang="ru-RU" sz="2400" dirty="0" smtClean="0"/>
              <a:t>СОШ «АГРО» </a:t>
            </a:r>
            <a:r>
              <a:rPr lang="ru-RU" sz="2400" dirty="0" err="1"/>
              <a:t>Чурапчинского</a:t>
            </a:r>
            <a:r>
              <a:rPr lang="ru-RU" sz="2400" dirty="0"/>
              <a:t> р-на);</a:t>
            </a:r>
            <a:br>
              <a:rPr lang="ru-RU" sz="2400" dirty="0"/>
            </a:br>
            <a:r>
              <a:rPr lang="ru-RU" sz="2400" dirty="0" smtClean="0"/>
              <a:t>4. Власова </a:t>
            </a:r>
            <a:r>
              <a:rPr lang="ru-RU" sz="2400" dirty="0"/>
              <a:t>Алена Евгеньевна (г. Якутск, МОБУ СОШ №5);</a:t>
            </a:r>
            <a:br>
              <a:rPr lang="ru-RU" sz="2400" dirty="0"/>
            </a:br>
            <a:r>
              <a:rPr lang="ru-RU" sz="2400" dirty="0" smtClean="0"/>
              <a:t>5. Решетников </a:t>
            </a:r>
            <a:r>
              <a:rPr lang="ru-RU" sz="2400" dirty="0"/>
              <a:t>Гаврил </a:t>
            </a:r>
            <a:r>
              <a:rPr lang="ru-RU" sz="2400" dirty="0" err="1"/>
              <a:t>Гаврильевич</a:t>
            </a:r>
            <a:r>
              <a:rPr lang="ru-RU" sz="2400" dirty="0"/>
              <a:t> (г. Якутск, МОБУ «Якутская городская национальная гимназия»);</a:t>
            </a:r>
            <a:br>
              <a:rPr lang="ru-RU" sz="2400" dirty="0"/>
            </a:br>
            <a:r>
              <a:rPr lang="ru-RU" sz="2400" dirty="0" smtClean="0"/>
              <a:t>6. </a:t>
            </a:r>
            <a:r>
              <a:rPr lang="ru-RU" sz="2400" dirty="0" err="1" smtClean="0"/>
              <a:t>Белолюбская</a:t>
            </a:r>
            <a:r>
              <a:rPr lang="ru-RU" sz="2400" dirty="0" smtClean="0"/>
              <a:t> </a:t>
            </a:r>
            <a:r>
              <a:rPr lang="ru-RU" sz="2400" dirty="0"/>
              <a:t>Анна </a:t>
            </a:r>
            <a:r>
              <a:rPr lang="ru-RU" sz="2400" dirty="0" err="1"/>
              <a:t>Гаврильевна</a:t>
            </a:r>
            <a:r>
              <a:rPr lang="ru-RU" sz="2400" dirty="0"/>
              <a:t> (г. Якутск, МОБУ «Якутская городская национальная гимназия</a:t>
            </a:r>
            <a:r>
              <a:rPr lang="ru-RU" sz="2400" dirty="0" smtClean="0"/>
              <a:t>»).</a:t>
            </a:r>
            <a:endParaRPr lang="ru-RU" sz="2400" dirty="0"/>
          </a:p>
        </p:txBody>
      </p:sp>
      <p:pic>
        <p:nvPicPr>
          <p:cNvPr id="2050" name="Picture 2" descr="C:\Users\Школа\Desktop\Ваши Финансы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65"/>
            <a:ext cx="4028658" cy="684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048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11960" y="1957818"/>
            <a:ext cx="4287758" cy="2952328"/>
          </a:xfrm>
        </p:spPr>
        <p:txBody>
          <a:bodyPr>
            <a:noAutofit/>
          </a:bodyPr>
          <a:lstStyle/>
          <a:p>
            <a:pPr algn="l"/>
            <a:r>
              <a:rPr lang="ru-RU" sz="2000" b="1" dirty="0"/>
              <a:t>Цель проекта:</a:t>
            </a:r>
            <a:r>
              <a:rPr lang="ru-RU" sz="2000" dirty="0"/>
              <a:t> Повышение уровня финансовой грамотности населения: начальная школа (1-4 классы), среднее звено (5-9 классы), старшая школа (10-11 классы) и родители. </a:t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Задачи</a:t>
            </a:r>
            <a:r>
              <a:rPr lang="ru-RU" sz="2000" b="1" dirty="0"/>
              <a:t>: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1. Организовать </a:t>
            </a:r>
            <a:r>
              <a:rPr lang="ru-RU" sz="2000" dirty="0"/>
              <a:t>день финансовой грамотности для учащихся и родителей;</a:t>
            </a:r>
            <a:br>
              <a:rPr lang="ru-RU" sz="2000" dirty="0"/>
            </a:br>
            <a:r>
              <a:rPr lang="ru-RU" sz="2000" dirty="0" smtClean="0"/>
              <a:t>2. Определить </a:t>
            </a:r>
            <a:r>
              <a:rPr lang="ru-RU" sz="2000" dirty="0"/>
              <a:t>уровень финансовой грамотности родителей;</a:t>
            </a:r>
            <a:br>
              <a:rPr lang="ru-RU" sz="2000" dirty="0"/>
            </a:br>
            <a:r>
              <a:rPr lang="ru-RU" sz="2000" dirty="0" smtClean="0"/>
              <a:t>3. Создать </a:t>
            </a:r>
            <a:r>
              <a:rPr lang="ru-RU" sz="2000" dirty="0"/>
              <a:t>благоприятные условия для формирования финансовых компетенций у учащихся и родителей;</a:t>
            </a:r>
            <a:br>
              <a:rPr lang="ru-RU" sz="2000" dirty="0"/>
            </a:br>
            <a:r>
              <a:rPr lang="ru-RU" sz="2000" dirty="0" smtClean="0"/>
              <a:t>4. Восполнение </a:t>
            </a:r>
            <a:r>
              <a:rPr lang="ru-RU" sz="2000" dirty="0"/>
              <a:t>пробелов в сфере финансовой грамотности среди учащихся и родителей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2050" name="Picture 2" descr="C:\Users\Школа\Desktop\Ваши Финансы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65"/>
            <a:ext cx="4028658" cy="684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03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Школа\Desktop\Ваши Финансы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65"/>
            <a:ext cx="4028658" cy="684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2"/>
          <p:cNvSpPr>
            <a:spLocks noGrp="1"/>
          </p:cNvSpPr>
          <p:nvPr>
            <p:ph type="ctrTitle"/>
          </p:nvPr>
        </p:nvSpPr>
        <p:spPr>
          <a:xfrm>
            <a:off x="4211960" y="3068960"/>
            <a:ext cx="4824536" cy="1470025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solidFill>
                  <a:srgbClr val="FF0000"/>
                </a:solidFill>
              </a:rPr>
              <a:t>«</a:t>
            </a:r>
            <a:r>
              <a:rPr lang="ru-RU" sz="2200" b="1" dirty="0">
                <a:solidFill>
                  <a:srgbClr val="FF0000"/>
                </a:solidFill>
              </a:rPr>
              <a:t>Юный финансист» - экономическая </a:t>
            </a:r>
            <a:r>
              <a:rPr lang="ru-RU" sz="2200" b="1" dirty="0" err="1">
                <a:solidFill>
                  <a:srgbClr val="FF0000"/>
                </a:solidFill>
              </a:rPr>
              <a:t>квест</a:t>
            </a:r>
            <a:r>
              <a:rPr lang="ru-RU" sz="2200" b="1" dirty="0">
                <a:solidFill>
                  <a:srgbClr val="FF0000"/>
                </a:solidFill>
              </a:rPr>
              <a:t>-игра для обучающихся 1-4 классов;</a:t>
            </a: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>
                <a:solidFill>
                  <a:srgbClr val="0070C0"/>
                </a:solidFill>
              </a:rPr>
              <a:t>Биржа «Я - инвестор» для 5-9 классов;</a:t>
            </a: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>
                <a:solidFill>
                  <a:srgbClr val="FF0000"/>
                </a:solidFill>
              </a:rPr>
              <a:t>Дебаты: «Государство обязано обеспечивать достойную пенсию» </a:t>
            </a:r>
            <a:r>
              <a:rPr lang="ru-RU" sz="2200" b="1" i="1" dirty="0">
                <a:solidFill>
                  <a:srgbClr val="FF0000"/>
                </a:solidFill>
              </a:rPr>
              <a:t>для 10-11 классов </a:t>
            </a:r>
            <a:r>
              <a:rPr lang="ru-RU" sz="2200" b="1" i="1" dirty="0" smtClean="0">
                <a:solidFill>
                  <a:srgbClr val="FF0000"/>
                </a:solidFill>
              </a:rPr>
              <a:t>по формату Карла Поппера;</a:t>
            </a:r>
            <a:r>
              <a:rPr lang="ru-RU" sz="2200" b="1" i="1" dirty="0"/>
              <a:t/>
            </a:r>
            <a:br>
              <a:rPr lang="ru-RU" sz="2200" b="1" i="1" dirty="0"/>
            </a:br>
            <a:r>
              <a:rPr lang="ru-RU" sz="2200" b="1" dirty="0" smtClean="0">
                <a:solidFill>
                  <a:srgbClr val="0070C0"/>
                </a:solidFill>
              </a:rPr>
              <a:t>Онлайн-диктант </a:t>
            </a:r>
            <a:r>
              <a:rPr lang="ru-RU" sz="2200" b="1" dirty="0">
                <a:solidFill>
                  <a:srgbClr val="0070C0"/>
                </a:solidFill>
              </a:rPr>
              <a:t>по финансовой грамотности для </a:t>
            </a:r>
            <a:r>
              <a:rPr lang="ru-RU" sz="2200" b="1" dirty="0" smtClean="0">
                <a:solidFill>
                  <a:srgbClr val="0070C0"/>
                </a:solidFill>
              </a:rPr>
              <a:t>родителей </a:t>
            </a:r>
            <a:r>
              <a:rPr lang="ru-RU" sz="2200" b="1" dirty="0">
                <a:solidFill>
                  <a:srgbClr val="0070C0"/>
                </a:solidFill>
              </a:rPr>
              <a:t>«Основы финансовой грамотности. Личные деньги. Семейный бюджет</a:t>
            </a:r>
            <a:r>
              <a:rPr lang="ru-RU" sz="2200" b="1" dirty="0" smtClean="0">
                <a:solidFill>
                  <a:srgbClr val="0070C0"/>
                </a:solidFill>
              </a:rPr>
              <a:t>».</a:t>
            </a:r>
            <a:endParaRPr lang="ru-RU" sz="2200" b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01108" y="40466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ea typeface="+mj-ea"/>
                <a:cs typeface="+mj-cs"/>
              </a:rPr>
              <a:t>В день финансовой грамотности предлагаются следующие мероприятия: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066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23928" y="44624"/>
            <a:ext cx="5256584" cy="147002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Online</a:t>
            </a:r>
            <a:r>
              <a:rPr lang="sah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 </a:t>
            </a:r>
            <a:r>
              <a:rPr lang="sah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иктант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по финансовой грамотности для родителей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Picture 2" descr="C:\Users\Школа\Desktop\Ваши Финансы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65"/>
            <a:ext cx="4028658" cy="684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1556792"/>
            <a:ext cx="4104456" cy="122413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  <a:hlinkClick r:id="rId3"/>
              </a:rPr>
              <a:t>https://goo.gl/forms/r4WkOodwRWKexebE2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 rot="8790699">
            <a:off x="7965682" y="2492298"/>
            <a:ext cx="598000" cy="9966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48" t="8169" r="25957" b="9593"/>
          <a:stretch/>
        </p:blipFill>
        <p:spPr bwMode="auto">
          <a:xfrm>
            <a:off x="4029334" y="2852936"/>
            <a:ext cx="3711018" cy="3487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6" t="27218" r="24685" b="25000"/>
          <a:stretch/>
        </p:blipFill>
        <p:spPr bwMode="auto">
          <a:xfrm>
            <a:off x="5726571" y="5013176"/>
            <a:ext cx="3381933" cy="177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349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Школа\Desktop\Ваши Финансы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65"/>
            <a:ext cx="4028658" cy="684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23928" y="2636912"/>
            <a:ext cx="5112568" cy="1470025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Планируемые </a:t>
            </a:r>
            <a:r>
              <a:rPr lang="ru-RU" sz="2800" b="1" dirty="0" smtClean="0">
                <a:solidFill>
                  <a:srgbClr val="FF0000"/>
                </a:solidFill>
              </a:rPr>
              <a:t>результаты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i="1" dirty="0"/>
              <a:t>Предметные: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Формирование представления об основах финансовой грамотности: овладение терминологией, планирование семейного бюджета, управление личными финансами.</a:t>
            </a:r>
            <a:br>
              <a:rPr lang="ru-RU" sz="2400" dirty="0"/>
            </a:br>
            <a:r>
              <a:rPr lang="ru-RU" sz="2400" b="1" i="1" dirty="0" err="1"/>
              <a:t>Метапредметные</a:t>
            </a:r>
            <a:r>
              <a:rPr lang="ru-RU" sz="2400" b="1" i="1" dirty="0"/>
              <a:t>: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Анализировать различные жизненные ситуации, сравнивать и оценивать финансовые решения.</a:t>
            </a:r>
            <a:br>
              <a:rPr lang="ru-RU" sz="2400" dirty="0"/>
            </a:br>
            <a:r>
              <a:rPr lang="ru-RU" sz="2400" b="1" i="1" dirty="0"/>
              <a:t>Личностные: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Формирование понимания значимости знаний, умений и навыков по финансовой грамотности, поиск альтернативного решения по использованию различных финансовых </a:t>
            </a:r>
            <a:r>
              <a:rPr lang="ru-RU" sz="2400" dirty="0" smtClean="0"/>
              <a:t>инструментов.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67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91880" y="2348880"/>
            <a:ext cx="5400600" cy="1470025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72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Школа\Desktop\Ваши Финансы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65"/>
            <a:ext cx="4028658" cy="684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19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89</Words>
  <Application>Microsoft Office PowerPoint</Application>
  <PresentationFormat>Экран (4:3)</PresentationFormat>
  <Paragraphs>10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Проект: «День финансовой грамотности»</vt:lpstr>
      <vt:lpstr>Авторы-разработчики проекта: 1. Чистякова Надежда Алексеевна (г. Красноярск, МАОУ Лицей №7); 2. Мастерских Андрей Александрович (г. Тюмень, МАОУ СОШ №30); 3. Протодьяконов Егор Дмитриевич (Республика Саха (Якутия), с. Дирин, «Диринская СОШ «АГРО» Чурапчинского р-на); 4. Власова Алена Евгеньевна (г. Якутск, МОБУ СОШ №5); 5. Решетников Гаврил Гаврильевич (г. Якутск, МОБУ «Якутская городская национальная гимназия»); 6. Белолюбская Анна Гаврильевна (г. Якутск, МОБУ «Якутская городская национальная гимназия»).</vt:lpstr>
      <vt:lpstr>Цель проекта: Повышение уровня финансовой грамотности населения: начальная школа (1-4 классы), среднее звено (5-9 классы), старшая школа (10-11 классы) и родители.   Задачи:  1. Организовать день финансовой грамотности для учащихся и родителей; 2. Определить уровень финансовой грамотности родителей; 3. Создать благоприятные условия для формирования финансовых компетенций у учащихся и родителей; 4. Восполнение пробелов в сфере финансовой грамотности среди учащихся и родителей.</vt:lpstr>
      <vt:lpstr>«Юный финансист» - экономическая квест-игра для обучающихся 1-4 классов; Биржа «Я - инвестор» для 5-9 классов; Дебаты: «Государство обязано обеспечивать достойную пенсию» для 10-11 классов по формату Карла Поппера; Онлайн-диктант по финансовой грамотности для родителей «Основы финансовой грамотности. Личные деньги. Семейный бюджет».</vt:lpstr>
      <vt:lpstr>Online - диктант по финансовой грамотности для родителей</vt:lpstr>
      <vt:lpstr>Планируемые результаты Предметные: Формирование представления об основах финансовой грамотности: овладение терминологией, планирование семейного бюджета, управление личными финансами. Метапредметные: Анализировать различные жизненные ситуации, сравнивать и оценивать финансовые решения. Личностные: Формирование понимания значимости знаний, умений и навыков по финансовой грамотности, поиск альтернативного решения по использованию различных финансовых инструментов.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Школа</dc:creator>
  <cp:lastModifiedBy>Школа</cp:lastModifiedBy>
  <cp:revision>17</cp:revision>
  <dcterms:created xsi:type="dcterms:W3CDTF">2018-03-29T18:56:17Z</dcterms:created>
  <dcterms:modified xsi:type="dcterms:W3CDTF">2018-03-30T10:57:56Z</dcterms:modified>
</cp:coreProperties>
</file>