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1" autoAdjust="0"/>
    <p:restoredTop sz="94660"/>
  </p:normalViewPr>
  <p:slideViewPr>
    <p:cSldViewPr snapToGrid="0">
      <p:cViewPr varScale="1">
        <p:scale>
          <a:sx n="94" d="100"/>
          <a:sy n="94" d="100"/>
        </p:scale>
        <p:origin x="-424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18.05.18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18.05.18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gif"/><Relationship Id="rId3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4" Type="http://schemas.openxmlformats.org/officeDocument/2006/relationships/image" Target="../media/image10.gif"/><Relationship Id="rId5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4" Type="http://schemas.openxmlformats.org/officeDocument/2006/relationships/image" Target="../media/image14.gif"/><Relationship Id="rId5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6903" y="170222"/>
            <a:ext cx="10111881" cy="16816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Calibri"/>
                <a:cs typeface="Calibri"/>
              </a:rPr>
              <a:t>ИТОГОВЫЙ ГРУППОВОЙ </a:t>
            </a:r>
            <a:r>
              <a:rPr lang="en-US" sz="5400" b="1" dirty="0" smtClean="0">
                <a:solidFill>
                  <a:srgbClr val="FF0000"/>
                </a:solidFill>
                <a:latin typeface="Calibri"/>
                <a:cs typeface="Calibri"/>
              </a:rPr>
              <a:t>ПРОЕКТ</a:t>
            </a:r>
            <a:endParaRPr lang="en-US" sz="5400" b="1" dirty="0">
              <a:solidFill>
                <a:srgbClr val="FF0000"/>
              </a:solidFill>
              <a:latin typeface="Calibri"/>
              <a:cs typeface="Calibri"/>
            </a:endParaRPr>
          </a:p>
          <a:p>
            <a:pPr algn="ctr"/>
            <a:r>
              <a:rPr lang="en-US" sz="5400" b="1" dirty="0" err="1">
                <a:solidFill>
                  <a:srgbClr val="FF0000"/>
                </a:solidFill>
                <a:latin typeface="Calibri"/>
                <a:cs typeface="Calibri"/>
              </a:rPr>
              <a:t>Игра-квест</a:t>
            </a:r>
            <a:r>
              <a:rPr lang="en-US" sz="5400" b="1" dirty="0">
                <a:solidFill>
                  <a:srgbClr val="FF0000"/>
                </a:solidFill>
                <a:latin typeface="Calibri"/>
                <a:cs typeface="Calibri"/>
              </a:rPr>
              <a:t> "</a:t>
            </a:r>
            <a:r>
              <a:rPr lang="en-US" sz="5400" b="1" dirty="0" err="1">
                <a:solidFill>
                  <a:srgbClr val="FF0000"/>
                </a:solidFill>
                <a:latin typeface="Calibri"/>
                <a:cs typeface="Calibri"/>
              </a:rPr>
              <a:t>Банк</a:t>
            </a:r>
            <a:r>
              <a:rPr lang="en-US" sz="5400" b="1" dirty="0">
                <a:solidFill>
                  <a:srgbClr val="FF0000"/>
                </a:solidFill>
                <a:latin typeface="Calibri"/>
                <a:cs typeface="Calibri"/>
              </a:rPr>
              <a:t> и Я"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2167" y="1937917"/>
            <a:ext cx="8717279" cy="3273508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2970530"/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Авторы</a:t>
            </a:r>
            <a:r>
              <a:rPr lang="en-US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 </a:t>
            </a:r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проекта</a:t>
            </a:r>
            <a:r>
              <a:rPr lang="en-US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:</a:t>
            </a:r>
            <a:endParaRPr lang="ru-RU" sz="3400" b="1" dirty="0">
              <a:solidFill>
                <a:srgbClr val="800000"/>
              </a:solidFill>
              <a:effectLst>
                <a:glow rad="101600">
                  <a:srgbClr val="FFFF00">
                    <a:alpha val="75000"/>
                  </a:srgbClr>
                </a:glow>
              </a:effectLst>
              <a:latin typeface="Calibri"/>
              <a:cs typeface="Calibri"/>
            </a:endParaRPr>
          </a:p>
          <a:p>
            <a:pPr marL="2970530"/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Кошелева</a:t>
            </a:r>
            <a:r>
              <a:rPr lang="en-US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 </a:t>
            </a:r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Алена</a:t>
            </a:r>
            <a:r>
              <a:rPr lang="en-US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 </a:t>
            </a:r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Владимировна</a:t>
            </a:r>
          </a:p>
          <a:p>
            <a:pPr marL="2970530"/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Борзиков</a:t>
            </a:r>
            <a:r>
              <a:rPr lang="en-US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 </a:t>
            </a:r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Сергей</a:t>
            </a:r>
            <a:r>
              <a:rPr lang="en-US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 </a:t>
            </a:r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Игоревич</a:t>
            </a:r>
          </a:p>
          <a:p>
            <a:pPr marL="2970530"/>
            <a:r>
              <a:rPr lang="en-US" sz="3400" b="1" dirty="0" err="1" smtClean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Толч</a:t>
            </a:r>
            <a:r>
              <a:rPr lang="ru-RU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ё</a:t>
            </a:r>
            <a:r>
              <a:rPr lang="en-US" sz="3400" b="1" dirty="0" err="1" smtClean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нова</a:t>
            </a:r>
            <a:r>
              <a:rPr lang="en-US" sz="3400" b="1" dirty="0" smtClean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 </a:t>
            </a:r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Ирина</a:t>
            </a:r>
            <a:r>
              <a:rPr lang="en-US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 </a:t>
            </a:r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Викторовна</a:t>
            </a:r>
            <a:endParaRPr lang="en-US" sz="3400" b="1" dirty="0">
              <a:solidFill>
                <a:srgbClr val="800000"/>
              </a:solidFill>
              <a:effectLst>
                <a:glow rad="101600">
                  <a:srgbClr val="FFFF00">
                    <a:alpha val="75000"/>
                  </a:srgbClr>
                </a:glow>
              </a:effectLst>
              <a:latin typeface="Calibri"/>
              <a:cs typeface="Calibri"/>
            </a:endParaRPr>
          </a:p>
          <a:p>
            <a:pPr marL="2970530"/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Мелихова</a:t>
            </a:r>
            <a:r>
              <a:rPr lang="en-US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 </a:t>
            </a:r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Ольга</a:t>
            </a:r>
            <a:r>
              <a:rPr lang="en-US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 </a:t>
            </a:r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Леонидовна</a:t>
            </a:r>
          </a:p>
          <a:p>
            <a:pPr marL="2970530"/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Левченко</a:t>
            </a:r>
            <a:r>
              <a:rPr lang="en-US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 </a:t>
            </a:r>
            <a:r>
              <a:rPr lang="en-US" sz="3400" b="1" dirty="0" err="1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Елена</a:t>
            </a:r>
            <a:r>
              <a:rPr lang="en-US" sz="3400" b="1" dirty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 </a:t>
            </a:r>
            <a:r>
              <a:rPr lang="en-US" sz="3400" b="1" dirty="0" err="1" smtClean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Владим</a:t>
            </a:r>
            <a:r>
              <a:rPr lang="ru-RU" sz="3400" b="1" dirty="0" smtClean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и</a:t>
            </a:r>
            <a:r>
              <a:rPr lang="en-US" sz="3400" b="1" dirty="0" err="1" smtClean="0">
                <a:solidFill>
                  <a:srgbClr val="800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ровна</a:t>
            </a:r>
            <a:endParaRPr lang="en-US" sz="3400" b="1" dirty="0">
              <a:solidFill>
                <a:srgbClr val="800000"/>
              </a:solidFill>
              <a:effectLst>
                <a:glow rad="101600">
                  <a:srgbClr val="FFFF00">
                    <a:alpha val="75000"/>
                  </a:srgbClr>
                </a:glow>
              </a:effectLst>
              <a:latin typeface="Calibri"/>
              <a:cs typeface="Calibri"/>
            </a:endParaRPr>
          </a:p>
        </p:txBody>
      </p:sp>
      <p:pic>
        <p:nvPicPr>
          <p:cNvPr id="4" name="Изображение 3" descr="1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180" y="2186705"/>
            <a:ext cx="2287391" cy="3086918"/>
          </a:xfrm>
          <a:prstGeom prst="rect">
            <a:avLst/>
          </a:prstGeom>
        </p:spPr>
      </p:pic>
      <p:pic>
        <p:nvPicPr>
          <p:cNvPr id="6" name="Изображение 5" descr="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042" y="4189424"/>
            <a:ext cx="2438400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44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F6ABDC-738C-4359-86ED-462919ED3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09" y="0"/>
            <a:ext cx="9268555" cy="14534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5400" dirty="0">
                <a:solidFill>
                  <a:srgbClr val="FFFF00"/>
                </a:solidFill>
                <a:effectLst>
                  <a:glow rad="101600">
                    <a:srgbClr val="008000">
                      <a:alpha val="75000"/>
                    </a:srgbClr>
                  </a:glow>
                </a:effectLst>
                <a:latin typeface="Arial Black"/>
                <a:cs typeface="Arial Black"/>
              </a:rPr>
              <a:t>Аудитория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C786C18-A3E1-4DA8-9B92-BAF497ED4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913" y="1551936"/>
            <a:ext cx="8148800" cy="515745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ru-RU" sz="2600" dirty="0">
                <a:solidFill>
                  <a:srgbClr val="008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Arial Black"/>
                <a:cs typeface="Arial Black"/>
              </a:rPr>
              <a:t>Данная игра-квест рассчитана на учащихся 8-9 классов, проходящих учебную подготовку по предмету "Финансовая грамотность" (в качестве внеурочных занятий или в рамках специального курса).</a:t>
            </a:r>
          </a:p>
          <a:p>
            <a:pPr marL="0" indent="0" algn="ctr">
              <a:buNone/>
            </a:pPr>
            <a:r>
              <a:rPr lang="ru-RU" sz="2600" dirty="0">
                <a:solidFill>
                  <a:srgbClr val="008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Arial Black"/>
                <a:cs typeface="Arial Black"/>
              </a:rPr>
              <a:t>Для игры необходимо наличие 2-4 команд по 5 учащихся в каждой.</a:t>
            </a:r>
          </a:p>
          <a:p>
            <a:pPr marL="0" indent="0" algn="ctr">
              <a:buNone/>
            </a:pPr>
            <a:r>
              <a:rPr lang="ru-RU" sz="2600" dirty="0">
                <a:solidFill>
                  <a:srgbClr val="008000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Arial Black"/>
                <a:cs typeface="Arial Black"/>
              </a:rPr>
              <a:t>Для проведение игры могут привлекаться учащиеся 10-11 классов</a:t>
            </a:r>
          </a:p>
        </p:txBody>
      </p:sp>
      <p:pic>
        <p:nvPicPr>
          <p:cNvPr id="4" name="Изображение 3" descr="gif-dlya-prezentaciy-79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659" y="2524717"/>
            <a:ext cx="4012771" cy="303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102"/>
      </p:ext>
    </p:extLst>
  </p:cSld>
  <p:clrMapOvr>
    <a:masterClrMapping/>
  </p:clrMapOvr>
  <p:transition xmlns:p14="http://schemas.microsoft.com/office/powerpoint/2010/main" spd="slow">
    <p:randomBar dir="vert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315BD8-94CF-492F-B012-6D7957B7C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630" y="0"/>
            <a:ext cx="8130183" cy="147857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rgbClr val="660066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Arial Black"/>
                <a:cs typeface="Arial Black"/>
              </a:rPr>
              <a:t>Цели и задачи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437053-3378-443B-8FA9-F5318350F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998" y="1632565"/>
            <a:ext cx="10342744" cy="494064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u="sng" dirty="0">
                <a:solidFill>
                  <a:srgbClr val="FF0000"/>
                </a:solidFill>
                <a:latin typeface="Arial Black"/>
                <a:cs typeface="Arial Black"/>
              </a:rPr>
              <a:t>Цель: </a:t>
            </a:r>
            <a:r>
              <a:rPr lang="ru-RU" dirty="0">
                <a:solidFill>
                  <a:srgbClr val="660066"/>
                </a:solidFill>
                <a:latin typeface="Arial Black"/>
                <a:cs typeface="Arial Black"/>
              </a:rPr>
              <a:t>Проверить и обобщить знания, полученные по теме «Банковские услуги отношения людей с банками».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u="sng" dirty="0">
                <a:solidFill>
                  <a:srgbClr val="FF0000"/>
                </a:solidFill>
                <a:latin typeface="Arial Black"/>
                <a:cs typeface="Arial Black"/>
              </a:rPr>
              <a:t>Задачи: 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u="sng" dirty="0">
                <a:solidFill>
                  <a:srgbClr val="FF6600"/>
                </a:solidFill>
                <a:latin typeface="Arial Black"/>
                <a:cs typeface="Arial Black"/>
              </a:rPr>
              <a:t>Образовательные:</a:t>
            </a:r>
            <a:r>
              <a:rPr lang="ru-RU" sz="2000" dirty="0">
                <a:solidFill>
                  <a:srgbClr val="FF6600"/>
                </a:solidFill>
                <a:latin typeface="Arial Black"/>
                <a:cs typeface="Arial Black"/>
              </a:rPr>
              <a:t> </a:t>
            </a:r>
            <a:r>
              <a:rPr lang="ru-RU" sz="2200" dirty="0">
                <a:solidFill>
                  <a:srgbClr val="800000"/>
                </a:solidFill>
                <a:latin typeface="Arial Black"/>
                <a:cs typeface="Arial Black"/>
              </a:rPr>
              <a:t>формирование у обучающихся 8-9 классов необходимых умений и навыков для принятия рациональных решений при командной работе.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u="sng" dirty="0">
                <a:solidFill>
                  <a:srgbClr val="FF6600"/>
                </a:solidFill>
                <a:latin typeface="Arial Black"/>
                <a:cs typeface="Arial Black"/>
              </a:rPr>
              <a:t>Развивающая:</a:t>
            </a:r>
            <a:r>
              <a:rPr lang="ru-RU" sz="2000" dirty="0">
                <a:solidFill>
                  <a:srgbClr val="800000"/>
                </a:solidFill>
                <a:latin typeface="Arial Black"/>
                <a:cs typeface="Arial Black"/>
              </a:rPr>
              <a:t> </a:t>
            </a:r>
            <a:r>
              <a:rPr lang="ru-RU" sz="2200" dirty="0">
                <a:solidFill>
                  <a:srgbClr val="800000"/>
                </a:solidFill>
                <a:latin typeface="Arial Black"/>
                <a:cs typeface="Arial Black"/>
              </a:rPr>
              <a:t>развитие логического мышления, умения анализировать информацию, обучение навыкам аргументации выводов.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u="sng" dirty="0">
                <a:solidFill>
                  <a:srgbClr val="FF6600"/>
                </a:solidFill>
                <a:latin typeface="Arial Black"/>
                <a:cs typeface="Arial Black"/>
              </a:rPr>
              <a:t>Воспитывающая: </a:t>
            </a:r>
            <a:r>
              <a:rPr lang="ru-RU" sz="2200" dirty="0">
                <a:solidFill>
                  <a:srgbClr val="800000"/>
                </a:solidFill>
                <a:latin typeface="Arial Black"/>
                <a:cs typeface="Arial Black"/>
              </a:rPr>
              <a:t>воспитание интереса к предмету «Финансовая грамотность»</a:t>
            </a:r>
            <a:r>
              <a:rPr lang="ru-RU" sz="2200" dirty="0" smtClean="0">
                <a:solidFill>
                  <a:srgbClr val="800000"/>
                </a:solidFill>
                <a:latin typeface="Arial Black"/>
                <a:cs typeface="Arial Black"/>
              </a:rPr>
              <a:t>.</a:t>
            </a:r>
            <a:endParaRPr lang="ru-RU" sz="2200" dirty="0">
              <a:solidFill>
                <a:srgbClr val="800000"/>
              </a:solidFill>
              <a:latin typeface="Arial Black"/>
              <a:cs typeface="Arial Black"/>
            </a:endParaRPr>
          </a:p>
        </p:txBody>
      </p:sp>
      <p:pic>
        <p:nvPicPr>
          <p:cNvPr id="4" name="Изображение 3" descr="4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801" y="0"/>
            <a:ext cx="20320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50588"/>
      </p:ext>
    </p:extLst>
  </p:cSld>
  <p:clrMapOvr>
    <a:masterClrMapping/>
  </p:clrMapOvr>
  <p:transition xmlns:p14="http://schemas.microsoft.com/office/powerpoint/2010/main" spd="slow">
    <p:cover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F038E8-B043-493D-B00C-BC5029C56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746" y="199509"/>
            <a:ext cx="8392024" cy="147857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rgbClr val="3366FF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Станции игры-квеста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3EF41E0-9EC3-4FB6-8D70-B060C5616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392" y="1961417"/>
            <a:ext cx="9790572" cy="458559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800" dirty="0">
                <a:solidFill>
                  <a:srgbClr val="FF6600"/>
                </a:solidFill>
                <a:latin typeface="Arial Black"/>
                <a:cs typeface="Arial Black"/>
              </a:rPr>
              <a:t>Игра предполагает пять станций, которые можно проходить в разном порядке:</a:t>
            </a:r>
          </a:p>
          <a:p>
            <a:pPr marL="0" indent="0">
              <a:lnSpc>
                <a:spcPct val="100000"/>
              </a:lnSpc>
              <a:buNone/>
            </a:pPr>
            <a:endParaRPr lang="ru-RU" sz="2800" dirty="0" smtClean="0">
              <a:solidFill>
                <a:srgbClr val="FF6600"/>
              </a:solidFill>
              <a:latin typeface="Arial Black"/>
              <a:cs typeface="Arial Black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800" dirty="0" smtClean="0">
                <a:solidFill>
                  <a:srgbClr val="FF6600"/>
                </a:solidFill>
                <a:latin typeface="Arial Black"/>
                <a:cs typeface="Arial Black"/>
              </a:rPr>
              <a:t>1</a:t>
            </a:r>
            <a:r>
              <a:rPr lang="ru-RU" sz="2800" dirty="0">
                <a:solidFill>
                  <a:srgbClr val="FF6600"/>
                </a:solidFill>
                <a:latin typeface="Arial Black"/>
                <a:cs typeface="Arial Black"/>
              </a:rPr>
              <a:t>. Банк "Прохладный"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800" dirty="0">
                <a:solidFill>
                  <a:srgbClr val="FF6600"/>
                </a:solidFill>
                <a:latin typeface="Arial Black"/>
                <a:cs typeface="Arial Black"/>
              </a:rPr>
              <a:t>2. Банковские кредиты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800" dirty="0">
                <a:solidFill>
                  <a:srgbClr val="FF6600"/>
                </a:solidFill>
                <a:latin typeface="Arial Black"/>
                <a:cs typeface="Arial Black"/>
              </a:rPr>
              <a:t>3. Валютная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800" dirty="0">
                <a:solidFill>
                  <a:srgbClr val="FF6600"/>
                </a:solidFill>
                <a:latin typeface="Arial Black"/>
                <a:cs typeface="Arial Black"/>
              </a:rPr>
              <a:t>4. Осторожно мошенники!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800" dirty="0">
                <a:solidFill>
                  <a:srgbClr val="FF6600"/>
                </a:solidFill>
                <a:latin typeface="Arial Black"/>
                <a:cs typeface="Arial Black"/>
              </a:rPr>
              <a:t>5. Банковские карты</a:t>
            </a:r>
          </a:p>
        </p:txBody>
      </p:sp>
      <p:pic>
        <p:nvPicPr>
          <p:cNvPr id="5" name="Изображение 4" descr="5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258" y="3093783"/>
            <a:ext cx="3620953" cy="316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558392"/>
      </p:ext>
    </p:extLst>
  </p:cSld>
  <p:clrMapOvr>
    <a:masterClrMapping/>
  </p:clrMapOvr>
  <p:transition xmlns:p14="http://schemas.microsoft.com/office/powerpoint/2010/main" spd="slow">
    <p:wheel spokes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0510D5-8B50-4757-BA96-128FA13D4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1311" y="264979"/>
            <a:ext cx="7698144" cy="147857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0000FF"/>
                </a:solidFill>
                <a:effectLst>
                  <a:glow rad="101600">
                    <a:srgbClr val="FFFF00">
                      <a:alpha val="75000"/>
                    </a:srgbClr>
                  </a:glow>
                </a:effectLst>
                <a:latin typeface="Calibri"/>
                <a:cs typeface="Calibri"/>
              </a:rPr>
              <a:t>Виды заданий на станциях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A5C5FF3-A218-47F7-AB69-01FF35E77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9405" y="2092358"/>
            <a:ext cx="9568006" cy="440228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Каждая станция рассчитана на 3-5 минут на выполнение заданий: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Финансовая задача.</a:t>
            </a:r>
            <a:endParaRPr lang="ru-RU" dirty="0">
              <a:solidFill>
                <a:srgbClr val="800000"/>
              </a:solidFill>
              <a:effectLst/>
              <a:latin typeface="Arial Black"/>
              <a:cs typeface="Arial Black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Ребус </a:t>
            </a:r>
            <a:r>
              <a:rPr lang="ru-RU" dirty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или </a:t>
            </a:r>
            <a:r>
              <a:rPr lang="ru-RU" dirty="0" smtClean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кроссворд.</a:t>
            </a:r>
            <a:r>
              <a:rPr lang="ru-RU" dirty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 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Заданная ситуация.</a:t>
            </a:r>
            <a:endParaRPr lang="ru-RU" dirty="0">
              <a:solidFill>
                <a:srgbClr val="800000"/>
              </a:solidFill>
              <a:effectLst/>
              <a:latin typeface="Arial Black"/>
              <a:cs typeface="Arial Black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Аргументированный выбор </a:t>
            </a:r>
            <a:r>
              <a:rPr lang="ru-RU" dirty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банковского </a:t>
            </a:r>
            <a:r>
              <a:rPr lang="ru-RU" dirty="0" smtClean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продукта.</a:t>
            </a:r>
            <a:endParaRPr lang="ru-RU" dirty="0">
              <a:solidFill>
                <a:srgbClr val="800000"/>
              </a:solidFill>
              <a:effectLst/>
              <a:latin typeface="Arial Black"/>
              <a:cs typeface="Arial Black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dirty="0" smtClean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Ответ </a:t>
            </a:r>
            <a:r>
              <a:rPr lang="ru-RU" dirty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на тестовые </a:t>
            </a:r>
            <a:r>
              <a:rPr lang="ru-RU" dirty="0" smtClean="0">
                <a:solidFill>
                  <a:srgbClr val="800000"/>
                </a:solidFill>
                <a:effectLst/>
                <a:latin typeface="Arial Black"/>
                <a:cs typeface="Arial Black"/>
              </a:rPr>
              <a:t>и не тестовые вопросы.</a:t>
            </a:r>
            <a:endParaRPr lang="ru-RU" dirty="0">
              <a:solidFill>
                <a:srgbClr val="800000"/>
              </a:solidFill>
              <a:effectLst/>
              <a:latin typeface="Arial Black"/>
              <a:cs typeface="Arial Black"/>
            </a:endParaRPr>
          </a:p>
        </p:txBody>
      </p:sp>
      <p:pic>
        <p:nvPicPr>
          <p:cNvPr id="4" name="Изображение 3" descr="6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230" y="2769544"/>
            <a:ext cx="2742736" cy="2188616"/>
          </a:xfrm>
          <a:prstGeom prst="rect">
            <a:avLst/>
          </a:prstGeom>
        </p:spPr>
      </p:pic>
      <p:pic>
        <p:nvPicPr>
          <p:cNvPr id="5" name="Изображение 4" descr="82886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708" y="281507"/>
            <a:ext cx="1244600" cy="1625600"/>
          </a:xfrm>
          <a:prstGeom prst="rect">
            <a:avLst/>
          </a:prstGeom>
        </p:spPr>
      </p:pic>
      <p:pic>
        <p:nvPicPr>
          <p:cNvPr id="6" name="Изображение 5" descr="other (1061)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358" y="229670"/>
            <a:ext cx="1003300" cy="1587500"/>
          </a:xfrm>
          <a:prstGeom prst="rect">
            <a:avLst/>
          </a:prstGeom>
        </p:spPr>
      </p:pic>
      <p:pic>
        <p:nvPicPr>
          <p:cNvPr id="7" name="Изображение 6" descr="1467659187_3165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665" y="2242656"/>
            <a:ext cx="1796964" cy="239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1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вода, небо, природ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E7576F55-4402-4C27-AD80-7A09F313B7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9004" y="694997"/>
            <a:ext cx="7498613" cy="5698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Изображение 1" descr="love4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264" y="283709"/>
            <a:ext cx="2553581" cy="2418286"/>
          </a:xfrm>
          <a:prstGeom prst="rect">
            <a:avLst/>
          </a:prstGeom>
        </p:spPr>
      </p:pic>
      <p:pic>
        <p:nvPicPr>
          <p:cNvPr id="3" name="Изображение 2" descr="1313789-3ea7c54b4ccaf197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97" y="2978382"/>
            <a:ext cx="2091894" cy="2060837"/>
          </a:xfrm>
          <a:prstGeom prst="rect">
            <a:avLst/>
          </a:prstGeom>
        </p:spPr>
      </p:pic>
      <p:pic>
        <p:nvPicPr>
          <p:cNvPr id="5" name="Изображение 4" descr="bear (94)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97" y="2394212"/>
            <a:ext cx="1895027" cy="205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30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56</TotalTime>
  <Words>172</Words>
  <Application>Microsoft Macintosh PowerPoint</Application>
  <PresentationFormat>Другой</PresentationFormat>
  <Paragraphs>33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Circuit</vt:lpstr>
      <vt:lpstr>ИТОГОВЫЙ ГРУППОВОЙ ПРОЕКТ Игра-квест "Банк и Я"</vt:lpstr>
      <vt:lpstr>Аудитория</vt:lpstr>
      <vt:lpstr>Цели и задачи </vt:lpstr>
      <vt:lpstr>Станции игры-квеста</vt:lpstr>
      <vt:lpstr>Виды заданий на станциях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--- ---</cp:lastModifiedBy>
  <cp:revision>15</cp:revision>
  <dcterms:created xsi:type="dcterms:W3CDTF">2014-08-26T23:43:54Z</dcterms:created>
  <dcterms:modified xsi:type="dcterms:W3CDTF">2018-05-18T07:45:53Z</dcterms:modified>
</cp:coreProperties>
</file>