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3" r:id="rId2"/>
    <p:sldId id="256" r:id="rId3"/>
    <p:sldId id="257" r:id="rId4"/>
    <p:sldId id="266" r:id="rId5"/>
    <p:sldId id="258" r:id="rId6"/>
    <p:sldId id="259" r:id="rId7"/>
    <p:sldId id="260" r:id="rId8"/>
    <p:sldId id="265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18.05.2018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18.05.2018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18.05.2018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18.05.2018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18.05.2018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18.05.2018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18.05.2018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18.05.2018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18.05.2018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18.05.2018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18.05.2018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18.05.2018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74071" y="1954287"/>
            <a:ext cx="750968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Выпускной проект группы № 3</a:t>
            </a:r>
          </a:p>
          <a:p>
            <a:pPr algn="ctr"/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Квест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-игра «Азбука налогоплательщика»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44008" y="4221088"/>
            <a:ext cx="401828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Состав группы:</a:t>
            </a:r>
          </a:p>
          <a:p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Спикер: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Некрасова Лилия Васильевна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Берсенёва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Виктория Александровна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Губанова Юлия Михайловна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Тимофеева Оксана Борисовна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Михайлова Елена Анатольевна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Бархатов Евгений Анатольевич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51521" y="332656"/>
            <a:ext cx="866160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Национальный исследовательский университет</a:t>
            </a:r>
          </a:p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Высшая школа экономики</a:t>
            </a:r>
          </a:p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Федеральный  методический центр  по финансовой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грамотности</a:t>
            </a:r>
          </a:p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системы общего и среднего профессионального образования</a:t>
            </a:r>
          </a:p>
        </p:txBody>
      </p:sp>
      <p:pic>
        <p:nvPicPr>
          <p:cNvPr id="5" name="Рисунок 4"/>
          <p:cNvPicPr/>
          <p:nvPr/>
        </p:nvPicPr>
        <p:blipFill>
          <a:blip r:embed="rId2"/>
          <a:srcRect l="24149" t="20290" r="22199" b="8406"/>
          <a:stretch>
            <a:fillRect/>
          </a:stretch>
        </p:blipFill>
        <p:spPr bwMode="auto">
          <a:xfrm>
            <a:off x="611560" y="4221088"/>
            <a:ext cx="28956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376160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332656"/>
            <a:ext cx="849694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Квест</a:t>
            </a:r>
            <a:r>
              <a:rPr lang="ru-RU" sz="32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-игра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по основам финансовой грамотности </a:t>
            </a:r>
            <a:r>
              <a:rPr lang="ru-RU" sz="32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«Азбука налогоплательщика» 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посвящена вопросам взаимодействия граждан и государства в процессе формирования доходной части бюджета. Являясь групповым соревновательным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квестом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игра может быть организована как </a:t>
            </a:r>
            <a: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внеурочное </a:t>
            </a:r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интерактивное образовательное событие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Желательно </a:t>
            </a:r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привлечь в число членов жюри представителей  налоговой инспекции. </a:t>
            </a:r>
          </a:p>
        </p:txBody>
      </p:sp>
    </p:spTree>
    <p:extLst>
      <p:ext uri="{BB962C8B-B14F-4D97-AF65-F5344CB8AC3E}">
        <p14:creationId xmlns:p14="http://schemas.microsoft.com/office/powerpoint/2010/main" val="8228638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1340768"/>
            <a:ext cx="799288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игры –</a:t>
            </a:r>
            <a:r>
              <a:rPr lang="ru-RU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квеста</a:t>
            </a:r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у обучающихся 8 – 9 классов  умения эффективного взаимодействия в группе при решении  практико-ориентированных заданий  из области истории и современного состояния налоговой системы России </a:t>
            </a:r>
          </a:p>
        </p:txBody>
      </p:sp>
    </p:spTree>
    <p:extLst>
      <p:ext uri="{BB962C8B-B14F-4D97-AF65-F5344CB8AC3E}">
        <p14:creationId xmlns:p14="http://schemas.microsoft.com/office/powerpoint/2010/main" val="16376160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628800"/>
            <a:ext cx="7408333" cy="4824536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Пояснительная записка (цель и планируемые результаты)</a:t>
            </a:r>
          </a:p>
          <a:p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Материалы и оборудование</a:t>
            </a:r>
          </a:p>
          <a:p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Регламент мероприятия и содержание подготовительного этапа   </a:t>
            </a:r>
          </a:p>
          <a:p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План проведения игры (этап, 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деятельность педагога по организации и руководству познавательной деятельностью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обучающихся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деятельность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обучающихся с 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учётом их психолого-возрастных особенностей,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технологические 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приёмы и методы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практикоориентированного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образовательного процесса,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вариативные 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задания для оценки достижения планируемых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результатов)</a:t>
            </a:r>
          </a:p>
          <a:p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Учебно-методическое обеспечение</a:t>
            </a:r>
          </a:p>
          <a:p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Приложения (1 – 4)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Структура проекта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4837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302542"/>
            <a:ext cx="828092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i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ПЛАНИРУЕМЫЕ </a:t>
            </a:r>
            <a:r>
              <a:rPr lang="ru-RU" sz="3200" b="1" i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ИГРЫ</a:t>
            </a:r>
            <a:endParaRPr lang="ru-RU" sz="3200" b="1" i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u="sng" dirty="0">
                <a:solidFill>
                  <a:srgbClr val="FF0000"/>
                </a:solidFill>
              </a:rPr>
              <a:t>Личностные:</a:t>
            </a:r>
            <a:r>
              <a:rPr lang="ru-RU" sz="2000" b="1" i="1" u="sng" dirty="0"/>
              <a:t> </a:t>
            </a:r>
            <a:r>
              <a:rPr lang="ru-RU" sz="2000" b="1" u="sng" dirty="0"/>
              <a:t>формирование  у обучающихся</a:t>
            </a:r>
            <a:r>
              <a:rPr lang="ru-RU" sz="2000" b="1" u="sng" dirty="0" smtClean="0"/>
              <a:t>:</a:t>
            </a:r>
            <a:endParaRPr lang="ru-RU" sz="2000" b="1" u="sng" dirty="0"/>
          </a:p>
          <a:p>
            <a:pPr marL="571500" indent="-571500">
              <a:buBlip>
                <a:blip r:embed="rId2"/>
              </a:buBlip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установки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ответственное   отношение к обязанностям 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налогоплательщиков;</a:t>
            </a:r>
          </a:p>
          <a:p>
            <a:pPr marL="571500" indent="-571500">
              <a:buBlip>
                <a:blip r:embed="rId2"/>
              </a:buBlip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готовности 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пользоваться своими правами в  сфере налогообложения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07504" y="2492896"/>
            <a:ext cx="8935952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Предметные: </a:t>
            </a:r>
          </a:p>
          <a:p>
            <a:pPr marL="285750" indent="-285750">
              <a:buBlip>
                <a:blip r:embed="rId2"/>
              </a:buBlip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систематизация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обобщение знаний о  структуре налоговой  системы, основных правах и обязанностях налогоплательщиков в Российской Федерации. </a:t>
            </a: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ctr">
              <a:buBlip>
                <a:blip r:embed="rId2"/>
              </a:buBlip>
            </a:pP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Метапредметные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</a:p>
          <a:p>
            <a:pPr marL="285750" indent="-285750">
              <a:buBlip>
                <a:blip r:embed="rId2"/>
              </a:buBlip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грамотно применять полученные знания для определения  рационального  поведения  домохозяйств  и порядка действия в конкретных ситуациях взаимодействия с органами ФНС;</a:t>
            </a:r>
          </a:p>
          <a:p>
            <a:pPr marL="285750" indent="-285750">
              <a:buBlip>
                <a:blip r:embed="rId2"/>
              </a:buBlip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развивать умения анализировать, синтезировать, сравнивать и обобщать имеющуюся информацию;</a:t>
            </a:r>
          </a:p>
          <a:p>
            <a:pPr marL="285750" indent="-285750">
              <a:buBlip>
                <a:blip r:embed="rId2"/>
              </a:buBlip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развивать умения самостоятельно организовать, планировать и корректировать ход деятельности; </a:t>
            </a:r>
          </a:p>
          <a:p>
            <a:pPr marL="285750" indent="-285750">
              <a:buBlip>
                <a:blip r:embed="rId2"/>
              </a:buBlip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формировать умение работы в команде, вступать в коммуникацию со сверстникам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76160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918012"/>
            <a:ext cx="60841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b="1" u="sng" dirty="0" smtClean="0"/>
              <a:t>1. </a:t>
            </a:r>
            <a:r>
              <a:rPr lang="ru-RU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Станция </a:t>
            </a:r>
            <a:r>
              <a:rPr lang="ru-RU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«Историческая</a:t>
            </a:r>
            <a:r>
              <a:rPr lang="ru-RU" b="1" u="sng" dirty="0">
                <a:latin typeface="Times New Roman" pitchFamily="18" charset="0"/>
                <a:cs typeface="Times New Roman" pitchFamily="18" charset="0"/>
              </a:rPr>
              <a:t>» (макс. 6 баллов)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Разгадайте кроссворд. Впишите ответы в ячейки.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729511" y="308743"/>
            <a:ext cx="42184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этапы </a:t>
            </a:r>
            <a:r>
              <a:rPr lang="ru-RU" sz="2400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квест</a:t>
            </a:r>
            <a:r>
              <a:rPr lang="ru-RU" sz="24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-игры</a:t>
            </a:r>
            <a:endParaRPr lang="ru-RU" sz="24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2956" b="5925"/>
          <a:stretch/>
        </p:blipFill>
        <p:spPr bwMode="auto">
          <a:xfrm>
            <a:off x="5393720" y="481427"/>
            <a:ext cx="3063839" cy="21915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52104" y="1723367"/>
            <a:ext cx="706248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b="1" u="sng" dirty="0" smtClean="0"/>
              <a:t>2. Станция </a:t>
            </a:r>
            <a:r>
              <a:rPr lang="ru-RU" b="1" u="sng" dirty="0"/>
              <a:t>«Правовая» (макс. 10 баллов)</a:t>
            </a:r>
            <a:endParaRPr lang="ru-RU" dirty="0"/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Решите предложенные задания. В заданиях 1-6 выберите один  верный вариант ответа, в заданиях 7 - 8 – несколько вариантов</a:t>
            </a:r>
            <a:r>
              <a:rPr lang="ru-RU" b="1" dirty="0"/>
              <a:t>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79512" y="2780928"/>
            <a:ext cx="70567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u="sng" dirty="0" smtClean="0"/>
              <a:t>3. </a:t>
            </a:r>
            <a:r>
              <a:rPr lang="ru-RU" b="1" u="sng" dirty="0" smtClean="0">
                <a:solidFill>
                  <a:srgbClr val="FF0000"/>
                </a:solidFill>
              </a:rPr>
              <a:t>Станция </a:t>
            </a:r>
            <a:r>
              <a:rPr lang="ru-RU" b="1" u="sng" dirty="0">
                <a:solidFill>
                  <a:srgbClr val="FF0000"/>
                </a:solidFill>
              </a:rPr>
              <a:t>«Финансово-математическая» </a:t>
            </a:r>
            <a:r>
              <a:rPr lang="ru-RU" b="1" u="sng" dirty="0"/>
              <a:t>(макс. 12 баллов</a:t>
            </a:r>
            <a:r>
              <a:rPr lang="ru-RU" b="1" u="sng" dirty="0" smtClean="0"/>
              <a:t>) Решение задач по расчету элементов налогов на доходы физических лиц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55520" y="3613666"/>
            <a:ext cx="756084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b="1" u="sng" dirty="0" smtClean="0"/>
              <a:t>4. </a:t>
            </a:r>
            <a:r>
              <a:rPr lang="ru-RU" b="1" u="sng" dirty="0" smtClean="0">
                <a:solidFill>
                  <a:srgbClr val="FF0000"/>
                </a:solidFill>
              </a:rPr>
              <a:t>Станция </a:t>
            </a:r>
            <a:r>
              <a:rPr lang="ru-RU" b="1" u="sng" dirty="0">
                <a:solidFill>
                  <a:srgbClr val="FF0000"/>
                </a:solidFill>
              </a:rPr>
              <a:t>«Финансово- консультативная</a:t>
            </a:r>
            <a:r>
              <a:rPr lang="ru-RU" b="1" u="sng" dirty="0"/>
              <a:t>» (макс. 12 баллов</a:t>
            </a:r>
            <a:r>
              <a:rPr lang="ru-RU" b="1" u="sng" dirty="0" smtClean="0"/>
              <a:t>) Использование норм Налогового кодекса РФ и Уголовного кодекса РФ для консультирования граждан по вопросам НДФЛ </a:t>
            </a:r>
          </a:p>
          <a:p>
            <a:pPr lvl="0"/>
            <a:r>
              <a:rPr lang="ru-RU" b="1" u="sng" dirty="0" smtClean="0"/>
              <a:t>и ответственности налогоплательщиков</a:t>
            </a:r>
          </a:p>
          <a:p>
            <a:pPr lvl="0"/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23528" y="5090994"/>
            <a:ext cx="540747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b="1" u="sng" dirty="0" smtClean="0"/>
              <a:t>5. </a:t>
            </a:r>
            <a:r>
              <a:rPr lang="ru-RU" b="1" u="sng" dirty="0" smtClean="0">
                <a:solidFill>
                  <a:srgbClr val="FF0000"/>
                </a:solidFill>
              </a:rPr>
              <a:t>Станция </a:t>
            </a:r>
            <a:r>
              <a:rPr lang="ru-RU" b="1" u="sng" dirty="0">
                <a:solidFill>
                  <a:srgbClr val="FF0000"/>
                </a:solidFill>
              </a:rPr>
              <a:t>«Финансово-просветительская» </a:t>
            </a:r>
            <a:r>
              <a:rPr lang="ru-RU" b="1" u="sng" dirty="0"/>
              <a:t>(макс. 10 баллов</a:t>
            </a:r>
            <a:r>
              <a:rPr lang="ru-RU" b="1" u="sng" dirty="0" smtClean="0"/>
              <a:t>) – разработка творческого проекта в виде агитационного плаката  «Ответственный налогоплательщик»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2564904"/>
            <a:ext cx="1658937" cy="138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4365364"/>
            <a:ext cx="3073305" cy="23878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376160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683568" y="2132856"/>
            <a:ext cx="7772400" cy="1740024"/>
          </a:xfrm>
        </p:spPr>
        <p:txBody>
          <a:bodyPr>
            <a:noAutofit/>
          </a:bodyPr>
          <a:lstStyle/>
          <a:p>
            <a:pPr algn="l"/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Приложение 1.  Маршрутный лист</a:t>
            </a:r>
            <a:b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Приложение 2. Вариативные задания для оценки достижения планируемых результатов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квест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-игры «Азбука налогоплательщика»</a:t>
            </a:r>
            <a:b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Приложение 3. Раздаточный материал для выполнения заданий станции 4 (выдержки из Налогового кодекса РФ и Уголовного кодекса РФ)</a:t>
            </a:r>
            <a:b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Приложение 4. Эталон ответов на вариативные задания</a:t>
            </a:r>
            <a:b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idx="1"/>
          </p:nvPr>
        </p:nvSpPr>
        <p:spPr>
          <a:xfrm>
            <a:off x="1367365" y="1052737"/>
            <a:ext cx="6417734" cy="792088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Приложения 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8" name="Group 2"/>
          <p:cNvGrpSpPr>
            <a:grpSpLocks/>
          </p:cNvGrpSpPr>
          <p:nvPr/>
        </p:nvGrpSpPr>
        <p:grpSpPr bwMode="auto">
          <a:xfrm>
            <a:off x="6594982" y="404664"/>
            <a:ext cx="2158439" cy="1576603"/>
            <a:chOff x="0" y="0"/>
            <a:chExt cx="9100" cy="4961"/>
          </a:xfrm>
        </p:grpSpPr>
        <p:sp>
          <p:nvSpPr>
            <p:cNvPr id="9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9100" cy="4961"/>
            </a:xfrm>
            <a:prstGeom prst="rect">
              <a:avLst/>
            </a:prstGeom>
            <a:solidFill>
              <a:srgbClr val="32ACC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" name="Freeform 4"/>
            <p:cNvSpPr>
              <a:spLocks/>
            </p:cNvSpPr>
            <p:nvPr/>
          </p:nvSpPr>
          <p:spPr bwMode="auto">
            <a:xfrm>
              <a:off x="73" y="3348"/>
              <a:ext cx="8952" cy="1612"/>
            </a:xfrm>
            <a:custGeom>
              <a:avLst/>
              <a:gdLst/>
              <a:ahLst/>
              <a:cxnLst>
                <a:cxn ang="0">
                  <a:pos x="6993" y="0"/>
                </a:cxn>
                <a:cxn ang="0">
                  <a:pos x="1958" y="0"/>
                </a:cxn>
                <a:cxn ang="0">
                  <a:pos x="0" y="1612"/>
                </a:cxn>
                <a:cxn ang="0">
                  <a:pos x="8951" y="1612"/>
                </a:cxn>
                <a:cxn ang="0">
                  <a:pos x="6993" y="0"/>
                </a:cxn>
              </a:cxnLst>
              <a:rect l="0" t="0" r="r" b="b"/>
              <a:pathLst>
                <a:path w="8952" h="1612">
                  <a:moveTo>
                    <a:pt x="6993" y="0"/>
                  </a:moveTo>
                  <a:lnTo>
                    <a:pt x="1958" y="0"/>
                  </a:lnTo>
                  <a:lnTo>
                    <a:pt x="0" y="1612"/>
                  </a:lnTo>
                  <a:lnTo>
                    <a:pt x="8951" y="1612"/>
                  </a:lnTo>
                  <a:lnTo>
                    <a:pt x="6993" y="0"/>
                  </a:lnTo>
                  <a:close/>
                </a:path>
              </a:pathLst>
            </a:custGeom>
            <a:solidFill>
              <a:srgbClr val="CFECF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pic>
          <p:nvPicPr>
            <p:cNvPr id="11" name="Picture 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525" y="873"/>
              <a:ext cx="6049" cy="29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" name="Picture 6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37" y="3965"/>
              <a:ext cx="8224" cy="8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" name="Picture 7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074" y="1521"/>
              <a:ext cx="279" cy="3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4" name="AutoShape 8"/>
            <p:cNvSpPr>
              <a:spLocks/>
            </p:cNvSpPr>
            <p:nvPr/>
          </p:nvSpPr>
          <p:spPr bwMode="auto">
            <a:xfrm>
              <a:off x="1913" y="769"/>
              <a:ext cx="1207" cy="1198"/>
            </a:xfrm>
            <a:custGeom>
              <a:avLst/>
              <a:gdLst/>
              <a:ahLst/>
              <a:cxnLst>
                <a:cxn ang="0">
                  <a:pos x="60" y="0"/>
                </a:cxn>
                <a:cxn ang="0">
                  <a:pos x="4" y="0"/>
                </a:cxn>
                <a:cxn ang="0">
                  <a:pos x="0" y="3"/>
                </a:cxn>
                <a:cxn ang="0">
                  <a:pos x="0" y="1193"/>
                </a:cxn>
                <a:cxn ang="0">
                  <a:pos x="4" y="1197"/>
                </a:cxn>
                <a:cxn ang="0">
                  <a:pos x="1203" y="1197"/>
                </a:cxn>
                <a:cxn ang="0">
                  <a:pos x="1206" y="1193"/>
                </a:cxn>
                <a:cxn ang="0">
                  <a:pos x="1206" y="1181"/>
                </a:cxn>
                <a:cxn ang="0">
                  <a:pos x="16" y="1181"/>
                </a:cxn>
                <a:cxn ang="0">
                  <a:pos x="16" y="16"/>
                </a:cxn>
                <a:cxn ang="0">
                  <a:pos x="63" y="16"/>
                </a:cxn>
                <a:cxn ang="0">
                  <a:pos x="63" y="3"/>
                </a:cxn>
                <a:cxn ang="0">
                  <a:pos x="60" y="0"/>
                </a:cxn>
                <a:cxn ang="0">
                  <a:pos x="63" y="16"/>
                </a:cxn>
                <a:cxn ang="0">
                  <a:pos x="47" y="16"/>
                </a:cxn>
                <a:cxn ang="0">
                  <a:pos x="47" y="1146"/>
                </a:cxn>
                <a:cxn ang="0">
                  <a:pos x="51" y="1150"/>
                </a:cxn>
                <a:cxn ang="0">
                  <a:pos x="1190" y="1150"/>
                </a:cxn>
                <a:cxn ang="0">
                  <a:pos x="1190" y="1181"/>
                </a:cxn>
                <a:cxn ang="0">
                  <a:pos x="1206" y="1181"/>
                </a:cxn>
                <a:cxn ang="0">
                  <a:pos x="1206" y="1137"/>
                </a:cxn>
                <a:cxn ang="0">
                  <a:pos x="1203" y="1134"/>
                </a:cxn>
                <a:cxn ang="0">
                  <a:pos x="63" y="1134"/>
                </a:cxn>
                <a:cxn ang="0">
                  <a:pos x="63" y="16"/>
                </a:cxn>
              </a:cxnLst>
              <a:rect l="0" t="0" r="r" b="b"/>
              <a:pathLst>
                <a:path w="1207" h="1198">
                  <a:moveTo>
                    <a:pt x="60" y="0"/>
                  </a:moveTo>
                  <a:lnTo>
                    <a:pt x="4" y="0"/>
                  </a:lnTo>
                  <a:lnTo>
                    <a:pt x="0" y="3"/>
                  </a:lnTo>
                  <a:lnTo>
                    <a:pt x="0" y="1193"/>
                  </a:lnTo>
                  <a:lnTo>
                    <a:pt x="4" y="1197"/>
                  </a:lnTo>
                  <a:lnTo>
                    <a:pt x="1203" y="1197"/>
                  </a:lnTo>
                  <a:lnTo>
                    <a:pt x="1206" y="1193"/>
                  </a:lnTo>
                  <a:lnTo>
                    <a:pt x="1206" y="1181"/>
                  </a:lnTo>
                  <a:lnTo>
                    <a:pt x="16" y="1181"/>
                  </a:lnTo>
                  <a:lnTo>
                    <a:pt x="16" y="16"/>
                  </a:lnTo>
                  <a:lnTo>
                    <a:pt x="63" y="16"/>
                  </a:lnTo>
                  <a:lnTo>
                    <a:pt x="63" y="3"/>
                  </a:lnTo>
                  <a:lnTo>
                    <a:pt x="60" y="0"/>
                  </a:lnTo>
                  <a:close/>
                  <a:moveTo>
                    <a:pt x="63" y="16"/>
                  </a:moveTo>
                  <a:lnTo>
                    <a:pt x="47" y="16"/>
                  </a:lnTo>
                  <a:lnTo>
                    <a:pt x="47" y="1146"/>
                  </a:lnTo>
                  <a:lnTo>
                    <a:pt x="51" y="1150"/>
                  </a:lnTo>
                  <a:lnTo>
                    <a:pt x="1190" y="1150"/>
                  </a:lnTo>
                  <a:lnTo>
                    <a:pt x="1190" y="1181"/>
                  </a:lnTo>
                  <a:lnTo>
                    <a:pt x="1206" y="1181"/>
                  </a:lnTo>
                  <a:lnTo>
                    <a:pt x="1206" y="1137"/>
                  </a:lnTo>
                  <a:lnTo>
                    <a:pt x="1203" y="1134"/>
                  </a:lnTo>
                  <a:lnTo>
                    <a:pt x="63" y="1134"/>
                  </a:lnTo>
                  <a:lnTo>
                    <a:pt x="63" y="1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" name="AutoShape 9"/>
            <p:cNvSpPr>
              <a:spLocks/>
            </p:cNvSpPr>
            <p:nvPr/>
          </p:nvSpPr>
          <p:spPr bwMode="auto">
            <a:xfrm>
              <a:off x="1913" y="769"/>
              <a:ext cx="1207" cy="1198"/>
            </a:xfrm>
            <a:custGeom>
              <a:avLst/>
              <a:gdLst/>
              <a:ahLst/>
              <a:cxnLst>
                <a:cxn ang="0">
                  <a:pos x="60" y="0"/>
                </a:cxn>
                <a:cxn ang="0">
                  <a:pos x="4" y="0"/>
                </a:cxn>
                <a:cxn ang="0">
                  <a:pos x="0" y="3"/>
                </a:cxn>
                <a:cxn ang="0">
                  <a:pos x="0" y="1193"/>
                </a:cxn>
                <a:cxn ang="0">
                  <a:pos x="4" y="1197"/>
                </a:cxn>
                <a:cxn ang="0">
                  <a:pos x="1203" y="1197"/>
                </a:cxn>
                <a:cxn ang="0">
                  <a:pos x="1206" y="1193"/>
                </a:cxn>
                <a:cxn ang="0">
                  <a:pos x="1206" y="1181"/>
                </a:cxn>
                <a:cxn ang="0">
                  <a:pos x="16" y="1181"/>
                </a:cxn>
                <a:cxn ang="0">
                  <a:pos x="16" y="16"/>
                </a:cxn>
                <a:cxn ang="0">
                  <a:pos x="63" y="16"/>
                </a:cxn>
                <a:cxn ang="0">
                  <a:pos x="63" y="3"/>
                </a:cxn>
                <a:cxn ang="0">
                  <a:pos x="60" y="0"/>
                </a:cxn>
                <a:cxn ang="0">
                  <a:pos x="63" y="16"/>
                </a:cxn>
                <a:cxn ang="0">
                  <a:pos x="47" y="16"/>
                </a:cxn>
                <a:cxn ang="0">
                  <a:pos x="47" y="1146"/>
                </a:cxn>
                <a:cxn ang="0">
                  <a:pos x="51" y="1150"/>
                </a:cxn>
                <a:cxn ang="0">
                  <a:pos x="1190" y="1150"/>
                </a:cxn>
                <a:cxn ang="0">
                  <a:pos x="1190" y="1181"/>
                </a:cxn>
                <a:cxn ang="0">
                  <a:pos x="1206" y="1181"/>
                </a:cxn>
                <a:cxn ang="0">
                  <a:pos x="1206" y="1137"/>
                </a:cxn>
                <a:cxn ang="0">
                  <a:pos x="1203" y="1134"/>
                </a:cxn>
                <a:cxn ang="0">
                  <a:pos x="63" y="1134"/>
                </a:cxn>
                <a:cxn ang="0">
                  <a:pos x="63" y="16"/>
                </a:cxn>
              </a:cxnLst>
              <a:rect l="0" t="0" r="r" b="b"/>
              <a:pathLst>
                <a:path w="1207" h="1198">
                  <a:moveTo>
                    <a:pt x="60" y="0"/>
                  </a:moveTo>
                  <a:lnTo>
                    <a:pt x="4" y="0"/>
                  </a:lnTo>
                  <a:lnTo>
                    <a:pt x="0" y="3"/>
                  </a:lnTo>
                  <a:lnTo>
                    <a:pt x="0" y="1193"/>
                  </a:lnTo>
                  <a:lnTo>
                    <a:pt x="4" y="1197"/>
                  </a:lnTo>
                  <a:lnTo>
                    <a:pt x="1203" y="1197"/>
                  </a:lnTo>
                  <a:lnTo>
                    <a:pt x="1206" y="1193"/>
                  </a:lnTo>
                  <a:lnTo>
                    <a:pt x="1206" y="1181"/>
                  </a:lnTo>
                  <a:lnTo>
                    <a:pt x="16" y="1181"/>
                  </a:lnTo>
                  <a:lnTo>
                    <a:pt x="16" y="16"/>
                  </a:lnTo>
                  <a:lnTo>
                    <a:pt x="63" y="16"/>
                  </a:lnTo>
                  <a:lnTo>
                    <a:pt x="63" y="3"/>
                  </a:lnTo>
                  <a:lnTo>
                    <a:pt x="60" y="0"/>
                  </a:lnTo>
                  <a:close/>
                  <a:moveTo>
                    <a:pt x="63" y="16"/>
                  </a:moveTo>
                  <a:lnTo>
                    <a:pt x="47" y="16"/>
                  </a:lnTo>
                  <a:lnTo>
                    <a:pt x="47" y="1146"/>
                  </a:lnTo>
                  <a:lnTo>
                    <a:pt x="51" y="1150"/>
                  </a:lnTo>
                  <a:lnTo>
                    <a:pt x="1190" y="1150"/>
                  </a:lnTo>
                  <a:lnTo>
                    <a:pt x="1190" y="1181"/>
                  </a:lnTo>
                  <a:lnTo>
                    <a:pt x="1206" y="1181"/>
                  </a:lnTo>
                  <a:lnTo>
                    <a:pt x="1206" y="1137"/>
                  </a:lnTo>
                  <a:lnTo>
                    <a:pt x="1203" y="1134"/>
                  </a:lnTo>
                  <a:lnTo>
                    <a:pt x="63" y="1134"/>
                  </a:lnTo>
                  <a:lnTo>
                    <a:pt x="63" y="1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6" name="AutoShape 10"/>
            <p:cNvSpPr>
              <a:spLocks/>
            </p:cNvSpPr>
            <p:nvPr/>
          </p:nvSpPr>
          <p:spPr bwMode="auto">
            <a:xfrm>
              <a:off x="1301" y="772"/>
              <a:ext cx="408" cy="53"/>
            </a:xfrm>
            <a:custGeom>
              <a:avLst/>
              <a:gdLst/>
              <a:ahLst/>
              <a:cxnLst>
                <a:cxn ang="0">
                  <a:pos x="404" y="0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49"/>
                </a:cxn>
                <a:cxn ang="0">
                  <a:pos x="4" y="52"/>
                </a:cxn>
                <a:cxn ang="0">
                  <a:pos x="404" y="52"/>
                </a:cxn>
                <a:cxn ang="0">
                  <a:pos x="407" y="49"/>
                </a:cxn>
                <a:cxn ang="0">
                  <a:pos x="407" y="36"/>
                </a:cxn>
                <a:cxn ang="0">
                  <a:pos x="16" y="36"/>
                </a:cxn>
                <a:cxn ang="0">
                  <a:pos x="16" y="16"/>
                </a:cxn>
                <a:cxn ang="0">
                  <a:pos x="407" y="16"/>
                </a:cxn>
                <a:cxn ang="0">
                  <a:pos x="407" y="4"/>
                </a:cxn>
                <a:cxn ang="0">
                  <a:pos x="404" y="0"/>
                </a:cxn>
                <a:cxn ang="0">
                  <a:pos x="407" y="16"/>
                </a:cxn>
                <a:cxn ang="0">
                  <a:pos x="391" y="16"/>
                </a:cxn>
                <a:cxn ang="0">
                  <a:pos x="391" y="36"/>
                </a:cxn>
                <a:cxn ang="0">
                  <a:pos x="407" y="36"/>
                </a:cxn>
                <a:cxn ang="0">
                  <a:pos x="407" y="16"/>
                </a:cxn>
              </a:cxnLst>
              <a:rect l="0" t="0" r="r" b="b"/>
              <a:pathLst>
                <a:path w="408" h="53">
                  <a:moveTo>
                    <a:pt x="404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0" y="49"/>
                  </a:lnTo>
                  <a:lnTo>
                    <a:pt x="4" y="52"/>
                  </a:lnTo>
                  <a:lnTo>
                    <a:pt x="404" y="52"/>
                  </a:lnTo>
                  <a:lnTo>
                    <a:pt x="407" y="49"/>
                  </a:lnTo>
                  <a:lnTo>
                    <a:pt x="407" y="36"/>
                  </a:lnTo>
                  <a:lnTo>
                    <a:pt x="16" y="36"/>
                  </a:lnTo>
                  <a:lnTo>
                    <a:pt x="16" y="16"/>
                  </a:lnTo>
                  <a:lnTo>
                    <a:pt x="407" y="16"/>
                  </a:lnTo>
                  <a:lnTo>
                    <a:pt x="407" y="4"/>
                  </a:lnTo>
                  <a:lnTo>
                    <a:pt x="404" y="0"/>
                  </a:lnTo>
                  <a:close/>
                  <a:moveTo>
                    <a:pt x="407" y="16"/>
                  </a:moveTo>
                  <a:lnTo>
                    <a:pt x="391" y="16"/>
                  </a:lnTo>
                  <a:lnTo>
                    <a:pt x="391" y="36"/>
                  </a:lnTo>
                  <a:lnTo>
                    <a:pt x="407" y="36"/>
                  </a:lnTo>
                  <a:lnTo>
                    <a:pt x="407" y="1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" name="AutoShape 11"/>
            <p:cNvSpPr>
              <a:spLocks/>
            </p:cNvSpPr>
            <p:nvPr/>
          </p:nvSpPr>
          <p:spPr bwMode="auto">
            <a:xfrm>
              <a:off x="1301" y="886"/>
              <a:ext cx="408" cy="53"/>
            </a:xfrm>
            <a:custGeom>
              <a:avLst/>
              <a:gdLst/>
              <a:ahLst/>
              <a:cxnLst>
                <a:cxn ang="0">
                  <a:pos x="404" y="0"/>
                </a:cxn>
                <a:cxn ang="0">
                  <a:pos x="4" y="0"/>
                </a:cxn>
                <a:cxn ang="0">
                  <a:pos x="0" y="3"/>
                </a:cxn>
                <a:cxn ang="0">
                  <a:pos x="0" y="48"/>
                </a:cxn>
                <a:cxn ang="0">
                  <a:pos x="4" y="52"/>
                </a:cxn>
                <a:cxn ang="0">
                  <a:pos x="404" y="52"/>
                </a:cxn>
                <a:cxn ang="0">
                  <a:pos x="407" y="48"/>
                </a:cxn>
                <a:cxn ang="0">
                  <a:pos x="407" y="35"/>
                </a:cxn>
                <a:cxn ang="0">
                  <a:pos x="16" y="35"/>
                </a:cxn>
                <a:cxn ang="0">
                  <a:pos x="16" y="16"/>
                </a:cxn>
                <a:cxn ang="0">
                  <a:pos x="407" y="16"/>
                </a:cxn>
                <a:cxn ang="0">
                  <a:pos x="407" y="3"/>
                </a:cxn>
                <a:cxn ang="0">
                  <a:pos x="404" y="0"/>
                </a:cxn>
                <a:cxn ang="0">
                  <a:pos x="407" y="16"/>
                </a:cxn>
                <a:cxn ang="0">
                  <a:pos x="391" y="16"/>
                </a:cxn>
                <a:cxn ang="0">
                  <a:pos x="391" y="35"/>
                </a:cxn>
                <a:cxn ang="0">
                  <a:pos x="407" y="35"/>
                </a:cxn>
                <a:cxn ang="0">
                  <a:pos x="407" y="16"/>
                </a:cxn>
              </a:cxnLst>
              <a:rect l="0" t="0" r="r" b="b"/>
              <a:pathLst>
                <a:path w="408" h="53">
                  <a:moveTo>
                    <a:pt x="404" y="0"/>
                  </a:moveTo>
                  <a:lnTo>
                    <a:pt x="4" y="0"/>
                  </a:lnTo>
                  <a:lnTo>
                    <a:pt x="0" y="3"/>
                  </a:lnTo>
                  <a:lnTo>
                    <a:pt x="0" y="48"/>
                  </a:lnTo>
                  <a:lnTo>
                    <a:pt x="4" y="52"/>
                  </a:lnTo>
                  <a:lnTo>
                    <a:pt x="404" y="52"/>
                  </a:lnTo>
                  <a:lnTo>
                    <a:pt x="407" y="48"/>
                  </a:lnTo>
                  <a:lnTo>
                    <a:pt x="407" y="35"/>
                  </a:lnTo>
                  <a:lnTo>
                    <a:pt x="16" y="35"/>
                  </a:lnTo>
                  <a:lnTo>
                    <a:pt x="16" y="16"/>
                  </a:lnTo>
                  <a:lnTo>
                    <a:pt x="407" y="16"/>
                  </a:lnTo>
                  <a:lnTo>
                    <a:pt x="407" y="3"/>
                  </a:lnTo>
                  <a:lnTo>
                    <a:pt x="404" y="0"/>
                  </a:lnTo>
                  <a:close/>
                  <a:moveTo>
                    <a:pt x="407" y="16"/>
                  </a:moveTo>
                  <a:lnTo>
                    <a:pt x="391" y="16"/>
                  </a:lnTo>
                  <a:lnTo>
                    <a:pt x="391" y="35"/>
                  </a:lnTo>
                  <a:lnTo>
                    <a:pt x="407" y="35"/>
                  </a:lnTo>
                  <a:lnTo>
                    <a:pt x="407" y="1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8" name="AutoShape 12"/>
            <p:cNvSpPr>
              <a:spLocks/>
            </p:cNvSpPr>
            <p:nvPr/>
          </p:nvSpPr>
          <p:spPr bwMode="auto">
            <a:xfrm>
              <a:off x="1301" y="1001"/>
              <a:ext cx="408" cy="53"/>
            </a:xfrm>
            <a:custGeom>
              <a:avLst/>
              <a:gdLst/>
              <a:ahLst/>
              <a:cxnLst>
                <a:cxn ang="0">
                  <a:pos x="404" y="0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48"/>
                </a:cxn>
                <a:cxn ang="0">
                  <a:pos x="4" y="52"/>
                </a:cxn>
                <a:cxn ang="0">
                  <a:pos x="404" y="52"/>
                </a:cxn>
                <a:cxn ang="0">
                  <a:pos x="407" y="48"/>
                </a:cxn>
                <a:cxn ang="0">
                  <a:pos x="407" y="36"/>
                </a:cxn>
                <a:cxn ang="0">
                  <a:pos x="16" y="36"/>
                </a:cxn>
                <a:cxn ang="0">
                  <a:pos x="16" y="16"/>
                </a:cxn>
                <a:cxn ang="0">
                  <a:pos x="407" y="16"/>
                </a:cxn>
                <a:cxn ang="0">
                  <a:pos x="407" y="4"/>
                </a:cxn>
                <a:cxn ang="0">
                  <a:pos x="404" y="0"/>
                </a:cxn>
                <a:cxn ang="0">
                  <a:pos x="407" y="16"/>
                </a:cxn>
                <a:cxn ang="0">
                  <a:pos x="391" y="16"/>
                </a:cxn>
                <a:cxn ang="0">
                  <a:pos x="391" y="36"/>
                </a:cxn>
                <a:cxn ang="0">
                  <a:pos x="407" y="36"/>
                </a:cxn>
                <a:cxn ang="0">
                  <a:pos x="407" y="16"/>
                </a:cxn>
              </a:cxnLst>
              <a:rect l="0" t="0" r="r" b="b"/>
              <a:pathLst>
                <a:path w="408" h="53">
                  <a:moveTo>
                    <a:pt x="404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0" y="48"/>
                  </a:lnTo>
                  <a:lnTo>
                    <a:pt x="4" y="52"/>
                  </a:lnTo>
                  <a:lnTo>
                    <a:pt x="404" y="52"/>
                  </a:lnTo>
                  <a:lnTo>
                    <a:pt x="407" y="48"/>
                  </a:lnTo>
                  <a:lnTo>
                    <a:pt x="407" y="36"/>
                  </a:lnTo>
                  <a:lnTo>
                    <a:pt x="16" y="36"/>
                  </a:lnTo>
                  <a:lnTo>
                    <a:pt x="16" y="16"/>
                  </a:lnTo>
                  <a:lnTo>
                    <a:pt x="407" y="16"/>
                  </a:lnTo>
                  <a:lnTo>
                    <a:pt x="407" y="4"/>
                  </a:lnTo>
                  <a:lnTo>
                    <a:pt x="404" y="0"/>
                  </a:lnTo>
                  <a:close/>
                  <a:moveTo>
                    <a:pt x="407" y="16"/>
                  </a:moveTo>
                  <a:lnTo>
                    <a:pt x="391" y="16"/>
                  </a:lnTo>
                  <a:lnTo>
                    <a:pt x="391" y="36"/>
                  </a:lnTo>
                  <a:lnTo>
                    <a:pt x="407" y="36"/>
                  </a:lnTo>
                  <a:lnTo>
                    <a:pt x="407" y="1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9" name="AutoShape 13"/>
            <p:cNvSpPr>
              <a:spLocks/>
            </p:cNvSpPr>
            <p:nvPr/>
          </p:nvSpPr>
          <p:spPr bwMode="auto">
            <a:xfrm>
              <a:off x="1301" y="1224"/>
              <a:ext cx="408" cy="53"/>
            </a:xfrm>
            <a:custGeom>
              <a:avLst/>
              <a:gdLst/>
              <a:ahLst/>
              <a:cxnLst>
                <a:cxn ang="0">
                  <a:pos x="404" y="0"/>
                </a:cxn>
                <a:cxn ang="0">
                  <a:pos x="4" y="0"/>
                </a:cxn>
                <a:cxn ang="0">
                  <a:pos x="0" y="3"/>
                </a:cxn>
                <a:cxn ang="0">
                  <a:pos x="0" y="48"/>
                </a:cxn>
                <a:cxn ang="0">
                  <a:pos x="4" y="52"/>
                </a:cxn>
                <a:cxn ang="0">
                  <a:pos x="404" y="52"/>
                </a:cxn>
                <a:cxn ang="0">
                  <a:pos x="407" y="48"/>
                </a:cxn>
                <a:cxn ang="0">
                  <a:pos x="407" y="35"/>
                </a:cxn>
                <a:cxn ang="0">
                  <a:pos x="16" y="35"/>
                </a:cxn>
                <a:cxn ang="0">
                  <a:pos x="16" y="16"/>
                </a:cxn>
                <a:cxn ang="0">
                  <a:pos x="407" y="16"/>
                </a:cxn>
                <a:cxn ang="0">
                  <a:pos x="407" y="3"/>
                </a:cxn>
                <a:cxn ang="0">
                  <a:pos x="404" y="0"/>
                </a:cxn>
                <a:cxn ang="0">
                  <a:pos x="407" y="16"/>
                </a:cxn>
                <a:cxn ang="0">
                  <a:pos x="391" y="16"/>
                </a:cxn>
                <a:cxn ang="0">
                  <a:pos x="391" y="35"/>
                </a:cxn>
                <a:cxn ang="0">
                  <a:pos x="407" y="35"/>
                </a:cxn>
                <a:cxn ang="0">
                  <a:pos x="407" y="16"/>
                </a:cxn>
              </a:cxnLst>
              <a:rect l="0" t="0" r="r" b="b"/>
              <a:pathLst>
                <a:path w="408" h="53">
                  <a:moveTo>
                    <a:pt x="404" y="0"/>
                  </a:moveTo>
                  <a:lnTo>
                    <a:pt x="4" y="0"/>
                  </a:lnTo>
                  <a:lnTo>
                    <a:pt x="0" y="3"/>
                  </a:lnTo>
                  <a:lnTo>
                    <a:pt x="0" y="48"/>
                  </a:lnTo>
                  <a:lnTo>
                    <a:pt x="4" y="52"/>
                  </a:lnTo>
                  <a:lnTo>
                    <a:pt x="404" y="52"/>
                  </a:lnTo>
                  <a:lnTo>
                    <a:pt x="407" y="48"/>
                  </a:lnTo>
                  <a:lnTo>
                    <a:pt x="407" y="35"/>
                  </a:lnTo>
                  <a:lnTo>
                    <a:pt x="16" y="35"/>
                  </a:lnTo>
                  <a:lnTo>
                    <a:pt x="16" y="16"/>
                  </a:lnTo>
                  <a:lnTo>
                    <a:pt x="407" y="16"/>
                  </a:lnTo>
                  <a:lnTo>
                    <a:pt x="407" y="3"/>
                  </a:lnTo>
                  <a:lnTo>
                    <a:pt x="404" y="0"/>
                  </a:lnTo>
                  <a:close/>
                  <a:moveTo>
                    <a:pt x="407" y="16"/>
                  </a:moveTo>
                  <a:lnTo>
                    <a:pt x="391" y="16"/>
                  </a:lnTo>
                  <a:lnTo>
                    <a:pt x="391" y="35"/>
                  </a:lnTo>
                  <a:lnTo>
                    <a:pt x="407" y="35"/>
                  </a:lnTo>
                  <a:lnTo>
                    <a:pt x="407" y="1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" name="AutoShape 14"/>
            <p:cNvSpPr>
              <a:spLocks/>
            </p:cNvSpPr>
            <p:nvPr/>
          </p:nvSpPr>
          <p:spPr bwMode="auto">
            <a:xfrm>
              <a:off x="1301" y="1339"/>
              <a:ext cx="408" cy="53"/>
            </a:xfrm>
            <a:custGeom>
              <a:avLst/>
              <a:gdLst/>
              <a:ahLst/>
              <a:cxnLst>
                <a:cxn ang="0">
                  <a:pos x="404" y="0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49"/>
                </a:cxn>
                <a:cxn ang="0">
                  <a:pos x="4" y="52"/>
                </a:cxn>
                <a:cxn ang="0">
                  <a:pos x="404" y="52"/>
                </a:cxn>
                <a:cxn ang="0">
                  <a:pos x="407" y="49"/>
                </a:cxn>
                <a:cxn ang="0">
                  <a:pos x="407" y="36"/>
                </a:cxn>
                <a:cxn ang="0">
                  <a:pos x="16" y="36"/>
                </a:cxn>
                <a:cxn ang="0">
                  <a:pos x="16" y="16"/>
                </a:cxn>
                <a:cxn ang="0">
                  <a:pos x="407" y="16"/>
                </a:cxn>
                <a:cxn ang="0">
                  <a:pos x="407" y="4"/>
                </a:cxn>
                <a:cxn ang="0">
                  <a:pos x="404" y="0"/>
                </a:cxn>
                <a:cxn ang="0">
                  <a:pos x="407" y="16"/>
                </a:cxn>
                <a:cxn ang="0">
                  <a:pos x="391" y="16"/>
                </a:cxn>
                <a:cxn ang="0">
                  <a:pos x="391" y="36"/>
                </a:cxn>
                <a:cxn ang="0">
                  <a:pos x="407" y="36"/>
                </a:cxn>
                <a:cxn ang="0">
                  <a:pos x="407" y="16"/>
                </a:cxn>
              </a:cxnLst>
              <a:rect l="0" t="0" r="r" b="b"/>
              <a:pathLst>
                <a:path w="408" h="53">
                  <a:moveTo>
                    <a:pt x="404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0" y="49"/>
                  </a:lnTo>
                  <a:lnTo>
                    <a:pt x="4" y="52"/>
                  </a:lnTo>
                  <a:lnTo>
                    <a:pt x="404" y="52"/>
                  </a:lnTo>
                  <a:lnTo>
                    <a:pt x="407" y="49"/>
                  </a:lnTo>
                  <a:lnTo>
                    <a:pt x="407" y="36"/>
                  </a:lnTo>
                  <a:lnTo>
                    <a:pt x="16" y="36"/>
                  </a:lnTo>
                  <a:lnTo>
                    <a:pt x="16" y="16"/>
                  </a:lnTo>
                  <a:lnTo>
                    <a:pt x="407" y="16"/>
                  </a:lnTo>
                  <a:lnTo>
                    <a:pt x="407" y="4"/>
                  </a:lnTo>
                  <a:lnTo>
                    <a:pt x="404" y="0"/>
                  </a:lnTo>
                  <a:close/>
                  <a:moveTo>
                    <a:pt x="407" y="16"/>
                  </a:moveTo>
                  <a:lnTo>
                    <a:pt x="391" y="16"/>
                  </a:lnTo>
                  <a:lnTo>
                    <a:pt x="391" y="36"/>
                  </a:lnTo>
                  <a:lnTo>
                    <a:pt x="407" y="36"/>
                  </a:lnTo>
                  <a:lnTo>
                    <a:pt x="407" y="1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" name="AutoShape 15"/>
            <p:cNvSpPr>
              <a:spLocks/>
            </p:cNvSpPr>
            <p:nvPr/>
          </p:nvSpPr>
          <p:spPr bwMode="auto">
            <a:xfrm>
              <a:off x="1301" y="1453"/>
              <a:ext cx="408" cy="52"/>
            </a:xfrm>
            <a:custGeom>
              <a:avLst/>
              <a:gdLst/>
              <a:ahLst/>
              <a:cxnLst>
                <a:cxn ang="0">
                  <a:pos x="404" y="0"/>
                </a:cxn>
                <a:cxn ang="0">
                  <a:pos x="4" y="0"/>
                </a:cxn>
                <a:cxn ang="0">
                  <a:pos x="0" y="3"/>
                </a:cxn>
                <a:cxn ang="0">
                  <a:pos x="0" y="48"/>
                </a:cxn>
                <a:cxn ang="0">
                  <a:pos x="4" y="52"/>
                </a:cxn>
                <a:cxn ang="0">
                  <a:pos x="404" y="52"/>
                </a:cxn>
                <a:cxn ang="0">
                  <a:pos x="407" y="48"/>
                </a:cxn>
                <a:cxn ang="0">
                  <a:pos x="407" y="35"/>
                </a:cxn>
                <a:cxn ang="0">
                  <a:pos x="16" y="35"/>
                </a:cxn>
                <a:cxn ang="0">
                  <a:pos x="16" y="16"/>
                </a:cxn>
                <a:cxn ang="0">
                  <a:pos x="407" y="16"/>
                </a:cxn>
                <a:cxn ang="0">
                  <a:pos x="407" y="3"/>
                </a:cxn>
                <a:cxn ang="0">
                  <a:pos x="404" y="0"/>
                </a:cxn>
                <a:cxn ang="0">
                  <a:pos x="407" y="16"/>
                </a:cxn>
                <a:cxn ang="0">
                  <a:pos x="391" y="16"/>
                </a:cxn>
                <a:cxn ang="0">
                  <a:pos x="391" y="35"/>
                </a:cxn>
                <a:cxn ang="0">
                  <a:pos x="407" y="35"/>
                </a:cxn>
                <a:cxn ang="0">
                  <a:pos x="407" y="16"/>
                </a:cxn>
              </a:cxnLst>
              <a:rect l="0" t="0" r="r" b="b"/>
              <a:pathLst>
                <a:path w="408" h="52">
                  <a:moveTo>
                    <a:pt x="404" y="0"/>
                  </a:moveTo>
                  <a:lnTo>
                    <a:pt x="4" y="0"/>
                  </a:lnTo>
                  <a:lnTo>
                    <a:pt x="0" y="3"/>
                  </a:lnTo>
                  <a:lnTo>
                    <a:pt x="0" y="48"/>
                  </a:lnTo>
                  <a:lnTo>
                    <a:pt x="4" y="52"/>
                  </a:lnTo>
                  <a:lnTo>
                    <a:pt x="404" y="52"/>
                  </a:lnTo>
                  <a:lnTo>
                    <a:pt x="407" y="48"/>
                  </a:lnTo>
                  <a:lnTo>
                    <a:pt x="407" y="35"/>
                  </a:lnTo>
                  <a:lnTo>
                    <a:pt x="16" y="35"/>
                  </a:lnTo>
                  <a:lnTo>
                    <a:pt x="16" y="16"/>
                  </a:lnTo>
                  <a:lnTo>
                    <a:pt x="407" y="16"/>
                  </a:lnTo>
                  <a:lnTo>
                    <a:pt x="407" y="3"/>
                  </a:lnTo>
                  <a:lnTo>
                    <a:pt x="404" y="0"/>
                  </a:lnTo>
                  <a:close/>
                  <a:moveTo>
                    <a:pt x="407" y="16"/>
                  </a:moveTo>
                  <a:lnTo>
                    <a:pt x="391" y="16"/>
                  </a:lnTo>
                  <a:lnTo>
                    <a:pt x="391" y="35"/>
                  </a:lnTo>
                  <a:lnTo>
                    <a:pt x="407" y="35"/>
                  </a:lnTo>
                  <a:lnTo>
                    <a:pt x="407" y="1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" name="AutoShape 16"/>
            <p:cNvSpPr>
              <a:spLocks/>
            </p:cNvSpPr>
            <p:nvPr/>
          </p:nvSpPr>
          <p:spPr bwMode="auto">
            <a:xfrm>
              <a:off x="1301" y="1685"/>
              <a:ext cx="408" cy="53"/>
            </a:xfrm>
            <a:custGeom>
              <a:avLst/>
              <a:gdLst/>
              <a:ahLst/>
              <a:cxnLst>
                <a:cxn ang="0">
                  <a:pos x="404" y="0"/>
                </a:cxn>
                <a:cxn ang="0">
                  <a:pos x="4" y="0"/>
                </a:cxn>
                <a:cxn ang="0">
                  <a:pos x="0" y="3"/>
                </a:cxn>
                <a:cxn ang="0">
                  <a:pos x="0" y="48"/>
                </a:cxn>
                <a:cxn ang="0">
                  <a:pos x="4" y="52"/>
                </a:cxn>
                <a:cxn ang="0">
                  <a:pos x="404" y="52"/>
                </a:cxn>
                <a:cxn ang="0">
                  <a:pos x="407" y="48"/>
                </a:cxn>
                <a:cxn ang="0">
                  <a:pos x="407" y="36"/>
                </a:cxn>
                <a:cxn ang="0">
                  <a:pos x="16" y="36"/>
                </a:cxn>
                <a:cxn ang="0">
                  <a:pos x="16" y="16"/>
                </a:cxn>
                <a:cxn ang="0">
                  <a:pos x="407" y="16"/>
                </a:cxn>
                <a:cxn ang="0">
                  <a:pos x="407" y="3"/>
                </a:cxn>
                <a:cxn ang="0">
                  <a:pos x="404" y="0"/>
                </a:cxn>
                <a:cxn ang="0">
                  <a:pos x="407" y="16"/>
                </a:cxn>
                <a:cxn ang="0">
                  <a:pos x="391" y="16"/>
                </a:cxn>
                <a:cxn ang="0">
                  <a:pos x="391" y="36"/>
                </a:cxn>
                <a:cxn ang="0">
                  <a:pos x="407" y="36"/>
                </a:cxn>
                <a:cxn ang="0">
                  <a:pos x="407" y="16"/>
                </a:cxn>
              </a:cxnLst>
              <a:rect l="0" t="0" r="r" b="b"/>
              <a:pathLst>
                <a:path w="408" h="53">
                  <a:moveTo>
                    <a:pt x="404" y="0"/>
                  </a:moveTo>
                  <a:lnTo>
                    <a:pt x="4" y="0"/>
                  </a:lnTo>
                  <a:lnTo>
                    <a:pt x="0" y="3"/>
                  </a:lnTo>
                  <a:lnTo>
                    <a:pt x="0" y="48"/>
                  </a:lnTo>
                  <a:lnTo>
                    <a:pt x="4" y="52"/>
                  </a:lnTo>
                  <a:lnTo>
                    <a:pt x="404" y="52"/>
                  </a:lnTo>
                  <a:lnTo>
                    <a:pt x="407" y="48"/>
                  </a:lnTo>
                  <a:lnTo>
                    <a:pt x="407" y="36"/>
                  </a:lnTo>
                  <a:lnTo>
                    <a:pt x="16" y="36"/>
                  </a:lnTo>
                  <a:lnTo>
                    <a:pt x="16" y="16"/>
                  </a:lnTo>
                  <a:lnTo>
                    <a:pt x="407" y="16"/>
                  </a:lnTo>
                  <a:lnTo>
                    <a:pt x="407" y="3"/>
                  </a:lnTo>
                  <a:lnTo>
                    <a:pt x="404" y="0"/>
                  </a:lnTo>
                  <a:close/>
                  <a:moveTo>
                    <a:pt x="407" y="16"/>
                  </a:moveTo>
                  <a:lnTo>
                    <a:pt x="391" y="16"/>
                  </a:lnTo>
                  <a:lnTo>
                    <a:pt x="391" y="36"/>
                  </a:lnTo>
                  <a:lnTo>
                    <a:pt x="407" y="36"/>
                  </a:lnTo>
                  <a:lnTo>
                    <a:pt x="407" y="1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" name="AutoShape 17"/>
            <p:cNvSpPr>
              <a:spLocks/>
            </p:cNvSpPr>
            <p:nvPr/>
          </p:nvSpPr>
          <p:spPr bwMode="auto">
            <a:xfrm>
              <a:off x="1301" y="1800"/>
              <a:ext cx="408" cy="53"/>
            </a:xfrm>
            <a:custGeom>
              <a:avLst/>
              <a:gdLst/>
              <a:ahLst/>
              <a:cxnLst>
                <a:cxn ang="0">
                  <a:pos x="404" y="0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49"/>
                </a:cxn>
                <a:cxn ang="0">
                  <a:pos x="4" y="52"/>
                </a:cxn>
                <a:cxn ang="0">
                  <a:pos x="404" y="52"/>
                </a:cxn>
                <a:cxn ang="0">
                  <a:pos x="407" y="49"/>
                </a:cxn>
                <a:cxn ang="0">
                  <a:pos x="407" y="36"/>
                </a:cxn>
                <a:cxn ang="0">
                  <a:pos x="16" y="36"/>
                </a:cxn>
                <a:cxn ang="0">
                  <a:pos x="16" y="16"/>
                </a:cxn>
                <a:cxn ang="0">
                  <a:pos x="407" y="16"/>
                </a:cxn>
                <a:cxn ang="0">
                  <a:pos x="407" y="4"/>
                </a:cxn>
                <a:cxn ang="0">
                  <a:pos x="404" y="0"/>
                </a:cxn>
                <a:cxn ang="0">
                  <a:pos x="407" y="16"/>
                </a:cxn>
                <a:cxn ang="0">
                  <a:pos x="391" y="16"/>
                </a:cxn>
                <a:cxn ang="0">
                  <a:pos x="391" y="36"/>
                </a:cxn>
                <a:cxn ang="0">
                  <a:pos x="407" y="36"/>
                </a:cxn>
                <a:cxn ang="0">
                  <a:pos x="407" y="16"/>
                </a:cxn>
              </a:cxnLst>
              <a:rect l="0" t="0" r="r" b="b"/>
              <a:pathLst>
                <a:path w="408" h="53">
                  <a:moveTo>
                    <a:pt x="404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0" y="49"/>
                  </a:lnTo>
                  <a:lnTo>
                    <a:pt x="4" y="52"/>
                  </a:lnTo>
                  <a:lnTo>
                    <a:pt x="404" y="52"/>
                  </a:lnTo>
                  <a:lnTo>
                    <a:pt x="407" y="49"/>
                  </a:lnTo>
                  <a:lnTo>
                    <a:pt x="407" y="36"/>
                  </a:lnTo>
                  <a:lnTo>
                    <a:pt x="16" y="36"/>
                  </a:lnTo>
                  <a:lnTo>
                    <a:pt x="16" y="16"/>
                  </a:lnTo>
                  <a:lnTo>
                    <a:pt x="407" y="16"/>
                  </a:lnTo>
                  <a:lnTo>
                    <a:pt x="407" y="4"/>
                  </a:lnTo>
                  <a:lnTo>
                    <a:pt x="404" y="0"/>
                  </a:lnTo>
                  <a:close/>
                  <a:moveTo>
                    <a:pt x="407" y="16"/>
                  </a:moveTo>
                  <a:lnTo>
                    <a:pt x="391" y="16"/>
                  </a:lnTo>
                  <a:lnTo>
                    <a:pt x="391" y="36"/>
                  </a:lnTo>
                  <a:lnTo>
                    <a:pt x="407" y="36"/>
                  </a:lnTo>
                  <a:lnTo>
                    <a:pt x="407" y="1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4" name="AutoShape 18"/>
            <p:cNvSpPr>
              <a:spLocks/>
            </p:cNvSpPr>
            <p:nvPr/>
          </p:nvSpPr>
          <p:spPr bwMode="auto">
            <a:xfrm>
              <a:off x="1301" y="1914"/>
              <a:ext cx="408" cy="52"/>
            </a:xfrm>
            <a:custGeom>
              <a:avLst/>
              <a:gdLst/>
              <a:ahLst/>
              <a:cxnLst>
                <a:cxn ang="0">
                  <a:pos x="404" y="0"/>
                </a:cxn>
                <a:cxn ang="0">
                  <a:pos x="4" y="0"/>
                </a:cxn>
                <a:cxn ang="0">
                  <a:pos x="0" y="3"/>
                </a:cxn>
                <a:cxn ang="0">
                  <a:pos x="0" y="48"/>
                </a:cxn>
                <a:cxn ang="0">
                  <a:pos x="4" y="52"/>
                </a:cxn>
                <a:cxn ang="0">
                  <a:pos x="404" y="52"/>
                </a:cxn>
                <a:cxn ang="0">
                  <a:pos x="407" y="48"/>
                </a:cxn>
                <a:cxn ang="0">
                  <a:pos x="407" y="36"/>
                </a:cxn>
                <a:cxn ang="0">
                  <a:pos x="16" y="36"/>
                </a:cxn>
                <a:cxn ang="0">
                  <a:pos x="16" y="16"/>
                </a:cxn>
                <a:cxn ang="0">
                  <a:pos x="407" y="16"/>
                </a:cxn>
                <a:cxn ang="0">
                  <a:pos x="407" y="3"/>
                </a:cxn>
                <a:cxn ang="0">
                  <a:pos x="404" y="0"/>
                </a:cxn>
                <a:cxn ang="0">
                  <a:pos x="407" y="16"/>
                </a:cxn>
                <a:cxn ang="0">
                  <a:pos x="391" y="16"/>
                </a:cxn>
                <a:cxn ang="0">
                  <a:pos x="391" y="36"/>
                </a:cxn>
                <a:cxn ang="0">
                  <a:pos x="407" y="36"/>
                </a:cxn>
                <a:cxn ang="0">
                  <a:pos x="407" y="16"/>
                </a:cxn>
              </a:cxnLst>
              <a:rect l="0" t="0" r="r" b="b"/>
              <a:pathLst>
                <a:path w="408" h="52">
                  <a:moveTo>
                    <a:pt x="404" y="0"/>
                  </a:moveTo>
                  <a:lnTo>
                    <a:pt x="4" y="0"/>
                  </a:lnTo>
                  <a:lnTo>
                    <a:pt x="0" y="3"/>
                  </a:lnTo>
                  <a:lnTo>
                    <a:pt x="0" y="48"/>
                  </a:lnTo>
                  <a:lnTo>
                    <a:pt x="4" y="52"/>
                  </a:lnTo>
                  <a:lnTo>
                    <a:pt x="404" y="52"/>
                  </a:lnTo>
                  <a:lnTo>
                    <a:pt x="407" y="48"/>
                  </a:lnTo>
                  <a:lnTo>
                    <a:pt x="407" y="36"/>
                  </a:lnTo>
                  <a:lnTo>
                    <a:pt x="16" y="36"/>
                  </a:lnTo>
                  <a:lnTo>
                    <a:pt x="16" y="16"/>
                  </a:lnTo>
                  <a:lnTo>
                    <a:pt x="407" y="16"/>
                  </a:lnTo>
                  <a:lnTo>
                    <a:pt x="407" y="3"/>
                  </a:lnTo>
                  <a:lnTo>
                    <a:pt x="404" y="0"/>
                  </a:lnTo>
                  <a:close/>
                  <a:moveTo>
                    <a:pt x="407" y="16"/>
                  </a:moveTo>
                  <a:lnTo>
                    <a:pt x="391" y="16"/>
                  </a:lnTo>
                  <a:lnTo>
                    <a:pt x="391" y="36"/>
                  </a:lnTo>
                  <a:lnTo>
                    <a:pt x="407" y="36"/>
                  </a:lnTo>
                  <a:lnTo>
                    <a:pt x="407" y="1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5" name="AutoShape 19"/>
            <p:cNvSpPr>
              <a:spLocks/>
            </p:cNvSpPr>
            <p:nvPr/>
          </p:nvSpPr>
          <p:spPr bwMode="auto">
            <a:xfrm>
              <a:off x="2457" y="1174"/>
              <a:ext cx="279" cy="746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65" y="1"/>
                </a:cxn>
                <a:cxn ang="0">
                  <a:pos x="70" y="333"/>
                </a:cxn>
                <a:cxn ang="0">
                  <a:pos x="3" y="338"/>
                </a:cxn>
                <a:cxn ang="0">
                  <a:pos x="0" y="342"/>
                </a:cxn>
                <a:cxn ang="0">
                  <a:pos x="0" y="741"/>
                </a:cxn>
                <a:cxn ang="0">
                  <a:pos x="3" y="745"/>
                </a:cxn>
                <a:cxn ang="0">
                  <a:pos x="275" y="745"/>
                </a:cxn>
                <a:cxn ang="0">
                  <a:pos x="278" y="741"/>
                </a:cxn>
                <a:cxn ang="0">
                  <a:pos x="278" y="729"/>
                </a:cxn>
                <a:cxn ang="0">
                  <a:pos x="16" y="729"/>
                </a:cxn>
                <a:cxn ang="0">
                  <a:pos x="16" y="353"/>
                </a:cxn>
                <a:cxn ang="0">
                  <a:pos x="78" y="349"/>
                </a:cxn>
                <a:cxn ang="0">
                  <a:pos x="81" y="347"/>
                </a:cxn>
                <a:cxn ang="0">
                  <a:pos x="262" y="38"/>
                </a:cxn>
                <a:cxn ang="0">
                  <a:pos x="278" y="38"/>
                </a:cxn>
                <a:cxn ang="0">
                  <a:pos x="278" y="5"/>
                </a:cxn>
                <a:cxn ang="0">
                  <a:pos x="276" y="2"/>
                </a:cxn>
                <a:cxn ang="0">
                  <a:pos x="269" y="0"/>
                </a:cxn>
                <a:cxn ang="0">
                  <a:pos x="278" y="38"/>
                </a:cxn>
                <a:cxn ang="0">
                  <a:pos x="262" y="38"/>
                </a:cxn>
                <a:cxn ang="0">
                  <a:pos x="262" y="729"/>
                </a:cxn>
                <a:cxn ang="0">
                  <a:pos x="278" y="729"/>
                </a:cxn>
                <a:cxn ang="0">
                  <a:pos x="278" y="38"/>
                </a:cxn>
              </a:cxnLst>
              <a:rect l="0" t="0" r="r" b="b"/>
              <a:pathLst>
                <a:path w="279" h="746">
                  <a:moveTo>
                    <a:pt x="269" y="0"/>
                  </a:moveTo>
                  <a:lnTo>
                    <a:pt x="265" y="1"/>
                  </a:lnTo>
                  <a:lnTo>
                    <a:pt x="70" y="333"/>
                  </a:lnTo>
                  <a:lnTo>
                    <a:pt x="3" y="338"/>
                  </a:lnTo>
                  <a:lnTo>
                    <a:pt x="0" y="342"/>
                  </a:lnTo>
                  <a:lnTo>
                    <a:pt x="0" y="741"/>
                  </a:lnTo>
                  <a:lnTo>
                    <a:pt x="3" y="745"/>
                  </a:lnTo>
                  <a:lnTo>
                    <a:pt x="275" y="745"/>
                  </a:lnTo>
                  <a:lnTo>
                    <a:pt x="278" y="741"/>
                  </a:lnTo>
                  <a:lnTo>
                    <a:pt x="278" y="729"/>
                  </a:lnTo>
                  <a:lnTo>
                    <a:pt x="16" y="729"/>
                  </a:lnTo>
                  <a:lnTo>
                    <a:pt x="16" y="353"/>
                  </a:lnTo>
                  <a:lnTo>
                    <a:pt x="78" y="349"/>
                  </a:lnTo>
                  <a:lnTo>
                    <a:pt x="81" y="347"/>
                  </a:lnTo>
                  <a:lnTo>
                    <a:pt x="262" y="38"/>
                  </a:lnTo>
                  <a:lnTo>
                    <a:pt x="278" y="38"/>
                  </a:lnTo>
                  <a:lnTo>
                    <a:pt x="278" y="5"/>
                  </a:lnTo>
                  <a:lnTo>
                    <a:pt x="276" y="2"/>
                  </a:lnTo>
                  <a:lnTo>
                    <a:pt x="269" y="0"/>
                  </a:lnTo>
                  <a:close/>
                  <a:moveTo>
                    <a:pt x="278" y="38"/>
                  </a:moveTo>
                  <a:lnTo>
                    <a:pt x="262" y="38"/>
                  </a:lnTo>
                  <a:lnTo>
                    <a:pt x="262" y="729"/>
                  </a:lnTo>
                  <a:lnTo>
                    <a:pt x="278" y="729"/>
                  </a:lnTo>
                  <a:lnTo>
                    <a:pt x="278" y="3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6" name="AutoShape 20"/>
            <p:cNvSpPr>
              <a:spLocks/>
            </p:cNvSpPr>
            <p:nvPr/>
          </p:nvSpPr>
          <p:spPr bwMode="auto">
            <a:xfrm>
              <a:off x="2841" y="776"/>
              <a:ext cx="279" cy="1144"/>
            </a:xfrm>
            <a:custGeom>
              <a:avLst/>
              <a:gdLst/>
              <a:ahLst/>
              <a:cxnLst>
                <a:cxn ang="0">
                  <a:pos x="130" y="175"/>
                </a:cxn>
                <a:cxn ang="0">
                  <a:pos x="128" y="176"/>
                </a:cxn>
                <a:cxn ang="0">
                  <a:pos x="1" y="289"/>
                </a:cxn>
                <a:cxn ang="0">
                  <a:pos x="0" y="292"/>
                </a:cxn>
                <a:cxn ang="0">
                  <a:pos x="0" y="1140"/>
                </a:cxn>
                <a:cxn ang="0">
                  <a:pos x="4" y="1144"/>
                </a:cxn>
                <a:cxn ang="0">
                  <a:pos x="275" y="1144"/>
                </a:cxn>
                <a:cxn ang="0">
                  <a:pos x="278" y="1140"/>
                </a:cxn>
                <a:cxn ang="0">
                  <a:pos x="278" y="1128"/>
                </a:cxn>
                <a:cxn ang="0">
                  <a:pos x="16" y="1128"/>
                </a:cxn>
                <a:cxn ang="0">
                  <a:pos x="16" y="297"/>
                </a:cxn>
                <a:cxn ang="0">
                  <a:pos x="131" y="195"/>
                </a:cxn>
                <a:cxn ang="0">
                  <a:pos x="152" y="195"/>
                </a:cxn>
                <a:cxn ang="0">
                  <a:pos x="136" y="177"/>
                </a:cxn>
                <a:cxn ang="0">
                  <a:pos x="134" y="176"/>
                </a:cxn>
                <a:cxn ang="0">
                  <a:pos x="132" y="176"/>
                </a:cxn>
                <a:cxn ang="0">
                  <a:pos x="130" y="175"/>
                </a:cxn>
                <a:cxn ang="0">
                  <a:pos x="278" y="46"/>
                </a:cxn>
                <a:cxn ang="0">
                  <a:pos x="262" y="46"/>
                </a:cxn>
                <a:cxn ang="0">
                  <a:pos x="262" y="1128"/>
                </a:cxn>
                <a:cxn ang="0">
                  <a:pos x="278" y="1128"/>
                </a:cxn>
                <a:cxn ang="0">
                  <a:pos x="278" y="46"/>
                </a:cxn>
                <a:cxn ang="0">
                  <a:pos x="152" y="195"/>
                </a:cxn>
                <a:cxn ang="0">
                  <a:pos x="131" y="195"/>
                </a:cxn>
                <a:cxn ang="0">
                  <a:pos x="166" y="235"/>
                </a:cxn>
                <a:cxn ang="0">
                  <a:pos x="168" y="236"/>
                </a:cxn>
                <a:cxn ang="0">
                  <a:pos x="171" y="236"/>
                </a:cxn>
                <a:cxn ang="0">
                  <a:pos x="174" y="236"/>
                </a:cxn>
                <a:cxn ang="0">
                  <a:pos x="176" y="234"/>
                </a:cxn>
                <a:cxn ang="0">
                  <a:pos x="186" y="213"/>
                </a:cxn>
                <a:cxn ang="0">
                  <a:pos x="168" y="213"/>
                </a:cxn>
                <a:cxn ang="0">
                  <a:pos x="152" y="195"/>
                </a:cxn>
                <a:cxn ang="0">
                  <a:pos x="268" y="0"/>
                </a:cxn>
                <a:cxn ang="0">
                  <a:pos x="264" y="2"/>
                </a:cxn>
                <a:cxn ang="0">
                  <a:pos x="168" y="213"/>
                </a:cxn>
                <a:cxn ang="0">
                  <a:pos x="186" y="213"/>
                </a:cxn>
                <a:cxn ang="0">
                  <a:pos x="262" y="46"/>
                </a:cxn>
                <a:cxn ang="0">
                  <a:pos x="278" y="46"/>
                </a:cxn>
                <a:cxn ang="0">
                  <a:pos x="278" y="5"/>
                </a:cxn>
                <a:cxn ang="0">
                  <a:pos x="276" y="2"/>
                </a:cxn>
                <a:cxn ang="0">
                  <a:pos x="268" y="0"/>
                </a:cxn>
              </a:cxnLst>
              <a:rect l="0" t="0" r="r" b="b"/>
              <a:pathLst>
                <a:path w="279" h="1144">
                  <a:moveTo>
                    <a:pt x="130" y="175"/>
                  </a:moveTo>
                  <a:lnTo>
                    <a:pt x="128" y="176"/>
                  </a:lnTo>
                  <a:lnTo>
                    <a:pt x="1" y="289"/>
                  </a:lnTo>
                  <a:lnTo>
                    <a:pt x="0" y="292"/>
                  </a:lnTo>
                  <a:lnTo>
                    <a:pt x="0" y="1140"/>
                  </a:lnTo>
                  <a:lnTo>
                    <a:pt x="4" y="1144"/>
                  </a:lnTo>
                  <a:lnTo>
                    <a:pt x="275" y="1144"/>
                  </a:lnTo>
                  <a:lnTo>
                    <a:pt x="278" y="1140"/>
                  </a:lnTo>
                  <a:lnTo>
                    <a:pt x="278" y="1128"/>
                  </a:lnTo>
                  <a:lnTo>
                    <a:pt x="16" y="1128"/>
                  </a:lnTo>
                  <a:lnTo>
                    <a:pt x="16" y="297"/>
                  </a:lnTo>
                  <a:lnTo>
                    <a:pt x="131" y="195"/>
                  </a:lnTo>
                  <a:lnTo>
                    <a:pt x="152" y="195"/>
                  </a:lnTo>
                  <a:lnTo>
                    <a:pt x="136" y="177"/>
                  </a:lnTo>
                  <a:lnTo>
                    <a:pt x="134" y="176"/>
                  </a:lnTo>
                  <a:lnTo>
                    <a:pt x="132" y="176"/>
                  </a:lnTo>
                  <a:lnTo>
                    <a:pt x="130" y="175"/>
                  </a:lnTo>
                  <a:close/>
                  <a:moveTo>
                    <a:pt x="278" y="46"/>
                  </a:moveTo>
                  <a:lnTo>
                    <a:pt x="262" y="46"/>
                  </a:lnTo>
                  <a:lnTo>
                    <a:pt x="262" y="1128"/>
                  </a:lnTo>
                  <a:lnTo>
                    <a:pt x="278" y="1128"/>
                  </a:lnTo>
                  <a:lnTo>
                    <a:pt x="278" y="46"/>
                  </a:lnTo>
                  <a:close/>
                  <a:moveTo>
                    <a:pt x="152" y="195"/>
                  </a:moveTo>
                  <a:lnTo>
                    <a:pt x="131" y="195"/>
                  </a:lnTo>
                  <a:lnTo>
                    <a:pt x="166" y="235"/>
                  </a:lnTo>
                  <a:lnTo>
                    <a:pt x="168" y="236"/>
                  </a:lnTo>
                  <a:lnTo>
                    <a:pt x="171" y="236"/>
                  </a:lnTo>
                  <a:lnTo>
                    <a:pt x="174" y="236"/>
                  </a:lnTo>
                  <a:lnTo>
                    <a:pt x="176" y="234"/>
                  </a:lnTo>
                  <a:lnTo>
                    <a:pt x="186" y="213"/>
                  </a:lnTo>
                  <a:lnTo>
                    <a:pt x="168" y="213"/>
                  </a:lnTo>
                  <a:lnTo>
                    <a:pt x="152" y="195"/>
                  </a:lnTo>
                  <a:close/>
                  <a:moveTo>
                    <a:pt x="268" y="0"/>
                  </a:moveTo>
                  <a:lnTo>
                    <a:pt x="264" y="2"/>
                  </a:lnTo>
                  <a:lnTo>
                    <a:pt x="168" y="213"/>
                  </a:lnTo>
                  <a:lnTo>
                    <a:pt x="186" y="213"/>
                  </a:lnTo>
                  <a:lnTo>
                    <a:pt x="262" y="46"/>
                  </a:lnTo>
                  <a:lnTo>
                    <a:pt x="278" y="46"/>
                  </a:lnTo>
                  <a:lnTo>
                    <a:pt x="278" y="5"/>
                  </a:lnTo>
                  <a:lnTo>
                    <a:pt x="276" y="2"/>
                  </a:lnTo>
                  <a:lnTo>
                    <a:pt x="268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7" name="Freeform 21"/>
            <p:cNvSpPr>
              <a:spLocks/>
            </p:cNvSpPr>
            <p:nvPr/>
          </p:nvSpPr>
          <p:spPr bwMode="auto">
            <a:xfrm>
              <a:off x="3102" y="769"/>
              <a:ext cx="18" cy="18"/>
            </a:xfrm>
            <a:custGeom>
              <a:avLst/>
              <a:gdLst/>
              <a:ahLst/>
              <a:cxnLst>
                <a:cxn ang="0">
                  <a:pos x="7" y="0"/>
                </a:cxn>
                <a:cxn ang="0">
                  <a:pos x="4" y="2"/>
                </a:cxn>
                <a:cxn ang="0">
                  <a:pos x="0" y="9"/>
                </a:cxn>
                <a:cxn ang="0">
                  <a:pos x="1" y="13"/>
                </a:cxn>
                <a:cxn ang="0">
                  <a:pos x="4" y="17"/>
                </a:cxn>
                <a:cxn ang="0">
                  <a:pos x="7" y="18"/>
                </a:cxn>
                <a:cxn ang="0">
                  <a:pos x="10" y="18"/>
                </a:cxn>
                <a:cxn ang="0">
                  <a:pos x="11" y="18"/>
                </a:cxn>
                <a:cxn ang="0">
                  <a:pos x="15" y="16"/>
                </a:cxn>
                <a:cxn ang="0">
                  <a:pos x="17" y="13"/>
                </a:cxn>
                <a:cxn ang="0">
                  <a:pos x="17" y="5"/>
                </a:cxn>
                <a:cxn ang="0">
                  <a:pos x="15" y="2"/>
                </a:cxn>
                <a:cxn ang="0">
                  <a:pos x="7" y="0"/>
                </a:cxn>
              </a:cxnLst>
              <a:rect l="0" t="0" r="r" b="b"/>
              <a:pathLst>
                <a:path w="18" h="18">
                  <a:moveTo>
                    <a:pt x="7" y="0"/>
                  </a:moveTo>
                  <a:lnTo>
                    <a:pt x="4" y="2"/>
                  </a:lnTo>
                  <a:lnTo>
                    <a:pt x="0" y="9"/>
                  </a:lnTo>
                  <a:lnTo>
                    <a:pt x="1" y="13"/>
                  </a:lnTo>
                  <a:lnTo>
                    <a:pt x="4" y="17"/>
                  </a:lnTo>
                  <a:lnTo>
                    <a:pt x="7" y="18"/>
                  </a:lnTo>
                  <a:lnTo>
                    <a:pt x="10" y="18"/>
                  </a:lnTo>
                  <a:lnTo>
                    <a:pt x="11" y="18"/>
                  </a:lnTo>
                  <a:lnTo>
                    <a:pt x="15" y="16"/>
                  </a:lnTo>
                  <a:lnTo>
                    <a:pt x="17" y="13"/>
                  </a:lnTo>
                  <a:lnTo>
                    <a:pt x="17" y="5"/>
                  </a:lnTo>
                  <a:lnTo>
                    <a:pt x="15" y="2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8" name="AutoShape 22"/>
            <p:cNvSpPr>
              <a:spLocks/>
            </p:cNvSpPr>
            <p:nvPr/>
          </p:nvSpPr>
          <p:spPr bwMode="auto">
            <a:xfrm>
              <a:off x="6989" y="1846"/>
              <a:ext cx="668" cy="139"/>
            </a:xfrm>
            <a:custGeom>
              <a:avLst/>
              <a:gdLst/>
              <a:ahLst/>
              <a:cxnLst>
                <a:cxn ang="0">
                  <a:pos x="664" y="0"/>
                </a:cxn>
                <a:cxn ang="0">
                  <a:pos x="3" y="0"/>
                </a:cxn>
                <a:cxn ang="0">
                  <a:pos x="0" y="3"/>
                </a:cxn>
                <a:cxn ang="0">
                  <a:pos x="0" y="134"/>
                </a:cxn>
                <a:cxn ang="0">
                  <a:pos x="3" y="138"/>
                </a:cxn>
                <a:cxn ang="0">
                  <a:pos x="664" y="138"/>
                </a:cxn>
                <a:cxn ang="0">
                  <a:pos x="667" y="134"/>
                </a:cxn>
                <a:cxn ang="0">
                  <a:pos x="667" y="122"/>
                </a:cxn>
                <a:cxn ang="0">
                  <a:pos x="16" y="122"/>
                </a:cxn>
                <a:cxn ang="0">
                  <a:pos x="16" y="16"/>
                </a:cxn>
                <a:cxn ang="0">
                  <a:pos x="667" y="16"/>
                </a:cxn>
                <a:cxn ang="0">
                  <a:pos x="667" y="3"/>
                </a:cxn>
                <a:cxn ang="0">
                  <a:pos x="664" y="0"/>
                </a:cxn>
                <a:cxn ang="0">
                  <a:pos x="667" y="16"/>
                </a:cxn>
                <a:cxn ang="0">
                  <a:pos x="651" y="16"/>
                </a:cxn>
                <a:cxn ang="0">
                  <a:pos x="651" y="122"/>
                </a:cxn>
                <a:cxn ang="0">
                  <a:pos x="667" y="122"/>
                </a:cxn>
                <a:cxn ang="0">
                  <a:pos x="667" y="16"/>
                </a:cxn>
              </a:cxnLst>
              <a:rect l="0" t="0" r="r" b="b"/>
              <a:pathLst>
                <a:path w="668" h="139">
                  <a:moveTo>
                    <a:pt x="664" y="0"/>
                  </a:moveTo>
                  <a:lnTo>
                    <a:pt x="3" y="0"/>
                  </a:lnTo>
                  <a:lnTo>
                    <a:pt x="0" y="3"/>
                  </a:lnTo>
                  <a:lnTo>
                    <a:pt x="0" y="134"/>
                  </a:lnTo>
                  <a:lnTo>
                    <a:pt x="3" y="138"/>
                  </a:lnTo>
                  <a:lnTo>
                    <a:pt x="664" y="138"/>
                  </a:lnTo>
                  <a:lnTo>
                    <a:pt x="667" y="134"/>
                  </a:lnTo>
                  <a:lnTo>
                    <a:pt x="667" y="122"/>
                  </a:lnTo>
                  <a:lnTo>
                    <a:pt x="16" y="122"/>
                  </a:lnTo>
                  <a:lnTo>
                    <a:pt x="16" y="16"/>
                  </a:lnTo>
                  <a:lnTo>
                    <a:pt x="667" y="16"/>
                  </a:lnTo>
                  <a:lnTo>
                    <a:pt x="667" y="3"/>
                  </a:lnTo>
                  <a:lnTo>
                    <a:pt x="664" y="0"/>
                  </a:lnTo>
                  <a:close/>
                  <a:moveTo>
                    <a:pt x="667" y="16"/>
                  </a:moveTo>
                  <a:lnTo>
                    <a:pt x="651" y="16"/>
                  </a:lnTo>
                  <a:lnTo>
                    <a:pt x="651" y="122"/>
                  </a:lnTo>
                  <a:lnTo>
                    <a:pt x="667" y="122"/>
                  </a:lnTo>
                  <a:lnTo>
                    <a:pt x="667" y="1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9" name="AutoShape 23"/>
            <p:cNvSpPr>
              <a:spLocks/>
            </p:cNvSpPr>
            <p:nvPr/>
          </p:nvSpPr>
          <p:spPr bwMode="auto">
            <a:xfrm>
              <a:off x="6248" y="1846"/>
              <a:ext cx="481" cy="139"/>
            </a:xfrm>
            <a:custGeom>
              <a:avLst/>
              <a:gdLst/>
              <a:ahLst/>
              <a:cxnLst>
                <a:cxn ang="0">
                  <a:pos x="478" y="0"/>
                </a:cxn>
                <a:cxn ang="0">
                  <a:pos x="4" y="0"/>
                </a:cxn>
                <a:cxn ang="0">
                  <a:pos x="0" y="3"/>
                </a:cxn>
                <a:cxn ang="0">
                  <a:pos x="0" y="134"/>
                </a:cxn>
                <a:cxn ang="0">
                  <a:pos x="4" y="138"/>
                </a:cxn>
                <a:cxn ang="0">
                  <a:pos x="478" y="138"/>
                </a:cxn>
                <a:cxn ang="0">
                  <a:pos x="481" y="134"/>
                </a:cxn>
                <a:cxn ang="0">
                  <a:pos x="481" y="122"/>
                </a:cxn>
                <a:cxn ang="0">
                  <a:pos x="16" y="122"/>
                </a:cxn>
                <a:cxn ang="0">
                  <a:pos x="16" y="16"/>
                </a:cxn>
                <a:cxn ang="0">
                  <a:pos x="481" y="16"/>
                </a:cxn>
                <a:cxn ang="0">
                  <a:pos x="481" y="3"/>
                </a:cxn>
                <a:cxn ang="0">
                  <a:pos x="478" y="0"/>
                </a:cxn>
                <a:cxn ang="0">
                  <a:pos x="481" y="16"/>
                </a:cxn>
                <a:cxn ang="0">
                  <a:pos x="465" y="16"/>
                </a:cxn>
                <a:cxn ang="0">
                  <a:pos x="465" y="122"/>
                </a:cxn>
                <a:cxn ang="0">
                  <a:pos x="481" y="122"/>
                </a:cxn>
                <a:cxn ang="0">
                  <a:pos x="481" y="16"/>
                </a:cxn>
              </a:cxnLst>
              <a:rect l="0" t="0" r="r" b="b"/>
              <a:pathLst>
                <a:path w="481" h="139">
                  <a:moveTo>
                    <a:pt x="478" y="0"/>
                  </a:moveTo>
                  <a:lnTo>
                    <a:pt x="4" y="0"/>
                  </a:lnTo>
                  <a:lnTo>
                    <a:pt x="0" y="3"/>
                  </a:lnTo>
                  <a:lnTo>
                    <a:pt x="0" y="134"/>
                  </a:lnTo>
                  <a:lnTo>
                    <a:pt x="4" y="138"/>
                  </a:lnTo>
                  <a:lnTo>
                    <a:pt x="478" y="138"/>
                  </a:lnTo>
                  <a:lnTo>
                    <a:pt x="481" y="134"/>
                  </a:lnTo>
                  <a:lnTo>
                    <a:pt x="481" y="122"/>
                  </a:lnTo>
                  <a:lnTo>
                    <a:pt x="16" y="122"/>
                  </a:lnTo>
                  <a:lnTo>
                    <a:pt x="16" y="16"/>
                  </a:lnTo>
                  <a:lnTo>
                    <a:pt x="481" y="16"/>
                  </a:lnTo>
                  <a:lnTo>
                    <a:pt x="481" y="3"/>
                  </a:lnTo>
                  <a:lnTo>
                    <a:pt x="478" y="0"/>
                  </a:lnTo>
                  <a:close/>
                  <a:moveTo>
                    <a:pt x="481" y="16"/>
                  </a:moveTo>
                  <a:lnTo>
                    <a:pt x="465" y="16"/>
                  </a:lnTo>
                  <a:lnTo>
                    <a:pt x="465" y="122"/>
                  </a:lnTo>
                  <a:lnTo>
                    <a:pt x="481" y="122"/>
                  </a:lnTo>
                  <a:lnTo>
                    <a:pt x="481" y="1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pic>
          <p:nvPicPr>
            <p:cNvPr id="30" name="Picture 24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6713" y="1846"/>
              <a:ext cx="293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1" name="AutoShape 25"/>
            <p:cNvSpPr>
              <a:spLocks/>
            </p:cNvSpPr>
            <p:nvPr/>
          </p:nvSpPr>
          <p:spPr bwMode="auto">
            <a:xfrm>
              <a:off x="5847" y="1846"/>
              <a:ext cx="418" cy="139"/>
            </a:xfrm>
            <a:custGeom>
              <a:avLst/>
              <a:gdLst/>
              <a:ahLst/>
              <a:cxnLst>
                <a:cxn ang="0">
                  <a:pos x="414" y="0"/>
                </a:cxn>
                <a:cxn ang="0">
                  <a:pos x="4" y="0"/>
                </a:cxn>
                <a:cxn ang="0">
                  <a:pos x="0" y="3"/>
                </a:cxn>
                <a:cxn ang="0">
                  <a:pos x="0" y="134"/>
                </a:cxn>
                <a:cxn ang="0">
                  <a:pos x="4" y="138"/>
                </a:cxn>
                <a:cxn ang="0">
                  <a:pos x="414" y="138"/>
                </a:cxn>
                <a:cxn ang="0">
                  <a:pos x="417" y="134"/>
                </a:cxn>
                <a:cxn ang="0">
                  <a:pos x="417" y="122"/>
                </a:cxn>
                <a:cxn ang="0">
                  <a:pos x="16" y="122"/>
                </a:cxn>
                <a:cxn ang="0">
                  <a:pos x="16" y="16"/>
                </a:cxn>
                <a:cxn ang="0">
                  <a:pos x="417" y="16"/>
                </a:cxn>
                <a:cxn ang="0">
                  <a:pos x="417" y="3"/>
                </a:cxn>
                <a:cxn ang="0">
                  <a:pos x="414" y="0"/>
                </a:cxn>
                <a:cxn ang="0">
                  <a:pos x="417" y="16"/>
                </a:cxn>
                <a:cxn ang="0">
                  <a:pos x="401" y="16"/>
                </a:cxn>
                <a:cxn ang="0">
                  <a:pos x="401" y="122"/>
                </a:cxn>
                <a:cxn ang="0">
                  <a:pos x="417" y="122"/>
                </a:cxn>
                <a:cxn ang="0">
                  <a:pos x="417" y="16"/>
                </a:cxn>
              </a:cxnLst>
              <a:rect l="0" t="0" r="r" b="b"/>
              <a:pathLst>
                <a:path w="418" h="139">
                  <a:moveTo>
                    <a:pt x="414" y="0"/>
                  </a:moveTo>
                  <a:lnTo>
                    <a:pt x="4" y="0"/>
                  </a:lnTo>
                  <a:lnTo>
                    <a:pt x="0" y="3"/>
                  </a:lnTo>
                  <a:lnTo>
                    <a:pt x="0" y="134"/>
                  </a:lnTo>
                  <a:lnTo>
                    <a:pt x="4" y="138"/>
                  </a:lnTo>
                  <a:lnTo>
                    <a:pt x="414" y="138"/>
                  </a:lnTo>
                  <a:lnTo>
                    <a:pt x="417" y="134"/>
                  </a:lnTo>
                  <a:lnTo>
                    <a:pt x="417" y="122"/>
                  </a:lnTo>
                  <a:lnTo>
                    <a:pt x="16" y="122"/>
                  </a:lnTo>
                  <a:lnTo>
                    <a:pt x="16" y="16"/>
                  </a:lnTo>
                  <a:lnTo>
                    <a:pt x="417" y="16"/>
                  </a:lnTo>
                  <a:lnTo>
                    <a:pt x="417" y="3"/>
                  </a:lnTo>
                  <a:lnTo>
                    <a:pt x="414" y="0"/>
                  </a:lnTo>
                  <a:close/>
                  <a:moveTo>
                    <a:pt x="417" y="16"/>
                  </a:moveTo>
                  <a:lnTo>
                    <a:pt x="401" y="16"/>
                  </a:lnTo>
                  <a:lnTo>
                    <a:pt x="401" y="122"/>
                  </a:lnTo>
                  <a:lnTo>
                    <a:pt x="417" y="122"/>
                  </a:lnTo>
                  <a:lnTo>
                    <a:pt x="417" y="1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2" name="AutoShape 26"/>
            <p:cNvSpPr>
              <a:spLocks/>
            </p:cNvSpPr>
            <p:nvPr/>
          </p:nvSpPr>
          <p:spPr bwMode="auto">
            <a:xfrm>
              <a:off x="5847" y="865"/>
              <a:ext cx="1803" cy="919"/>
            </a:xfrm>
            <a:custGeom>
              <a:avLst/>
              <a:gdLst/>
              <a:ahLst/>
              <a:cxnLst>
                <a:cxn ang="0">
                  <a:pos x="207" y="0"/>
                </a:cxn>
                <a:cxn ang="0">
                  <a:pos x="202" y="1"/>
                </a:cxn>
                <a:cxn ang="0">
                  <a:pos x="199" y="3"/>
                </a:cxn>
                <a:cxn ang="0">
                  <a:pos x="1" y="468"/>
                </a:cxn>
                <a:cxn ang="0">
                  <a:pos x="0" y="469"/>
                </a:cxn>
                <a:cxn ang="0">
                  <a:pos x="0" y="914"/>
                </a:cxn>
                <a:cxn ang="0">
                  <a:pos x="4" y="918"/>
                </a:cxn>
                <a:cxn ang="0">
                  <a:pos x="1799" y="918"/>
                </a:cxn>
                <a:cxn ang="0">
                  <a:pos x="1803" y="914"/>
                </a:cxn>
                <a:cxn ang="0">
                  <a:pos x="1803" y="902"/>
                </a:cxn>
                <a:cxn ang="0">
                  <a:pos x="16" y="902"/>
                </a:cxn>
                <a:cxn ang="0">
                  <a:pos x="16" y="472"/>
                </a:cxn>
                <a:cxn ang="0">
                  <a:pos x="208" y="23"/>
                </a:cxn>
                <a:cxn ang="0">
                  <a:pos x="230" y="23"/>
                </a:cxn>
                <a:cxn ang="0">
                  <a:pos x="212" y="3"/>
                </a:cxn>
                <a:cxn ang="0">
                  <a:pos x="210" y="1"/>
                </a:cxn>
                <a:cxn ang="0">
                  <a:pos x="207" y="0"/>
                </a:cxn>
                <a:cxn ang="0">
                  <a:pos x="940" y="177"/>
                </a:cxn>
                <a:cxn ang="0">
                  <a:pos x="914" y="177"/>
                </a:cxn>
                <a:cxn ang="0">
                  <a:pos x="1787" y="848"/>
                </a:cxn>
                <a:cxn ang="0">
                  <a:pos x="1787" y="902"/>
                </a:cxn>
                <a:cxn ang="0">
                  <a:pos x="1803" y="902"/>
                </a:cxn>
                <a:cxn ang="0">
                  <a:pos x="1803" y="842"/>
                </a:cxn>
                <a:cxn ang="0">
                  <a:pos x="1802" y="839"/>
                </a:cxn>
                <a:cxn ang="0">
                  <a:pos x="940" y="177"/>
                </a:cxn>
                <a:cxn ang="0">
                  <a:pos x="230" y="23"/>
                </a:cxn>
                <a:cxn ang="0">
                  <a:pos x="208" y="23"/>
                </a:cxn>
                <a:cxn ang="0">
                  <a:pos x="618" y="477"/>
                </a:cxn>
                <a:cxn ang="0">
                  <a:pos x="620" y="478"/>
                </a:cxn>
                <a:cxn ang="0">
                  <a:pos x="622" y="478"/>
                </a:cxn>
                <a:cxn ang="0">
                  <a:pos x="625" y="478"/>
                </a:cxn>
                <a:cxn ang="0">
                  <a:pos x="627" y="477"/>
                </a:cxn>
                <a:cxn ang="0">
                  <a:pos x="645" y="458"/>
                </a:cxn>
                <a:cxn ang="0">
                  <a:pos x="622" y="458"/>
                </a:cxn>
                <a:cxn ang="0">
                  <a:pos x="230" y="23"/>
                </a:cxn>
                <a:cxn ang="0">
                  <a:pos x="915" y="157"/>
                </a:cxn>
                <a:cxn ang="0">
                  <a:pos x="910" y="157"/>
                </a:cxn>
                <a:cxn ang="0">
                  <a:pos x="907" y="160"/>
                </a:cxn>
                <a:cxn ang="0">
                  <a:pos x="622" y="458"/>
                </a:cxn>
                <a:cxn ang="0">
                  <a:pos x="645" y="458"/>
                </a:cxn>
                <a:cxn ang="0">
                  <a:pos x="914" y="177"/>
                </a:cxn>
                <a:cxn ang="0">
                  <a:pos x="940" y="177"/>
                </a:cxn>
                <a:cxn ang="0">
                  <a:pos x="918" y="160"/>
                </a:cxn>
                <a:cxn ang="0">
                  <a:pos x="915" y="157"/>
                </a:cxn>
              </a:cxnLst>
              <a:rect l="0" t="0" r="r" b="b"/>
              <a:pathLst>
                <a:path w="1803" h="919">
                  <a:moveTo>
                    <a:pt x="207" y="0"/>
                  </a:moveTo>
                  <a:lnTo>
                    <a:pt x="202" y="1"/>
                  </a:lnTo>
                  <a:lnTo>
                    <a:pt x="199" y="3"/>
                  </a:lnTo>
                  <a:lnTo>
                    <a:pt x="1" y="468"/>
                  </a:lnTo>
                  <a:lnTo>
                    <a:pt x="0" y="469"/>
                  </a:lnTo>
                  <a:lnTo>
                    <a:pt x="0" y="914"/>
                  </a:lnTo>
                  <a:lnTo>
                    <a:pt x="4" y="918"/>
                  </a:lnTo>
                  <a:lnTo>
                    <a:pt x="1799" y="918"/>
                  </a:lnTo>
                  <a:lnTo>
                    <a:pt x="1803" y="914"/>
                  </a:lnTo>
                  <a:lnTo>
                    <a:pt x="1803" y="902"/>
                  </a:lnTo>
                  <a:lnTo>
                    <a:pt x="16" y="902"/>
                  </a:lnTo>
                  <a:lnTo>
                    <a:pt x="16" y="472"/>
                  </a:lnTo>
                  <a:lnTo>
                    <a:pt x="208" y="23"/>
                  </a:lnTo>
                  <a:lnTo>
                    <a:pt x="230" y="23"/>
                  </a:lnTo>
                  <a:lnTo>
                    <a:pt x="212" y="3"/>
                  </a:lnTo>
                  <a:lnTo>
                    <a:pt x="210" y="1"/>
                  </a:lnTo>
                  <a:lnTo>
                    <a:pt x="207" y="0"/>
                  </a:lnTo>
                  <a:close/>
                  <a:moveTo>
                    <a:pt x="940" y="177"/>
                  </a:moveTo>
                  <a:lnTo>
                    <a:pt x="914" y="177"/>
                  </a:lnTo>
                  <a:lnTo>
                    <a:pt x="1787" y="848"/>
                  </a:lnTo>
                  <a:lnTo>
                    <a:pt x="1787" y="902"/>
                  </a:lnTo>
                  <a:lnTo>
                    <a:pt x="1803" y="902"/>
                  </a:lnTo>
                  <a:lnTo>
                    <a:pt x="1803" y="842"/>
                  </a:lnTo>
                  <a:lnTo>
                    <a:pt x="1802" y="839"/>
                  </a:lnTo>
                  <a:lnTo>
                    <a:pt x="940" y="177"/>
                  </a:lnTo>
                  <a:close/>
                  <a:moveTo>
                    <a:pt x="230" y="23"/>
                  </a:moveTo>
                  <a:lnTo>
                    <a:pt x="208" y="23"/>
                  </a:lnTo>
                  <a:lnTo>
                    <a:pt x="618" y="477"/>
                  </a:lnTo>
                  <a:lnTo>
                    <a:pt x="620" y="478"/>
                  </a:lnTo>
                  <a:lnTo>
                    <a:pt x="622" y="478"/>
                  </a:lnTo>
                  <a:lnTo>
                    <a:pt x="625" y="478"/>
                  </a:lnTo>
                  <a:lnTo>
                    <a:pt x="627" y="477"/>
                  </a:lnTo>
                  <a:lnTo>
                    <a:pt x="645" y="458"/>
                  </a:lnTo>
                  <a:lnTo>
                    <a:pt x="622" y="458"/>
                  </a:lnTo>
                  <a:lnTo>
                    <a:pt x="230" y="23"/>
                  </a:lnTo>
                  <a:close/>
                  <a:moveTo>
                    <a:pt x="915" y="157"/>
                  </a:moveTo>
                  <a:lnTo>
                    <a:pt x="910" y="157"/>
                  </a:lnTo>
                  <a:lnTo>
                    <a:pt x="907" y="160"/>
                  </a:lnTo>
                  <a:lnTo>
                    <a:pt x="622" y="458"/>
                  </a:lnTo>
                  <a:lnTo>
                    <a:pt x="645" y="458"/>
                  </a:lnTo>
                  <a:lnTo>
                    <a:pt x="914" y="177"/>
                  </a:lnTo>
                  <a:lnTo>
                    <a:pt x="940" y="177"/>
                  </a:lnTo>
                  <a:lnTo>
                    <a:pt x="918" y="160"/>
                  </a:lnTo>
                  <a:lnTo>
                    <a:pt x="915" y="15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3" name="AutoShape 27"/>
            <p:cNvSpPr>
              <a:spLocks/>
            </p:cNvSpPr>
            <p:nvPr/>
          </p:nvSpPr>
          <p:spPr bwMode="auto">
            <a:xfrm>
              <a:off x="5847" y="1053"/>
              <a:ext cx="1803" cy="731"/>
            </a:xfrm>
            <a:custGeom>
              <a:avLst/>
              <a:gdLst/>
              <a:ahLst/>
              <a:cxnLst>
                <a:cxn ang="0">
                  <a:pos x="486" y="0"/>
                </a:cxn>
                <a:cxn ang="0">
                  <a:pos x="484" y="0"/>
                </a:cxn>
                <a:cxn ang="0">
                  <a:pos x="482" y="1"/>
                </a:cxn>
                <a:cxn ang="0">
                  <a:pos x="480" y="2"/>
                </a:cxn>
                <a:cxn ang="0">
                  <a:pos x="264" y="314"/>
                </a:cxn>
                <a:cxn ang="0">
                  <a:pos x="2" y="465"/>
                </a:cxn>
                <a:cxn ang="0">
                  <a:pos x="0" y="467"/>
                </a:cxn>
                <a:cxn ang="0">
                  <a:pos x="0" y="727"/>
                </a:cxn>
                <a:cxn ang="0">
                  <a:pos x="4" y="731"/>
                </a:cxn>
                <a:cxn ang="0">
                  <a:pos x="1799" y="731"/>
                </a:cxn>
                <a:cxn ang="0">
                  <a:pos x="1803" y="727"/>
                </a:cxn>
                <a:cxn ang="0">
                  <a:pos x="1803" y="715"/>
                </a:cxn>
                <a:cxn ang="0">
                  <a:pos x="16" y="715"/>
                </a:cxn>
                <a:cxn ang="0">
                  <a:pos x="16" y="475"/>
                </a:cxn>
                <a:cxn ang="0">
                  <a:pos x="275" y="326"/>
                </a:cxn>
                <a:cxn ang="0">
                  <a:pos x="276" y="325"/>
                </a:cxn>
                <a:cxn ang="0">
                  <a:pos x="276" y="324"/>
                </a:cxn>
                <a:cxn ang="0">
                  <a:pos x="487" y="20"/>
                </a:cxn>
                <a:cxn ang="0">
                  <a:pos x="512" y="20"/>
                </a:cxn>
                <a:cxn ang="0">
                  <a:pos x="488" y="1"/>
                </a:cxn>
                <a:cxn ang="0">
                  <a:pos x="486" y="0"/>
                </a:cxn>
                <a:cxn ang="0">
                  <a:pos x="1211" y="54"/>
                </a:cxn>
                <a:cxn ang="0">
                  <a:pos x="1191" y="54"/>
                </a:cxn>
                <a:cxn ang="0">
                  <a:pos x="1491" y="480"/>
                </a:cxn>
                <a:cxn ang="0">
                  <a:pos x="1492" y="480"/>
                </a:cxn>
                <a:cxn ang="0">
                  <a:pos x="1787" y="662"/>
                </a:cxn>
                <a:cxn ang="0">
                  <a:pos x="1787" y="715"/>
                </a:cxn>
                <a:cxn ang="0">
                  <a:pos x="1803" y="715"/>
                </a:cxn>
                <a:cxn ang="0">
                  <a:pos x="1803" y="654"/>
                </a:cxn>
                <a:cxn ang="0">
                  <a:pos x="1802" y="652"/>
                </a:cxn>
                <a:cxn ang="0">
                  <a:pos x="1503" y="468"/>
                </a:cxn>
                <a:cxn ang="0">
                  <a:pos x="1211" y="54"/>
                </a:cxn>
                <a:cxn ang="0">
                  <a:pos x="512" y="20"/>
                </a:cxn>
                <a:cxn ang="0">
                  <a:pos x="487" y="20"/>
                </a:cxn>
                <a:cxn ang="0">
                  <a:pos x="900" y="354"/>
                </a:cxn>
                <a:cxn ang="0">
                  <a:pos x="905" y="354"/>
                </a:cxn>
                <a:cxn ang="0">
                  <a:pos x="923" y="334"/>
                </a:cxn>
                <a:cxn ang="0">
                  <a:pos x="901" y="334"/>
                </a:cxn>
                <a:cxn ang="0">
                  <a:pos x="512" y="20"/>
                </a:cxn>
                <a:cxn ang="0">
                  <a:pos x="1190" y="33"/>
                </a:cxn>
                <a:cxn ang="0">
                  <a:pos x="1188" y="34"/>
                </a:cxn>
                <a:cxn ang="0">
                  <a:pos x="1186" y="36"/>
                </a:cxn>
                <a:cxn ang="0">
                  <a:pos x="901" y="334"/>
                </a:cxn>
                <a:cxn ang="0">
                  <a:pos x="923" y="334"/>
                </a:cxn>
                <a:cxn ang="0">
                  <a:pos x="1191" y="54"/>
                </a:cxn>
                <a:cxn ang="0">
                  <a:pos x="1211" y="54"/>
                </a:cxn>
                <a:cxn ang="0">
                  <a:pos x="1197" y="35"/>
                </a:cxn>
                <a:cxn ang="0">
                  <a:pos x="1195" y="33"/>
                </a:cxn>
                <a:cxn ang="0">
                  <a:pos x="1193" y="33"/>
                </a:cxn>
                <a:cxn ang="0">
                  <a:pos x="1190" y="33"/>
                </a:cxn>
              </a:cxnLst>
              <a:rect l="0" t="0" r="r" b="b"/>
              <a:pathLst>
                <a:path w="1803" h="731">
                  <a:moveTo>
                    <a:pt x="486" y="0"/>
                  </a:moveTo>
                  <a:lnTo>
                    <a:pt x="484" y="0"/>
                  </a:lnTo>
                  <a:lnTo>
                    <a:pt x="482" y="1"/>
                  </a:lnTo>
                  <a:lnTo>
                    <a:pt x="480" y="2"/>
                  </a:lnTo>
                  <a:lnTo>
                    <a:pt x="264" y="314"/>
                  </a:lnTo>
                  <a:lnTo>
                    <a:pt x="2" y="465"/>
                  </a:lnTo>
                  <a:lnTo>
                    <a:pt x="0" y="467"/>
                  </a:lnTo>
                  <a:lnTo>
                    <a:pt x="0" y="727"/>
                  </a:lnTo>
                  <a:lnTo>
                    <a:pt x="4" y="731"/>
                  </a:lnTo>
                  <a:lnTo>
                    <a:pt x="1799" y="731"/>
                  </a:lnTo>
                  <a:lnTo>
                    <a:pt x="1803" y="727"/>
                  </a:lnTo>
                  <a:lnTo>
                    <a:pt x="1803" y="715"/>
                  </a:lnTo>
                  <a:lnTo>
                    <a:pt x="16" y="715"/>
                  </a:lnTo>
                  <a:lnTo>
                    <a:pt x="16" y="475"/>
                  </a:lnTo>
                  <a:lnTo>
                    <a:pt x="275" y="326"/>
                  </a:lnTo>
                  <a:lnTo>
                    <a:pt x="276" y="325"/>
                  </a:lnTo>
                  <a:lnTo>
                    <a:pt x="276" y="324"/>
                  </a:lnTo>
                  <a:lnTo>
                    <a:pt x="487" y="20"/>
                  </a:lnTo>
                  <a:lnTo>
                    <a:pt x="512" y="20"/>
                  </a:lnTo>
                  <a:lnTo>
                    <a:pt x="488" y="1"/>
                  </a:lnTo>
                  <a:lnTo>
                    <a:pt x="486" y="0"/>
                  </a:lnTo>
                  <a:close/>
                  <a:moveTo>
                    <a:pt x="1211" y="54"/>
                  </a:moveTo>
                  <a:lnTo>
                    <a:pt x="1191" y="54"/>
                  </a:lnTo>
                  <a:lnTo>
                    <a:pt x="1491" y="480"/>
                  </a:lnTo>
                  <a:lnTo>
                    <a:pt x="1492" y="480"/>
                  </a:lnTo>
                  <a:lnTo>
                    <a:pt x="1787" y="662"/>
                  </a:lnTo>
                  <a:lnTo>
                    <a:pt x="1787" y="715"/>
                  </a:lnTo>
                  <a:lnTo>
                    <a:pt x="1803" y="715"/>
                  </a:lnTo>
                  <a:lnTo>
                    <a:pt x="1803" y="654"/>
                  </a:lnTo>
                  <a:lnTo>
                    <a:pt x="1802" y="652"/>
                  </a:lnTo>
                  <a:lnTo>
                    <a:pt x="1503" y="468"/>
                  </a:lnTo>
                  <a:lnTo>
                    <a:pt x="1211" y="54"/>
                  </a:lnTo>
                  <a:close/>
                  <a:moveTo>
                    <a:pt x="512" y="20"/>
                  </a:moveTo>
                  <a:lnTo>
                    <a:pt x="487" y="20"/>
                  </a:lnTo>
                  <a:lnTo>
                    <a:pt x="900" y="354"/>
                  </a:lnTo>
                  <a:lnTo>
                    <a:pt x="905" y="354"/>
                  </a:lnTo>
                  <a:lnTo>
                    <a:pt x="923" y="334"/>
                  </a:lnTo>
                  <a:lnTo>
                    <a:pt x="901" y="334"/>
                  </a:lnTo>
                  <a:lnTo>
                    <a:pt x="512" y="20"/>
                  </a:lnTo>
                  <a:close/>
                  <a:moveTo>
                    <a:pt x="1190" y="33"/>
                  </a:moveTo>
                  <a:lnTo>
                    <a:pt x="1188" y="34"/>
                  </a:lnTo>
                  <a:lnTo>
                    <a:pt x="1186" y="36"/>
                  </a:lnTo>
                  <a:lnTo>
                    <a:pt x="901" y="334"/>
                  </a:lnTo>
                  <a:lnTo>
                    <a:pt x="923" y="334"/>
                  </a:lnTo>
                  <a:lnTo>
                    <a:pt x="1191" y="54"/>
                  </a:lnTo>
                  <a:lnTo>
                    <a:pt x="1211" y="54"/>
                  </a:lnTo>
                  <a:lnTo>
                    <a:pt x="1197" y="35"/>
                  </a:lnTo>
                  <a:lnTo>
                    <a:pt x="1195" y="33"/>
                  </a:lnTo>
                  <a:lnTo>
                    <a:pt x="1193" y="33"/>
                  </a:lnTo>
                  <a:lnTo>
                    <a:pt x="1190" y="3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4" name="AutoShape 28"/>
            <p:cNvSpPr>
              <a:spLocks/>
            </p:cNvSpPr>
            <p:nvPr/>
          </p:nvSpPr>
          <p:spPr bwMode="auto">
            <a:xfrm>
              <a:off x="5847" y="1210"/>
              <a:ext cx="1803" cy="574"/>
            </a:xfrm>
            <a:custGeom>
              <a:avLst/>
              <a:gdLst/>
              <a:ahLst/>
              <a:cxnLst>
                <a:cxn ang="0">
                  <a:pos x="227" y="132"/>
                </a:cxn>
                <a:cxn ang="0">
                  <a:pos x="0" y="435"/>
                </a:cxn>
                <a:cxn ang="0">
                  <a:pos x="4" y="573"/>
                </a:cxn>
                <a:cxn ang="0">
                  <a:pos x="1803" y="569"/>
                </a:cxn>
                <a:cxn ang="0">
                  <a:pos x="16" y="557"/>
                </a:cxn>
                <a:cxn ang="0">
                  <a:pos x="235" y="150"/>
                </a:cxn>
                <a:cxn ang="0">
                  <a:pos x="231" y="131"/>
                </a:cxn>
                <a:cxn ang="0">
                  <a:pos x="1570" y="57"/>
                </a:cxn>
                <a:cxn ang="0">
                  <a:pos x="1787" y="557"/>
                </a:cxn>
                <a:cxn ang="0">
                  <a:pos x="1803" y="435"/>
                </a:cxn>
                <a:cxn ang="0">
                  <a:pos x="1589" y="57"/>
                </a:cxn>
                <a:cxn ang="0">
                  <a:pos x="677" y="20"/>
                </a:cxn>
                <a:cxn ang="0">
                  <a:pos x="902" y="321"/>
                </a:cxn>
                <a:cxn ang="0">
                  <a:pos x="904" y="302"/>
                </a:cxn>
                <a:cxn ang="0">
                  <a:pos x="1159" y="202"/>
                </a:cxn>
                <a:cxn ang="0">
                  <a:pos x="1348" y="321"/>
                </a:cxn>
                <a:cxn ang="0">
                  <a:pos x="1367" y="302"/>
                </a:cxn>
                <a:cxn ang="0">
                  <a:pos x="1159" y="202"/>
                </a:cxn>
                <a:cxn ang="0">
                  <a:pos x="1567" y="35"/>
                </a:cxn>
                <a:cxn ang="0">
                  <a:pos x="1367" y="302"/>
                </a:cxn>
                <a:cxn ang="0">
                  <a:pos x="1589" y="57"/>
                </a:cxn>
                <a:cxn ang="0">
                  <a:pos x="1577" y="36"/>
                </a:cxn>
                <a:cxn ang="0">
                  <a:pos x="1572" y="34"/>
                </a:cxn>
                <a:cxn ang="0">
                  <a:pos x="1124" y="184"/>
                </a:cxn>
                <a:cxn ang="0">
                  <a:pos x="938" y="302"/>
                </a:cxn>
                <a:cxn ang="0">
                  <a:pos x="1159" y="202"/>
                </a:cxn>
                <a:cxn ang="0">
                  <a:pos x="1124" y="184"/>
                </a:cxn>
                <a:cxn ang="0">
                  <a:pos x="235" y="150"/>
                </a:cxn>
                <a:cxn ang="0">
                  <a:pos x="458" y="234"/>
                </a:cxn>
                <a:cxn ang="0">
                  <a:pos x="453" y="216"/>
                </a:cxn>
                <a:cxn ang="0">
                  <a:pos x="677" y="0"/>
                </a:cxn>
                <a:cxn ang="0">
                  <a:pos x="453" y="216"/>
                </a:cxn>
                <a:cxn ang="0">
                  <a:pos x="677" y="20"/>
                </a:cxn>
                <a:cxn ang="0">
                  <a:pos x="683" y="1"/>
                </a:cxn>
                <a:cxn ang="0">
                  <a:pos x="677" y="0"/>
                </a:cxn>
              </a:cxnLst>
              <a:rect l="0" t="0" r="r" b="b"/>
              <a:pathLst>
                <a:path w="1803" h="574">
                  <a:moveTo>
                    <a:pt x="231" y="131"/>
                  </a:moveTo>
                  <a:lnTo>
                    <a:pt x="227" y="132"/>
                  </a:lnTo>
                  <a:lnTo>
                    <a:pt x="1" y="433"/>
                  </a:lnTo>
                  <a:lnTo>
                    <a:pt x="0" y="435"/>
                  </a:lnTo>
                  <a:lnTo>
                    <a:pt x="0" y="569"/>
                  </a:lnTo>
                  <a:lnTo>
                    <a:pt x="4" y="573"/>
                  </a:lnTo>
                  <a:lnTo>
                    <a:pt x="1799" y="573"/>
                  </a:lnTo>
                  <a:lnTo>
                    <a:pt x="1803" y="569"/>
                  </a:lnTo>
                  <a:lnTo>
                    <a:pt x="1803" y="557"/>
                  </a:lnTo>
                  <a:lnTo>
                    <a:pt x="16" y="557"/>
                  </a:lnTo>
                  <a:lnTo>
                    <a:pt x="16" y="440"/>
                  </a:lnTo>
                  <a:lnTo>
                    <a:pt x="235" y="150"/>
                  </a:lnTo>
                  <a:lnTo>
                    <a:pt x="280" y="150"/>
                  </a:lnTo>
                  <a:lnTo>
                    <a:pt x="231" y="131"/>
                  </a:lnTo>
                  <a:close/>
                  <a:moveTo>
                    <a:pt x="1589" y="57"/>
                  </a:moveTo>
                  <a:lnTo>
                    <a:pt x="1570" y="57"/>
                  </a:lnTo>
                  <a:lnTo>
                    <a:pt x="1787" y="439"/>
                  </a:lnTo>
                  <a:lnTo>
                    <a:pt x="1787" y="557"/>
                  </a:lnTo>
                  <a:lnTo>
                    <a:pt x="1803" y="557"/>
                  </a:lnTo>
                  <a:lnTo>
                    <a:pt x="1803" y="435"/>
                  </a:lnTo>
                  <a:lnTo>
                    <a:pt x="1803" y="434"/>
                  </a:lnTo>
                  <a:lnTo>
                    <a:pt x="1589" y="57"/>
                  </a:lnTo>
                  <a:close/>
                  <a:moveTo>
                    <a:pt x="697" y="20"/>
                  </a:moveTo>
                  <a:lnTo>
                    <a:pt x="677" y="20"/>
                  </a:lnTo>
                  <a:lnTo>
                    <a:pt x="898" y="320"/>
                  </a:lnTo>
                  <a:lnTo>
                    <a:pt x="902" y="321"/>
                  </a:lnTo>
                  <a:lnTo>
                    <a:pt x="938" y="302"/>
                  </a:lnTo>
                  <a:lnTo>
                    <a:pt x="904" y="302"/>
                  </a:lnTo>
                  <a:lnTo>
                    <a:pt x="697" y="20"/>
                  </a:lnTo>
                  <a:close/>
                  <a:moveTo>
                    <a:pt x="1159" y="202"/>
                  </a:moveTo>
                  <a:lnTo>
                    <a:pt x="1125" y="202"/>
                  </a:lnTo>
                  <a:lnTo>
                    <a:pt x="1348" y="321"/>
                  </a:lnTo>
                  <a:lnTo>
                    <a:pt x="1352" y="320"/>
                  </a:lnTo>
                  <a:lnTo>
                    <a:pt x="1367" y="302"/>
                  </a:lnTo>
                  <a:lnTo>
                    <a:pt x="1346" y="302"/>
                  </a:lnTo>
                  <a:lnTo>
                    <a:pt x="1159" y="202"/>
                  </a:lnTo>
                  <a:close/>
                  <a:moveTo>
                    <a:pt x="1570" y="34"/>
                  </a:moveTo>
                  <a:lnTo>
                    <a:pt x="1567" y="35"/>
                  </a:lnTo>
                  <a:lnTo>
                    <a:pt x="1346" y="302"/>
                  </a:lnTo>
                  <a:lnTo>
                    <a:pt x="1367" y="302"/>
                  </a:lnTo>
                  <a:lnTo>
                    <a:pt x="1570" y="57"/>
                  </a:lnTo>
                  <a:lnTo>
                    <a:pt x="1589" y="57"/>
                  </a:lnTo>
                  <a:lnTo>
                    <a:pt x="1579" y="38"/>
                  </a:lnTo>
                  <a:lnTo>
                    <a:pt x="1577" y="36"/>
                  </a:lnTo>
                  <a:lnTo>
                    <a:pt x="1575" y="34"/>
                  </a:lnTo>
                  <a:lnTo>
                    <a:pt x="1572" y="34"/>
                  </a:lnTo>
                  <a:lnTo>
                    <a:pt x="1570" y="34"/>
                  </a:lnTo>
                  <a:close/>
                  <a:moveTo>
                    <a:pt x="1124" y="184"/>
                  </a:moveTo>
                  <a:lnTo>
                    <a:pt x="904" y="302"/>
                  </a:lnTo>
                  <a:lnTo>
                    <a:pt x="938" y="302"/>
                  </a:lnTo>
                  <a:lnTo>
                    <a:pt x="1125" y="202"/>
                  </a:lnTo>
                  <a:lnTo>
                    <a:pt x="1159" y="202"/>
                  </a:lnTo>
                  <a:lnTo>
                    <a:pt x="1126" y="184"/>
                  </a:lnTo>
                  <a:lnTo>
                    <a:pt x="1124" y="184"/>
                  </a:lnTo>
                  <a:close/>
                  <a:moveTo>
                    <a:pt x="280" y="150"/>
                  </a:moveTo>
                  <a:lnTo>
                    <a:pt x="235" y="150"/>
                  </a:lnTo>
                  <a:lnTo>
                    <a:pt x="455" y="234"/>
                  </a:lnTo>
                  <a:lnTo>
                    <a:pt x="458" y="234"/>
                  </a:lnTo>
                  <a:lnTo>
                    <a:pt x="476" y="216"/>
                  </a:lnTo>
                  <a:lnTo>
                    <a:pt x="453" y="216"/>
                  </a:lnTo>
                  <a:lnTo>
                    <a:pt x="280" y="150"/>
                  </a:lnTo>
                  <a:close/>
                  <a:moveTo>
                    <a:pt x="677" y="0"/>
                  </a:moveTo>
                  <a:lnTo>
                    <a:pt x="674" y="1"/>
                  </a:lnTo>
                  <a:lnTo>
                    <a:pt x="453" y="216"/>
                  </a:lnTo>
                  <a:lnTo>
                    <a:pt x="476" y="216"/>
                  </a:lnTo>
                  <a:lnTo>
                    <a:pt x="677" y="20"/>
                  </a:lnTo>
                  <a:lnTo>
                    <a:pt x="697" y="20"/>
                  </a:lnTo>
                  <a:lnTo>
                    <a:pt x="683" y="1"/>
                  </a:lnTo>
                  <a:lnTo>
                    <a:pt x="681" y="0"/>
                  </a:lnTo>
                  <a:lnTo>
                    <a:pt x="677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5" name="AutoShape 29"/>
            <p:cNvSpPr>
              <a:spLocks/>
            </p:cNvSpPr>
            <p:nvPr/>
          </p:nvSpPr>
          <p:spPr bwMode="auto">
            <a:xfrm>
              <a:off x="5847" y="871"/>
              <a:ext cx="1803" cy="913"/>
            </a:xfrm>
            <a:custGeom>
              <a:avLst/>
              <a:gdLst/>
              <a:ahLst/>
              <a:cxnLst>
                <a:cxn ang="0">
                  <a:pos x="210" y="590"/>
                </a:cxn>
                <a:cxn ang="0">
                  <a:pos x="0" y="775"/>
                </a:cxn>
                <a:cxn ang="0">
                  <a:pos x="4" y="913"/>
                </a:cxn>
                <a:cxn ang="0">
                  <a:pos x="1803" y="909"/>
                </a:cxn>
                <a:cxn ang="0">
                  <a:pos x="16" y="897"/>
                </a:cxn>
                <a:cxn ang="0">
                  <a:pos x="213" y="610"/>
                </a:cxn>
                <a:cxn ang="0">
                  <a:pos x="215" y="590"/>
                </a:cxn>
                <a:cxn ang="0">
                  <a:pos x="1525" y="35"/>
                </a:cxn>
                <a:cxn ang="0">
                  <a:pos x="1787" y="897"/>
                </a:cxn>
                <a:cxn ang="0">
                  <a:pos x="1803" y="775"/>
                </a:cxn>
                <a:cxn ang="0">
                  <a:pos x="1214" y="670"/>
                </a:cxn>
                <a:cxn ang="0">
                  <a:pos x="1295" y="784"/>
                </a:cxn>
                <a:cxn ang="0">
                  <a:pos x="1304" y="784"/>
                </a:cxn>
                <a:cxn ang="0">
                  <a:pos x="1312" y="761"/>
                </a:cxn>
                <a:cxn ang="0">
                  <a:pos x="1214" y="670"/>
                </a:cxn>
                <a:cxn ang="0">
                  <a:pos x="213" y="610"/>
                </a:cxn>
                <a:cxn ang="0">
                  <a:pos x="415" y="785"/>
                </a:cxn>
                <a:cxn ang="0">
                  <a:pos x="422" y="783"/>
                </a:cxn>
                <a:cxn ang="0">
                  <a:pos x="415" y="765"/>
                </a:cxn>
                <a:cxn ang="0">
                  <a:pos x="925" y="489"/>
                </a:cxn>
                <a:cxn ang="0">
                  <a:pos x="1080" y="783"/>
                </a:cxn>
                <a:cxn ang="0">
                  <a:pos x="1085" y="785"/>
                </a:cxn>
                <a:cxn ang="0">
                  <a:pos x="1090" y="784"/>
                </a:cxn>
                <a:cxn ang="0">
                  <a:pos x="1087" y="763"/>
                </a:cxn>
                <a:cxn ang="0">
                  <a:pos x="591" y="570"/>
                </a:cxn>
                <a:cxn ang="0">
                  <a:pos x="721" y="784"/>
                </a:cxn>
                <a:cxn ang="0">
                  <a:pos x="727" y="785"/>
                </a:cxn>
                <a:cxn ang="0">
                  <a:pos x="732" y="783"/>
                </a:cxn>
                <a:cxn ang="0">
                  <a:pos x="745" y="762"/>
                </a:cxn>
                <a:cxn ang="0">
                  <a:pos x="591" y="570"/>
                </a:cxn>
                <a:cxn ang="0">
                  <a:pos x="568" y="547"/>
                </a:cxn>
                <a:cxn ang="0">
                  <a:pos x="415" y="765"/>
                </a:cxn>
                <a:cxn ang="0">
                  <a:pos x="572" y="570"/>
                </a:cxn>
                <a:cxn ang="0">
                  <a:pos x="578" y="551"/>
                </a:cxn>
                <a:cxn ang="0">
                  <a:pos x="1195" y="649"/>
                </a:cxn>
                <a:cxn ang="0">
                  <a:pos x="1188" y="650"/>
                </a:cxn>
                <a:cxn ang="0">
                  <a:pos x="1108" y="763"/>
                </a:cxn>
                <a:cxn ang="0">
                  <a:pos x="1214" y="670"/>
                </a:cxn>
                <a:cxn ang="0">
                  <a:pos x="1195" y="649"/>
                </a:cxn>
                <a:cxn ang="0">
                  <a:pos x="902" y="464"/>
                </a:cxn>
                <a:cxn ang="0">
                  <a:pos x="745" y="762"/>
                </a:cxn>
                <a:cxn ang="0">
                  <a:pos x="925" y="489"/>
                </a:cxn>
                <a:cxn ang="0">
                  <a:pos x="1524" y="0"/>
                </a:cxn>
                <a:cxn ang="0">
                  <a:pos x="1518" y="3"/>
                </a:cxn>
                <a:cxn ang="0">
                  <a:pos x="1295" y="761"/>
                </a:cxn>
                <a:cxn ang="0">
                  <a:pos x="1525" y="35"/>
                </a:cxn>
                <a:cxn ang="0">
                  <a:pos x="1531" y="2"/>
                </a:cxn>
                <a:cxn ang="0">
                  <a:pos x="1524" y="0"/>
                </a:cxn>
              </a:cxnLst>
              <a:rect l="0" t="0" r="r" b="b"/>
              <a:pathLst>
                <a:path w="1803" h="913">
                  <a:moveTo>
                    <a:pt x="215" y="590"/>
                  </a:moveTo>
                  <a:lnTo>
                    <a:pt x="210" y="590"/>
                  </a:lnTo>
                  <a:lnTo>
                    <a:pt x="1" y="772"/>
                  </a:lnTo>
                  <a:lnTo>
                    <a:pt x="0" y="775"/>
                  </a:lnTo>
                  <a:lnTo>
                    <a:pt x="0" y="909"/>
                  </a:lnTo>
                  <a:lnTo>
                    <a:pt x="4" y="913"/>
                  </a:lnTo>
                  <a:lnTo>
                    <a:pt x="1799" y="913"/>
                  </a:lnTo>
                  <a:lnTo>
                    <a:pt x="1803" y="909"/>
                  </a:lnTo>
                  <a:lnTo>
                    <a:pt x="1803" y="897"/>
                  </a:lnTo>
                  <a:lnTo>
                    <a:pt x="16" y="897"/>
                  </a:lnTo>
                  <a:lnTo>
                    <a:pt x="16" y="781"/>
                  </a:lnTo>
                  <a:lnTo>
                    <a:pt x="213" y="610"/>
                  </a:lnTo>
                  <a:lnTo>
                    <a:pt x="237" y="610"/>
                  </a:lnTo>
                  <a:lnTo>
                    <a:pt x="215" y="590"/>
                  </a:lnTo>
                  <a:close/>
                  <a:moveTo>
                    <a:pt x="1543" y="35"/>
                  </a:moveTo>
                  <a:lnTo>
                    <a:pt x="1525" y="35"/>
                  </a:lnTo>
                  <a:lnTo>
                    <a:pt x="1787" y="778"/>
                  </a:lnTo>
                  <a:lnTo>
                    <a:pt x="1787" y="897"/>
                  </a:lnTo>
                  <a:lnTo>
                    <a:pt x="1803" y="897"/>
                  </a:lnTo>
                  <a:lnTo>
                    <a:pt x="1803" y="775"/>
                  </a:lnTo>
                  <a:lnTo>
                    <a:pt x="1543" y="35"/>
                  </a:lnTo>
                  <a:close/>
                  <a:moveTo>
                    <a:pt x="1214" y="670"/>
                  </a:moveTo>
                  <a:lnTo>
                    <a:pt x="1192" y="670"/>
                  </a:lnTo>
                  <a:lnTo>
                    <a:pt x="1295" y="784"/>
                  </a:lnTo>
                  <a:lnTo>
                    <a:pt x="1298" y="785"/>
                  </a:lnTo>
                  <a:lnTo>
                    <a:pt x="1304" y="784"/>
                  </a:lnTo>
                  <a:lnTo>
                    <a:pt x="1306" y="782"/>
                  </a:lnTo>
                  <a:lnTo>
                    <a:pt x="1312" y="761"/>
                  </a:lnTo>
                  <a:lnTo>
                    <a:pt x="1295" y="761"/>
                  </a:lnTo>
                  <a:lnTo>
                    <a:pt x="1214" y="670"/>
                  </a:lnTo>
                  <a:close/>
                  <a:moveTo>
                    <a:pt x="237" y="610"/>
                  </a:moveTo>
                  <a:lnTo>
                    <a:pt x="213" y="610"/>
                  </a:lnTo>
                  <a:lnTo>
                    <a:pt x="413" y="784"/>
                  </a:lnTo>
                  <a:lnTo>
                    <a:pt x="415" y="785"/>
                  </a:lnTo>
                  <a:lnTo>
                    <a:pt x="420" y="785"/>
                  </a:lnTo>
                  <a:lnTo>
                    <a:pt x="422" y="783"/>
                  </a:lnTo>
                  <a:lnTo>
                    <a:pt x="435" y="765"/>
                  </a:lnTo>
                  <a:lnTo>
                    <a:pt x="415" y="765"/>
                  </a:lnTo>
                  <a:lnTo>
                    <a:pt x="237" y="610"/>
                  </a:lnTo>
                  <a:close/>
                  <a:moveTo>
                    <a:pt x="925" y="489"/>
                  </a:moveTo>
                  <a:lnTo>
                    <a:pt x="906" y="489"/>
                  </a:lnTo>
                  <a:lnTo>
                    <a:pt x="1080" y="783"/>
                  </a:lnTo>
                  <a:lnTo>
                    <a:pt x="1082" y="785"/>
                  </a:lnTo>
                  <a:lnTo>
                    <a:pt x="1085" y="785"/>
                  </a:lnTo>
                  <a:lnTo>
                    <a:pt x="1087" y="785"/>
                  </a:lnTo>
                  <a:lnTo>
                    <a:pt x="1090" y="784"/>
                  </a:lnTo>
                  <a:lnTo>
                    <a:pt x="1108" y="763"/>
                  </a:lnTo>
                  <a:lnTo>
                    <a:pt x="1087" y="763"/>
                  </a:lnTo>
                  <a:lnTo>
                    <a:pt x="925" y="489"/>
                  </a:lnTo>
                  <a:close/>
                  <a:moveTo>
                    <a:pt x="591" y="570"/>
                  </a:moveTo>
                  <a:lnTo>
                    <a:pt x="572" y="570"/>
                  </a:lnTo>
                  <a:lnTo>
                    <a:pt x="721" y="784"/>
                  </a:lnTo>
                  <a:lnTo>
                    <a:pt x="724" y="785"/>
                  </a:lnTo>
                  <a:lnTo>
                    <a:pt x="727" y="785"/>
                  </a:lnTo>
                  <a:lnTo>
                    <a:pt x="730" y="785"/>
                  </a:lnTo>
                  <a:lnTo>
                    <a:pt x="732" y="783"/>
                  </a:lnTo>
                  <a:lnTo>
                    <a:pt x="745" y="762"/>
                  </a:lnTo>
                  <a:lnTo>
                    <a:pt x="726" y="762"/>
                  </a:lnTo>
                  <a:lnTo>
                    <a:pt x="591" y="570"/>
                  </a:lnTo>
                  <a:close/>
                  <a:moveTo>
                    <a:pt x="575" y="547"/>
                  </a:moveTo>
                  <a:lnTo>
                    <a:pt x="568" y="547"/>
                  </a:lnTo>
                  <a:lnTo>
                    <a:pt x="565" y="551"/>
                  </a:lnTo>
                  <a:lnTo>
                    <a:pt x="415" y="765"/>
                  </a:lnTo>
                  <a:lnTo>
                    <a:pt x="435" y="765"/>
                  </a:lnTo>
                  <a:lnTo>
                    <a:pt x="572" y="570"/>
                  </a:lnTo>
                  <a:lnTo>
                    <a:pt x="591" y="570"/>
                  </a:lnTo>
                  <a:lnTo>
                    <a:pt x="578" y="551"/>
                  </a:lnTo>
                  <a:lnTo>
                    <a:pt x="575" y="547"/>
                  </a:lnTo>
                  <a:close/>
                  <a:moveTo>
                    <a:pt x="1195" y="649"/>
                  </a:moveTo>
                  <a:lnTo>
                    <a:pt x="1190" y="649"/>
                  </a:lnTo>
                  <a:lnTo>
                    <a:pt x="1188" y="650"/>
                  </a:lnTo>
                  <a:lnTo>
                    <a:pt x="1087" y="763"/>
                  </a:lnTo>
                  <a:lnTo>
                    <a:pt x="1108" y="763"/>
                  </a:lnTo>
                  <a:lnTo>
                    <a:pt x="1192" y="670"/>
                  </a:lnTo>
                  <a:lnTo>
                    <a:pt x="1214" y="670"/>
                  </a:lnTo>
                  <a:lnTo>
                    <a:pt x="1197" y="650"/>
                  </a:lnTo>
                  <a:lnTo>
                    <a:pt x="1195" y="649"/>
                  </a:lnTo>
                  <a:close/>
                  <a:moveTo>
                    <a:pt x="910" y="464"/>
                  </a:moveTo>
                  <a:lnTo>
                    <a:pt x="902" y="464"/>
                  </a:lnTo>
                  <a:lnTo>
                    <a:pt x="726" y="762"/>
                  </a:lnTo>
                  <a:lnTo>
                    <a:pt x="745" y="762"/>
                  </a:lnTo>
                  <a:lnTo>
                    <a:pt x="906" y="489"/>
                  </a:lnTo>
                  <a:lnTo>
                    <a:pt x="925" y="489"/>
                  </a:lnTo>
                  <a:lnTo>
                    <a:pt x="910" y="464"/>
                  </a:lnTo>
                  <a:close/>
                  <a:moveTo>
                    <a:pt x="1524" y="0"/>
                  </a:moveTo>
                  <a:lnTo>
                    <a:pt x="1521" y="0"/>
                  </a:lnTo>
                  <a:lnTo>
                    <a:pt x="1518" y="3"/>
                  </a:lnTo>
                  <a:lnTo>
                    <a:pt x="1517" y="6"/>
                  </a:lnTo>
                  <a:lnTo>
                    <a:pt x="1295" y="761"/>
                  </a:lnTo>
                  <a:lnTo>
                    <a:pt x="1312" y="761"/>
                  </a:lnTo>
                  <a:lnTo>
                    <a:pt x="1525" y="35"/>
                  </a:lnTo>
                  <a:lnTo>
                    <a:pt x="1543" y="35"/>
                  </a:lnTo>
                  <a:lnTo>
                    <a:pt x="1531" y="2"/>
                  </a:lnTo>
                  <a:lnTo>
                    <a:pt x="1528" y="0"/>
                  </a:lnTo>
                  <a:lnTo>
                    <a:pt x="1524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6" name="AutoShape 30"/>
            <p:cNvSpPr>
              <a:spLocks/>
            </p:cNvSpPr>
            <p:nvPr/>
          </p:nvSpPr>
          <p:spPr bwMode="auto">
            <a:xfrm>
              <a:off x="1959" y="769"/>
              <a:ext cx="1164" cy="1151"/>
            </a:xfrm>
            <a:custGeom>
              <a:avLst/>
              <a:gdLst/>
              <a:ahLst/>
              <a:cxnLst>
                <a:cxn ang="0">
                  <a:pos x="1152" y="1"/>
                </a:cxn>
                <a:cxn ang="0">
                  <a:pos x="909" y="74"/>
                </a:cxn>
                <a:cxn ang="0">
                  <a:pos x="908" y="82"/>
                </a:cxn>
                <a:cxn ang="0">
                  <a:pos x="700" y="337"/>
                </a:cxn>
                <a:cxn ang="0">
                  <a:pos x="514" y="652"/>
                </a:cxn>
                <a:cxn ang="0">
                  <a:pos x="168" y="680"/>
                </a:cxn>
                <a:cxn ang="0">
                  <a:pos x="0" y="1001"/>
                </a:cxn>
                <a:cxn ang="0">
                  <a:pos x="4" y="1151"/>
                </a:cxn>
                <a:cxn ang="0">
                  <a:pos x="43" y="1149"/>
                </a:cxn>
                <a:cxn ang="0">
                  <a:pos x="16" y="1135"/>
                </a:cxn>
                <a:cxn ang="0">
                  <a:pos x="179" y="693"/>
                </a:cxn>
                <a:cxn ang="0">
                  <a:pos x="525" y="666"/>
                </a:cxn>
                <a:cxn ang="0">
                  <a:pos x="962" y="125"/>
                </a:cxn>
                <a:cxn ang="0">
                  <a:pos x="930" y="83"/>
                </a:cxn>
                <a:cxn ang="0">
                  <a:pos x="1158" y="22"/>
                </a:cxn>
                <a:cxn ang="0">
                  <a:pos x="1163" y="6"/>
                </a:cxn>
                <a:cxn ang="0">
                  <a:pos x="1155" y="0"/>
                </a:cxn>
                <a:cxn ang="0">
                  <a:pos x="1009" y="183"/>
                </a:cxn>
                <a:cxn ang="0">
                  <a:pos x="768" y="398"/>
                </a:cxn>
                <a:cxn ang="0">
                  <a:pos x="227" y="765"/>
                </a:cxn>
                <a:cxn ang="0">
                  <a:pos x="223" y="769"/>
                </a:cxn>
                <a:cxn ang="0">
                  <a:pos x="50" y="1135"/>
                </a:cxn>
                <a:cxn ang="0">
                  <a:pos x="576" y="755"/>
                </a:cxn>
                <a:cxn ang="0">
                  <a:pos x="781" y="408"/>
                </a:cxn>
                <a:cxn ang="0">
                  <a:pos x="1033" y="202"/>
                </a:cxn>
                <a:cxn ang="0">
                  <a:pos x="1015" y="183"/>
                </a:cxn>
                <a:cxn ang="0">
                  <a:pos x="1011" y="182"/>
                </a:cxn>
                <a:cxn ang="0">
                  <a:pos x="1012" y="202"/>
                </a:cxn>
                <a:cxn ang="0">
                  <a:pos x="1049" y="243"/>
                </a:cxn>
                <a:cxn ang="0">
                  <a:pos x="1055" y="243"/>
                </a:cxn>
                <a:cxn ang="0">
                  <a:pos x="1067" y="220"/>
                </a:cxn>
                <a:cxn ang="0">
                  <a:pos x="1033" y="202"/>
                </a:cxn>
                <a:cxn ang="0">
                  <a:pos x="1140" y="22"/>
                </a:cxn>
                <a:cxn ang="0">
                  <a:pos x="1067" y="220"/>
                </a:cxn>
              </a:cxnLst>
              <a:rect l="0" t="0" r="r" b="b"/>
              <a:pathLst>
                <a:path w="1164" h="1151">
                  <a:moveTo>
                    <a:pt x="1155" y="0"/>
                  </a:moveTo>
                  <a:lnTo>
                    <a:pt x="1152" y="1"/>
                  </a:lnTo>
                  <a:lnTo>
                    <a:pt x="911" y="71"/>
                  </a:lnTo>
                  <a:lnTo>
                    <a:pt x="909" y="74"/>
                  </a:lnTo>
                  <a:lnTo>
                    <a:pt x="907" y="79"/>
                  </a:lnTo>
                  <a:lnTo>
                    <a:pt x="908" y="82"/>
                  </a:lnTo>
                  <a:lnTo>
                    <a:pt x="942" y="121"/>
                  </a:lnTo>
                  <a:lnTo>
                    <a:pt x="700" y="337"/>
                  </a:lnTo>
                  <a:lnTo>
                    <a:pt x="700" y="338"/>
                  </a:lnTo>
                  <a:lnTo>
                    <a:pt x="514" y="652"/>
                  </a:lnTo>
                  <a:lnTo>
                    <a:pt x="170" y="678"/>
                  </a:lnTo>
                  <a:lnTo>
                    <a:pt x="168" y="680"/>
                  </a:lnTo>
                  <a:lnTo>
                    <a:pt x="0" y="1000"/>
                  </a:lnTo>
                  <a:lnTo>
                    <a:pt x="0" y="1001"/>
                  </a:lnTo>
                  <a:lnTo>
                    <a:pt x="0" y="1147"/>
                  </a:lnTo>
                  <a:lnTo>
                    <a:pt x="4" y="1151"/>
                  </a:lnTo>
                  <a:lnTo>
                    <a:pt x="40" y="1151"/>
                  </a:lnTo>
                  <a:lnTo>
                    <a:pt x="43" y="1149"/>
                  </a:lnTo>
                  <a:lnTo>
                    <a:pt x="50" y="1135"/>
                  </a:lnTo>
                  <a:lnTo>
                    <a:pt x="16" y="1135"/>
                  </a:lnTo>
                  <a:lnTo>
                    <a:pt x="16" y="1004"/>
                  </a:lnTo>
                  <a:lnTo>
                    <a:pt x="179" y="693"/>
                  </a:lnTo>
                  <a:lnTo>
                    <a:pt x="522" y="668"/>
                  </a:lnTo>
                  <a:lnTo>
                    <a:pt x="525" y="666"/>
                  </a:lnTo>
                  <a:lnTo>
                    <a:pt x="713" y="348"/>
                  </a:lnTo>
                  <a:lnTo>
                    <a:pt x="962" y="125"/>
                  </a:lnTo>
                  <a:lnTo>
                    <a:pt x="962" y="120"/>
                  </a:lnTo>
                  <a:lnTo>
                    <a:pt x="930" y="83"/>
                  </a:lnTo>
                  <a:lnTo>
                    <a:pt x="1140" y="22"/>
                  </a:lnTo>
                  <a:lnTo>
                    <a:pt x="1158" y="22"/>
                  </a:lnTo>
                  <a:lnTo>
                    <a:pt x="1163" y="9"/>
                  </a:lnTo>
                  <a:lnTo>
                    <a:pt x="1163" y="6"/>
                  </a:lnTo>
                  <a:lnTo>
                    <a:pt x="1159" y="1"/>
                  </a:lnTo>
                  <a:lnTo>
                    <a:pt x="1155" y="0"/>
                  </a:lnTo>
                  <a:close/>
                  <a:moveTo>
                    <a:pt x="1011" y="182"/>
                  </a:moveTo>
                  <a:lnTo>
                    <a:pt x="1009" y="183"/>
                  </a:lnTo>
                  <a:lnTo>
                    <a:pt x="769" y="397"/>
                  </a:lnTo>
                  <a:lnTo>
                    <a:pt x="768" y="398"/>
                  </a:lnTo>
                  <a:lnTo>
                    <a:pt x="568" y="739"/>
                  </a:lnTo>
                  <a:lnTo>
                    <a:pt x="227" y="765"/>
                  </a:lnTo>
                  <a:lnTo>
                    <a:pt x="225" y="766"/>
                  </a:lnTo>
                  <a:lnTo>
                    <a:pt x="223" y="769"/>
                  </a:lnTo>
                  <a:lnTo>
                    <a:pt x="32" y="1135"/>
                  </a:lnTo>
                  <a:lnTo>
                    <a:pt x="50" y="1135"/>
                  </a:lnTo>
                  <a:lnTo>
                    <a:pt x="236" y="780"/>
                  </a:lnTo>
                  <a:lnTo>
                    <a:pt x="576" y="755"/>
                  </a:lnTo>
                  <a:lnTo>
                    <a:pt x="579" y="753"/>
                  </a:lnTo>
                  <a:lnTo>
                    <a:pt x="781" y="408"/>
                  </a:lnTo>
                  <a:lnTo>
                    <a:pt x="1012" y="202"/>
                  </a:lnTo>
                  <a:lnTo>
                    <a:pt x="1033" y="202"/>
                  </a:lnTo>
                  <a:lnTo>
                    <a:pt x="1017" y="184"/>
                  </a:lnTo>
                  <a:lnTo>
                    <a:pt x="1015" y="183"/>
                  </a:lnTo>
                  <a:lnTo>
                    <a:pt x="1013" y="183"/>
                  </a:lnTo>
                  <a:lnTo>
                    <a:pt x="1011" y="182"/>
                  </a:lnTo>
                  <a:close/>
                  <a:moveTo>
                    <a:pt x="1033" y="202"/>
                  </a:moveTo>
                  <a:lnTo>
                    <a:pt x="1012" y="202"/>
                  </a:lnTo>
                  <a:lnTo>
                    <a:pt x="1047" y="242"/>
                  </a:lnTo>
                  <a:lnTo>
                    <a:pt x="1049" y="243"/>
                  </a:lnTo>
                  <a:lnTo>
                    <a:pt x="1052" y="243"/>
                  </a:lnTo>
                  <a:lnTo>
                    <a:pt x="1055" y="243"/>
                  </a:lnTo>
                  <a:lnTo>
                    <a:pt x="1057" y="241"/>
                  </a:lnTo>
                  <a:lnTo>
                    <a:pt x="1067" y="220"/>
                  </a:lnTo>
                  <a:lnTo>
                    <a:pt x="1049" y="220"/>
                  </a:lnTo>
                  <a:lnTo>
                    <a:pt x="1033" y="202"/>
                  </a:lnTo>
                  <a:close/>
                  <a:moveTo>
                    <a:pt x="1158" y="22"/>
                  </a:moveTo>
                  <a:lnTo>
                    <a:pt x="1140" y="22"/>
                  </a:lnTo>
                  <a:lnTo>
                    <a:pt x="1049" y="220"/>
                  </a:lnTo>
                  <a:lnTo>
                    <a:pt x="1067" y="220"/>
                  </a:lnTo>
                  <a:lnTo>
                    <a:pt x="1158" y="2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7" name="Freeform 31"/>
            <p:cNvSpPr>
              <a:spLocks/>
            </p:cNvSpPr>
            <p:nvPr/>
          </p:nvSpPr>
          <p:spPr bwMode="auto">
            <a:xfrm>
              <a:off x="6018" y="833"/>
              <a:ext cx="75" cy="75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22" y="3"/>
                </a:cxn>
                <a:cxn ang="0">
                  <a:pos x="11" y="11"/>
                </a:cxn>
                <a:cxn ang="0">
                  <a:pos x="3" y="23"/>
                </a:cxn>
                <a:cxn ang="0">
                  <a:pos x="0" y="37"/>
                </a:cxn>
                <a:cxn ang="0">
                  <a:pos x="3" y="52"/>
                </a:cxn>
                <a:cxn ang="0">
                  <a:pos x="11" y="63"/>
                </a:cxn>
                <a:cxn ang="0">
                  <a:pos x="22" y="71"/>
                </a:cxn>
                <a:cxn ang="0">
                  <a:pos x="37" y="74"/>
                </a:cxn>
                <a:cxn ang="0">
                  <a:pos x="51" y="71"/>
                </a:cxn>
                <a:cxn ang="0">
                  <a:pos x="63" y="63"/>
                </a:cxn>
                <a:cxn ang="0">
                  <a:pos x="71" y="52"/>
                </a:cxn>
                <a:cxn ang="0">
                  <a:pos x="74" y="37"/>
                </a:cxn>
                <a:cxn ang="0">
                  <a:pos x="71" y="23"/>
                </a:cxn>
                <a:cxn ang="0">
                  <a:pos x="63" y="11"/>
                </a:cxn>
                <a:cxn ang="0">
                  <a:pos x="51" y="3"/>
                </a:cxn>
                <a:cxn ang="0">
                  <a:pos x="37" y="0"/>
                </a:cxn>
              </a:cxnLst>
              <a:rect l="0" t="0" r="r" b="b"/>
              <a:pathLst>
                <a:path w="75" h="75">
                  <a:moveTo>
                    <a:pt x="37" y="0"/>
                  </a:moveTo>
                  <a:lnTo>
                    <a:pt x="22" y="3"/>
                  </a:lnTo>
                  <a:lnTo>
                    <a:pt x="11" y="11"/>
                  </a:lnTo>
                  <a:lnTo>
                    <a:pt x="3" y="23"/>
                  </a:lnTo>
                  <a:lnTo>
                    <a:pt x="0" y="37"/>
                  </a:lnTo>
                  <a:lnTo>
                    <a:pt x="3" y="52"/>
                  </a:lnTo>
                  <a:lnTo>
                    <a:pt x="11" y="63"/>
                  </a:lnTo>
                  <a:lnTo>
                    <a:pt x="22" y="71"/>
                  </a:lnTo>
                  <a:lnTo>
                    <a:pt x="37" y="74"/>
                  </a:lnTo>
                  <a:lnTo>
                    <a:pt x="51" y="71"/>
                  </a:lnTo>
                  <a:lnTo>
                    <a:pt x="63" y="63"/>
                  </a:lnTo>
                  <a:lnTo>
                    <a:pt x="71" y="52"/>
                  </a:lnTo>
                  <a:lnTo>
                    <a:pt x="74" y="37"/>
                  </a:lnTo>
                  <a:lnTo>
                    <a:pt x="71" y="23"/>
                  </a:lnTo>
                  <a:lnTo>
                    <a:pt x="63" y="11"/>
                  </a:lnTo>
                  <a:lnTo>
                    <a:pt x="51" y="3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8" name="Freeform 32"/>
            <p:cNvSpPr>
              <a:spLocks/>
            </p:cNvSpPr>
            <p:nvPr/>
          </p:nvSpPr>
          <p:spPr bwMode="auto">
            <a:xfrm>
              <a:off x="7390" y="1217"/>
              <a:ext cx="75" cy="75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23" y="3"/>
                </a:cxn>
                <a:cxn ang="0">
                  <a:pos x="11" y="11"/>
                </a:cxn>
                <a:cxn ang="0">
                  <a:pos x="3" y="23"/>
                </a:cxn>
                <a:cxn ang="0">
                  <a:pos x="0" y="38"/>
                </a:cxn>
                <a:cxn ang="0">
                  <a:pos x="3" y="52"/>
                </a:cxn>
                <a:cxn ang="0">
                  <a:pos x="11" y="64"/>
                </a:cxn>
                <a:cxn ang="0">
                  <a:pos x="23" y="72"/>
                </a:cxn>
                <a:cxn ang="0">
                  <a:pos x="37" y="75"/>
                </a:cxn>
                <a:cxn ang="0">
                  <a:pos x="52" y="72"/>
                </a:cxn>
                <a:cxn ang="0">
                  <a:pos x="63" y="64"/>
                </a:cxn>
                <a:cxn ang="0">
                  <a:pos x="71" y="52"/>
                </a:cxn>
                <a:cxn ang="0">
                  <a:pos x="74" y="38"/>
                </a:cxn>
                <a:cxn ang="0">
                  <a:pos x="71" y="23"/>
                </a:cxn>
                <a:cxn ang="0">
                  <a:pos x="63" y="11"/>
                </a:cxn>
                <a:cxn ang="0">
                  <a:pos x="52" y="3"/>
                </a:cxn>
                <a:cxn ang="0">
                  <a:pos x="37" y="0"/>
                </a:cxn>
              </a:cxnLst>
              <a:rect l="0" t="0" r="r" b="b"/>
              <a:pathLst>
                <a:path w="75" h="75">
                  <a:moveTo>
                    <a:pt x="37" y="0"/>
                  </a:moveTo>
                  <a:lnTo>
                    <a:pt x="23" y="3"/>
                  </a:lnTo>
                  <a:lnTo>
                    <a:pt x="11" y="11"/>
                  </a:lnTo>
                  <a:lnTo>
                    <a:pt x="3" y="23"/>
                  </a:lnTo>
                  <a:lnTo>
                    <a:pt x="0" y="38"/>
                  </a:lnTo>
                  <a:lnTo>
                    <a:pt x="3" y="52"/>
                  </a:lnTo>
                  <a:lnTo>
                    <a:pt x="11" y="64"/>
                  </a:lnTo>
                  <a:lnTo>
                    <a:pt x="23" y="72"/>
                  </a:lnTo>
                  <a:lnTo>
                    <a:pt x="37" y="75"/>
                  </a:lnTo>
                  <a:lnTo>
                    <a:pt x="52" y="72"/>
                  </a:lnTo>
                  <a:lnTo>
                    <a:pt x="63" y="64"/>
                  </a:lnTo>
                  <a:lnTo>
                    <a:pt x="71" y="52"/>
                  </a:lnTo>
                  <a:lnTo>
                    <a:pt x="74" y="38"/>
                  </a:lnTo>
                  <a:lnTo>
                    <a:pt x="71" y="23"/>
                  </a:lnTo>
                  <a:lnTo>
                    <a:pt x="63" y="11"/>
                  </a:lnTo>
                  <a:lnTo>
                    <a:pt x="52" y="3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DB411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9" name="Freeform 33"/>
            <p:cNvSpPr>
              <a:spLocks/>
            </p:cNvSpPr>
            <p:nvPr/>
          </p:nvSpPr>
          <p:spPr bwMode="auto">
            <a:xfrm>
              <a:off x="6711" y="1460"/>
              <a:ext cx="75" cy="75"/>
            </a:xfrm>
            <a:custGeom>
              <a:avLst/>
              <a:gdLst/>
              <a:ahLst/>
              <a:cxnLst>
                <a:cxn ang="0">
                  <a:pos x="38" y="0"/>
                </a:cxn>
                <a:cxn ang="0">
                  <a:pos x="23" y="3"/>
                </a:cxn>
                <a:cxn ang="0">
                  <a:pos x="11" y="11"/>
                </a:cxn>
                <a:cxn ang="0">
                  <a:pos x="3" y="23"/>
                </a:cxn>
                <a:cxn ang="0">
                  <a:pos x="0" y="38"/>
                </a:cxn>
                <a:cxn ang="0">
                  <a:pos x="3" y="52"/>
                </a:cxn>
                <a:cxn ang="0">
                  <a:pos x="11" y="64"/>
                </a:cxn>
                <a:cxn ang="0">
                  <a:pos x="23" y="72"/>
                </a:cxn>
                <a:cxn ang="0">
                  <a:pos x="38" y="75"/>
                </a:cxn>
                <a:cxn ang="0">
                  <a:pos x="52" y="72"/>
                </a:cxn>
                <a:cxn ang="0">
                  <a:pos x="64" y="64"/>
                </a:cxn>
                <a:cxn ang="0">
                  <a:pos x="72" y="52"/>
                </a:cxn>
                <a:cxn ang="0">
                  <a:pos x="75" y="38"/>
                </a:cxn>
                <a:cxn ang="0">
                  <a:pos x="72" y="23"/>
                </a:cxn>
                <a:cxn ang="0">
                  <a:pos x="64" y="11"/>
                </a:cxn>
                <a:cxn ang="0">
                  <a:pos x="52" y="3"/>
                </a:cxn>
                <a:cxn ang="0">
                  <a:pos x="38" y="0"/>
                </a:cxn>
              </a:cxnLst>
              <a:rect l="0" t="0" r="r" b="b"/>
              <a:pathLst>
                <a:path w="75" h="75">
                  <a:moveTo>
                    <a:pt x="38" y="0"/>
                  </a:moveTo>
                  <a:lnTo>
                    <a:pt x="23" y="3"/>
                  </a:lnTo>
                  <a:lnTo>
                    <a:pt x="11" y="11"/>
                  </a:lnTo>
                  <a:lnTo>
                    <a:pt x="3" y="23"/>
                  </a:lnTo>
                  <a:lnTo>
                    <a:pt x="0" y="38"/>
                  </a:lnTo>
                  <a:lnTo>
                    <a:pt x="3" y="52"/>
                  </a:lnTo>
                  <a:lnTo>
                    <a:pt x="11" y="64"/>
                  </a:lnTo>
                  <a:lnTo>
                    <a:pt x="23" y="72"/>
                  </a:lnTo>
                  <a:lnTo>
                    <a:pt x="38" y="75"/>
                  </a:lnTo>
                  <a:lnTo>
                    <a:pt x="52" y="72"/>
                  </a:lnTo>
                  <a:lnTo>
                    <a:pt x="64" y="64"/>
                  </a:lnTo>
                  <a:lnTo>
                    <a:pt x="72" y="52"/>
                  </a:lnTo>
                  <a:lnTo>
                    <a:pt x="75" y="38"/>
                  </a:lnTo>
                  <a:lnTo>
                    <a:pt x="72" y="23"/>
                  </a:lnTo>
                  <a:lnTo>
                    <a:pt x="64" y="11"/>
                  </a:lnTo>
                  <a:lnTo>
                    <a:pt x="52" y="3"/>
                  </a:lnTo>
                  <a:lnTo>
                    <a:pt x="38" y="0"/>
                  </a:lnTo>
                  <a:close/>
                </a:path>
              </a:pathLst>
            </a:custGeom>
            <a:solidFill>
              <a:srgbClr val="DB411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0" name="Freeform 34"/>
            <p:cNvSpPr>
              <a:spLocks/>
            </p:cNvSpPr>
            <p:nvPr/>
          </p:nvSpPr>
          <p:spPr bwMode="auto">
            <a:xfrm>
              <a:off x="6445" y="1290"/>
              <a:ext cx="75" cy="75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22" y="3"/>
                </a:cxn>
                <a:cxn ang="0">
                  <a:pos x="11" y="11"/>
                </a:cxn>
                <a:cxn ang="0">
                  <a:pos x="3" y="23"/>
                </a:cxn>
                <a:cxn ang="0">
                  <a:pos x="0" y="38"/>
                </a:cxn>
                <a:cxn ang="0">
                  <a:pos x="3" y="52"/>
                </a:cxn>
                <a:cxn ang="0">
                  <a:pos x="11" y="64"/>
                </a:cxn>
                <a:cxn ang="0">
                  <a:pos x="22" y="72"/>
                </a:cxn>
                <a:cxn ang="0">
                  <a:pos x="37" y="75"/>
                </a:cxn>
                <a:cxn ang="0">
                  <a:pos x="51" y="72"/>
                </a:cxn>
                <a:cxn ang="0">
                  <a:pos x="63" y="64"/>
                </a:cxn>
                <a:cxn ang="0">
                  <a:pos x="71" y="52"/>
                </a:cxn>
                <a:cxn ang="0">
                  <a:pos x="74" y="38"/>
                </a:cxn>
                <a:cxn ang="0">
                  <a:pos x="71" y="23"/>
                </a:cxn>
                <a:cxn ang="0">
                  <a:pos x="63" y="11"/>
                </a:cxn>
                <a:cxn ang="0">
                  <a:pos x="51" y="3"/>
                </a:cxn>
                <a:cxn ang="0">
                  <a:pos x="37" y="0"/>
                </a:cxn>
              </a:cxnLst>
              <a:rect l="0" t="0" r="r" b="b"/>
              <a:pathLst>
                <a:path w="75" h="75">
                  <a:moveTo>
                    <a:pt x="37" y="0"/>
                  </a:moveTo>
                  <a:lnTo>
                    <a:pt x="22" y="3"/>
                  </a:lnTo>
                  <a:lnTo>
                    <a:pt x="11" y="11"/>
                  </a:lnTo>
                  <a:lnTo>
                    <a:pt x="3" y="23"/>
                  </a:lnTo>
                  <a:lnTo>
                    <a:pt x="0" y="38"/>
                  </a:lnTo>
                  <a:lnTo>
                    <a:pt x="3" y="52"/>
                  </a:lnTo>
                  <a:lnTo>
                    <a:pt x="11" y="64"/>
                  </a:lnTo>
                  <a:lnTo>
                    <a:pt x="22" y="72"/>
                  </a:lnTo>
                  <a:lnTo>
                    <a:pt x="37" y="75"/>
                  </a:lnTo>
                  <a:lnTo>
                    <a:pt x="51" y="72"/>
                  </a:lnTo>
                  <a:lnTo>
                    <a:pt x="63" y="64"/>
                  </a:lnTo>
                  <a:lnTo>
                    <a:pt x="71" y="52"/>
                  </a:lnTo>
                  <a:lnTo>
                    <a:pt x="74" y="38"/>
                  </a:lnTo>
                  <a:lnTo>
                    <a:pt x="71" y="23"/>
                  </a:lnTo>
                  <a:lnTo>
                    <a:pt x="63" y="11"/>
                  </a:lnTo>
                  <a:lnTo>
                    <a:pt x="51" y="3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DB411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1" name="Freeform 35"/>
            <p:cNvSpPr>
              <a:spLocks/>
            </p:cNvSpPr>
            <p:nvPr/>
          </p:nvSpPr>
          <p:spPr bwMode="auto">
            <a:xfrm>
              <a:off x="6723" y="1009"/>
              <a:ext cx="75" cy="75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23" y="2"/>
                </a:cxn>
                <a:cxn ang="0">
                  <a:pos x="11" y="10"/>
                </a:cxn>
                <a:cxn ang="0">
                  <a:pos x="3" y="22"/>
                </a:cxn>
                <a:cxn ang="0">
                  <a:pos x="0" y="37"/>
                </a:cxn>
                <a:cxn ang="0">
                  <a:pos x="3" y="51"/>
                </a:cxn>
                <a:cxn ang="0">
                  <a:pos x="11" y="63"/>
                </a:cxn>
                <a:cxn ang="0">
                  <a:pos x="23" y="71"/>
                </a:cxn>
                <a:cxn ang="0">
                  <a:pos x="37" y="74"/>
                </a:cxn>
                <a:cxn ang="0">
                  <a:pos x="52" y="71"/>
                </a:cxn>
                <a:cxn ang="0">
                  <a:pos x="63" y="63"/>
                </a:cxn>
                <a:cxn ang="0">
                  <a:pos x="71" y="51"/>
                </a:cxn>
                <a:cxn ang="0">
                  <a:pos x="74" y="37"/>
                </a:cxn>
                <a:cxn ang="0">
                  <a:pos x="71" y="22"/>
                </a:cxn>
                <a:cxn ang="0">
                  <a:pos x="63" y="10"/>
                </a:cxn>
                <a:cxn ang="0">
                  <a:pos x="52" y="2"/>
                </a:cxn>
                <a:cxn ang="0">
                  <a:pos x="37" y="0"/>
                </a:cxn>
              </a:cxnLst>
              <a:rect l="0" t="0" r="r" b="b"/>
              <a:pathLst>
                <a:path w="75" h="75">
                  <a:moveTo>
                    <a:pt x="37" y="0"/>
                  </a:moveTo>
                  <a:lnTo>
                    <a:pt x="23" y="2"/>
                  </a:lnTo>
                  <a:lnTo>
                    <a:pt x="11" y="10"/>
                  </a:lnTo>
                  <a:lnTo>
                    <a:pt x="3" y="22"/>
                  </a:lnTo>
                  <a:lnTo>
                    <a:pt x="0" y="37"/>
                  </a:lnTo>
                  <a:lnTo>
                    <a:pt x="3" y="51"/>
                  </a:lnTo>
                  <a:lnTo>
                    <a:pt x="11" y="63"/>
                  </a:lnTo>
                  <a:lnTo>
                    <a:pt x="23" y="71"/>
                  </a:lnTo>
                  <a:lnTo>
                    <a:pt x="37" y="74"/>
                  </a:lnTo>
                  <a:lnTo>
                    <a:pt x="52" y="71"/>
                  </a:lnTo>
                  <a:lnTo>
                    <a:pt x="63" y="63"/>
                  </a:lnTo>
                  <a:lnTo>
                    <a:pt x="71" y="51"/>
                  </a:lnTo>
                  <a:lnTo>
                    <a:pt x="74" y="37"/>
                  </a:lnTo>
                  <a:lnTo>
                    <a:pt x="71" y="22"/>
                  </a:lnTo>
                  <a:lnTo>
                    <a:pt x="63" y="10"/>
                  </a:lnTo>
                  <a:lnTo>
                    <a:pt x="52" y="2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F39D2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2" name="Freeform 36"/>
            <p:cNvSpPr>
              <a:spLocks/>
            </p:cNvSpPr>
            <p:nvPr/>
          </p:nvSpPr>
          <p:spPr bwMode="auto">
            <a:xfrm>
              <a:off x="6996" y="1059"/>
              <a:ext cx="75" cy="75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23" y="2"/>
                </a:cxn>
                <a:cxn ang="0">
                  <a:pos x="11" y="10"/>
                </a:cxn>
                <a:cxn ang="0">
                  <a:pos x="3" y="22"/>
                </a:cxn>
                <a:cxn ang="0">
                  <a:pos x="0" y="37"/>
                </a:cxn>
                <a:cxn ang="0">
                  <a:pos x="3" y="51"/>
                </a:cxn>
                <a:cxn ang="0">
                  <a:pos x="11" y="63"/>
                </a:cxn>
                <a:cxn ang="0">
                  <a:pos x="23" y="71"/>
                </a:cxn>
                <a:cxn ang="0">
                  <a:pos x="37" y="74"/>
                </a:cxn>
                <a:cxn ang="0">
                  <a:pos x="52" y="71"/>
                </a:cxn>
                <a:cxn ang="0">
                  <a:pos x="64" y="63"/>
                </a:cxn>
                <a:cxn ang="0">
                  <a:pos x="72" y="51"/>
                </a:cxn>
                <a:cxn ang="0">
                  <a:pos x="75" y="37"/>
                </a:cxn>
                <a:cxn ang="0">
                  <a:pos x="72" y="22"/>
                </a:cxn>
                <a:cxn ang="0">
                  <a:pos x="64" y="10"/>
                </a:cxn>
                <a:cxn ang="0">
                  <a:pos x="52" y="2"/>
                </a:cxn>
                <a:cxn ang="0">
                  <a:pos x="37" y="0"/>
                </a:cxn>
              </a:cxnLst>
              <a:rect l="0" t="0" r="r" b="b"/>
              <a:pathLst>
                <a:path w="75" h="75">
                  <a:moveTo>
                    <a:pt x="37" y="0"/>
                  </a:moveTo>
                  <a:lnTo>
                    <a:pt x="23" y="2"/>
                  </a:lnTo>
                  <a:lnTo>
                    <a:pt x="11" y="10"/>
                  </a:lnTo>
                  <a:lnTo>
                    <a:pt x="3" y="22"/>
                  </a:lnTo>
                  <a:lnTo>
                    <a:pt x="0" y="37"/>
                  </a:lnTo>
                  <a:lnTo>
                    <a:pt x="3" y="51"/>
                  </a:lnTo>
                  <a:lnTo>
                    <a:pt x="11" y="63"/>
                  </a:lnTo>
                  <a:lnTo>
                    <a:pt x="23" y="71"/>
                  </a:lnTo>
                  <a:lnTo>
                    <a:pt x="37" y="74"/>
                  </a:lnTo>
                  <a:lnTo>
                    <a:pt x="52" y="71"/>
                  </a:lnTo>
                  <a:lnTo>
                    <a:pt x="64" y="63"/>
                  </a:lnTo>
                  <a:lnTo>
                    <a:pt x="72" y="51"/>
                  </a:lnTo>
                  <a:lnTo>
                    <a:pt x="75" y="37"/>
                  </a:lnTo>
                  <a:lnTo>
                    <a:pt x="72" y="22"/>
                  </a:lnTo>
                  <a:lnTo>
                    <a:pt x="64" y="10"/>
                  </a:lnTo>
                  <a:lnTo>
                    <a:pt x="52" y="2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3" name="Freeform 37"/>
            <p:cNvSpPr>
              <a:spLocks/>
            </p:cNvSpPr>
            <p:nvPr/>
          </p:nvSpPr>
          <p:spPr bwMode="auto">
            <a:xfrm>
              <a:off x="6546" y="1586"/>
              <a:ext cx="75" cy="75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23" y="3"/>
                </a:cxn>
                <a:cxn ang="0">
                  <a:pos x="11" y="10"/>
                </a:cxn>
                <a:cxn ang="0">
                  <a:pos x="3" y="22"/>
                </a:cxn>
                <a:cxn ang="0">
                  <a:pos x="0" y="37"/>
                </a:cxn>
                <a:cxn ang="0">
                  <a:pos x="3" y="51"/>
                </a:cxn>
                <a:cxn ang="0">
                  <a:pos x="11" y="63"/>
                </a:cxn>
                <a:cxn ang="0">
                  <a:pos x="23" y="71"/>
                </a:cxn>
                <a:cxn ang="0">
                  <a:pos x="37" y="74"/>
                </a:cxn>
                <a:cxn ang="0">
                  <a:pos x="52" y="71"/>
                </a:cxn>
                <a:cxn ang="0">
                  <a:pos x="63" y="63"/>
                </a:cxn>
                <a:cxn ang="0">
                  <a:pos x="71" y="51"/>
                </a:cxn>
                <a:cxn ang="0">
                  <a:pos x="74" y="37"/>
                </a:cxn>
                <a:cxn ang="0">
                  <a:pos x="71" y="22"/>
                </a:cxn>
                <a:cxn ang="0">
                  <a:pos x="63" y="10"/>
                </a:cxn>
                <a:cxn ang="0">
                  <a:pos x="52" y="3"/>
                </a:cxn>
                <a:cxn ang="0">
                  <a:pos x="37" y="0"/>
                </a:cxn>
              </a:cxnLst>
              <a:rect l="0" t="0" r="r" b="b"/>
              <a:pathLst>
                <a:path w="75" h="75">
                  <a:moveTo>
                    <a:pt x="37" y="0"/>
                  </a:moveTo>
                  <a:lnTo>
                    <a:pt x="23" y="3"/>
                  </a:lnTo>
                  <a:lnTo>
                    <a:pt x="11" y="10"/>
                  </a:lnTo>
                  <a:lnTo>
                    <a:pt x="3" y="22"/>
                  </a:lnTo>
                  <a:lnTo>
                    <a:pt x="0" y="37"/>
                  </a:lnTo>
                  <a:lnTo>
                    <a:pt x="3" y="51"/>
                  </a:lnTo>
                  <a:lnTo>
                    <a:pt x="11" y="63"/>
                  </a:lnTo>
                  <a:lnTo>
                    <a:pt x="23" y="71"/>
                  </a:lnTo>
                  <a:lnTo>
                    <a:pt x="37" y="74"/>
                  </a:lnTo>
                  <a:lnTo>
                    <a:pt x="52" y="71"/>
                  </a:lnTo>
                  <a:lnTo>
                    <a:pt x="63" y="63"/>
                  </a:lnTo>
                  <a:lnTo>
                    <a:pt x="71" y="51"/>
                  </a:lnTo>
                  <a:lnTo>
                    <a:pt x="74" y="37"/>
                  </a:lnTo>
                  <a:lnTo>
                    <a:pt x="71" y="22"/>
                  </a:lnTo>
                  <a:lnTo>
                    <a:pt x="63" y="10"/>
                  </a:lnTo>
                  <a:lnTo>
                    <a:pt x="52" y="3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4" name="Freeform 38"/>
            <p:cNvSpPr>
              <a:spLocks/>
            </p:cNvSpPr>
            <p:nvPr/>
          </p:nvSpPr>
          <p:spPr bwMode="auto">
            <a:xfrm>
              <a:off x="6377" y="1385"/>
              <a:ext cx="75" cy="75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23" y="3"/>
                </a:cxn>
                <a:cxn ang="0">
                  <a:pos x="11" y="11"/>
                </a:cxn>
                <a:cxn ang="0">
                  <a:pos x="3" y="23"/>
                </a:cxn>
                <a:cxn ang="0">
                  <a:pos x="0" y="37"/>
                </a:cxn>
                <a:cxn ang="0">
                  <a:pos x="3" y="52"/>
                </a:cxn>
                <a:cxn ang="0">
                  <a:pos x="11" y="63"/>
                </a:cxn>
                <a:cxn ang="0">
                  <a:pos x="23" y="71"/>
                </a:cxn>
                <a:cxn ang="0">
                  <a:pos x="37" y="74"/>
                </a:cxn>
                <a:cxn ang="0">
                  <a:pos x="52" y="71"/>
                </a:cxn>
                <a:cxn ang="0">
                  <a:pos x="64" y="63"/>
                </a:cxn>
                <a:cxn ang="0">
                  <a:pos x="72" y="52"/>
                </a:cxn>
                <a:cxn ang="0">
                  <a:pos x="74" y="37"/>
                </a:cxn>
                <a:cxn ang="0">
                  <a:pos x="72" y="23"/>
                </a:cxn>
                <a:cxn ang="0">
                  <a:pos x="64" y="11"/>
                </a:cxn>
                <a:cxn ang="0">
                  <a:pos x="52" y="3"/>
                </a:cxn>
                <a:cxn ang="0">
                  <a:pos x="37" y="0"/>
                </a:cxn>
              </a:cxnLst>
              <a:rect l="0" t="0" r="r" b="b"/>
              <a:pathLst>
                <a:path w="75" h="75">
                  <a:moveTo>
                    <a:pt x="37" y="0"/>
                  </a:moveTo>
                  <a:lnTo>
                    <a:pt x="23" y="3"/>
                  </a:lnTo>
                  <a:lnTo>
                    <a:pt x="11" y="11"/>
                  </a:lnTo>
                  <a:lnTo>
                    <a:pt x="3" y="23"/>
                  </a:lnTo>
                  <a:lnTo>
                    <a:pt x="0" y="37"/>
                  </a:lnTo>
                  <a:lnTo>
                    <a:pt x="3" y="52"/>
                  </a:lnTo>
                  <a:lnTo>
                    <a:pt x="11" y="63"/>
                  </a:lnTo>
                  <a:lnTo>
                    <a:pt x="23" y="71"/>
                  </a:lnTo>
                  <a:lnTo>
                    <a:pt x="37" y="74"/>
                  </a:lnTo>
                  <a:lnTo>
                    <a:pt x="52" y="71"/>
                  </a:lnTo>
                  <a:lnTo>
                    <a:pt x="64" y="63"/>
                  </a:lnTo>
                  <a:lnTo>
                    <a:pt x="72" y="52"/>
                  </a:lnTo>
                  <a:lnTo>
                    <a:pt x="74" y="37"/>
                  </a:lnTo>
                  <a:lnTo>
                    <a:pt x="72" y="23"/>
                  </a:lnTo>
                  <a:lnTo>
                    <a:pt x="64" y="11"/>
                  </a:lnTo>
                  <a:lnTo>
                    <a:pt x="52" y="3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5" name="Freeform 39"/>
            <p:cNvSpPr>
              <a:spLocks/>
            </p:cNvSpPr>
            <p:nvPr/>
          </p:nvSpPr>
          <p:spPr bwMode="auto">
            <a:xfrm>
              <a:off x="6996" y="1513"/>
              <a:ext cx="75" cy="75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23" y="3"/>
                </a:cxn>
                <a:cxn ang="0">
                  <a:pos x="11" y="11"/>
                </a:cxn>
                <a:cxn ang="0">
                  <a:pos x="3" y="22"/>
                </a:cxn>
                <a:cxn ang="0">
                  <a:pos x="0" y="37"/>
                </a:cxn>
                <a:cxn ang="0">
                  <a:pos x="3" y="51"/>
                </a:cxn>
                <a:cxn ang="0">
                  <a:pos x="11" y="63"/>
                </a:cxn>
                <a:cxn ang="0">
                  <a:pos x="23" y="71"/>
                </a:cxn>
                <a:cxn ang="0">
                  <a:pos x="37" y="74"/>
                </a:cxn>
                <a:cxn ang="0">
                  <a:pos x="52" y="71"/>
                </a:cxn>
                <a:cxn ang="0">
                  <a:pos x="64" y="63"/>
                </a:cxn>
                <a:cxn ang="0">
                  <a:pos x="72" y="51"/>
                </a:cxn>
                <a:cxn ang="0">
                  <a:pos x="75" y="37"/>
                </a:cxn>
                <a:cxn ang="0">
                  <a:pos x="72" y="22"/>
                </a:cxn>
                <a:cxn ang="0">
                  <a:pos x="64" y="11"/>
                </a:cxn>
                <a:cxn ang="0">
                  <a:pos x="52" y="3"/>
                </a:cxn>
                <a:cxn ang="0">
                  <a:pos x="37" y="0"/>
                </a:cxn>
              </a:cxnLst>
              <a:rect l="0" t="0" r="r" b="b"/>
              <a:pathLst>
                <a:path w="75" h="75">
                  <a:moveTo>
                    <a:pt x="37" y="0"/>
                  </a:moveTo>
                  <a:lnTo>
                    <a:pt x="23" y="3"/>
                  </a:lnTo>
                  <a:lnTo>
                    <a:pt x="11" y="11"/>
                  </a:lnTo>
                  <a:lnTo>
                    <a:pt x="3" y="22"/>
                  </a:lnTo>
                  <a:lnTo>
                    <a:pt x="0" y="37"/>
                  </a:lnTo>
                  <a:lnTo>
                    <a:pt x="3" y="51"/>
                  </a:lnTo>
                  <a:lnTo>
                    <a:pt x="11" y="63"/>
                  </a:lnTo>
                  <a:lnTo>
                    <a:pt x="23" y="71"/>
                  </a:lnTo>
                  <a:lnTo>
                    <a:pt x="37" y="74"/>
                  </a:lnTo>
                  <a:lnTo>
                    <a:pt x="52" y="71"/>
                  </a:lnTo>
                  <a:lnTo>
                    <a:pt x="64" y="63"/>
                  </a:lnTo>
                  <a:lnTo>
                    <a:pt x="72" y="51"/>
                  </a:lnTo>
                  <a:lnTo>
                    <a:pt x="75" y="37"/>
                  </a:lnTo>
                  <a:lnTo>
                    <a:pt x="72" y="22"/>
                  </a:lnTo>
                  <a:lnTo>
                    <a:pt x="64" y="11"/>
                  </a:lnTo>
                  <a:lnTo>
                    <a:pt x="52" y="3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6" name="Freeform 40"/>
            <p:cNvSpPr>
              <a:spLocks/>
            </p:cNvSpPr>
            <p:nvPr/>
          </p:nvSpPr>
          <p:spPr bwMode="auto">
            <a:xfrm>
              <a:off x="7324" y="853"/>
              <a:ext cx="75" cy="75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23" y="3"/>
                </a:cxn>
                <a:cxn ang="0">
                  <a:pos x="11" y="11"/>
                </a:cxn>
                <a:cxn ang="0">
                  <a:pos x="3" y="23"/>
                </a:cxn>
                <a:cxn ang="0">
                  <a:pos x="0" y="37"/>
                </a:cxn>
                <a:cxn ang="0">
                  <a:pos x="3" y="51"/>
                </a:cxn>
                <a:cxn ang="0">
                  <a:pos x="11" y="63"/>
                </a:cxn>
                <a:cxn ang="0">
                  <a:pos x="23" y="71"/>
                </a:cxn>
                <a:cxn ang="0">
                  <a:pos x="37" y="74"/>
                </a:cxn>
                <a:cxn ang="0">
                  <a:pos x="52" y="71"/>
                </a:cxn>
                <a:cxn ang="0">
                  <a:pos x="64" y="63"/>
                </a:cxn>
                <a:cxn ang="0">
                  <a:pos x="72" y="51"/>
                </a:cxn>
                <a:cxn ang="0">
                  <a:pos x="74" y="37"/>
                </a:cxn>
                <a:cxn ang="0">
                  <a:pos x="72" y="23"/>
                </a:cxn>
                <a:cxn ang="0">
                  <a:pos x="64" y="11"/>
                </a:cxn>
                <a:cxn ang="0">
                  <a:pos x="52" y="3"/>
                </a:cxn>
                <a:cxn ang="0">
                  <a:pos x="37" y="0"/>
                </a:cxn>
              </a:cxnLst>
              <a:rect l="0" t="0" r="r" b="b"/>
              <a:pathLst>
                <a:path w="75" h="75">
                  <a:moveTo>
                    <a:pt x="37" y="0"/>
                  </a:moveTo>
                  <a:lnTo>
                    <a:pt x="23" y="3"/>
                  </a:lnTo>
                  <a:lnTo>
                    <a:pt x="11" y="11"/>
                  </a:lnTo>
                  <a:lnTo>
                    <a:pt x="3" y="23"/>
                  </a:lnTo>
                  <a:lnTo>
                    <a:pt x="0" y="37"/>
                  </a:lnTo>
                  <a:lnTo>
                    <a:pt x="3" y="51"/>
                  </a:lnTo>
                  <a:lnTo>
                    <a:pt x="11" y="63"/>
                  </a:lnTo>
                  <a:lnTo>
                    <a:pt x="23" y="71"/>
                  </a:lnTo>
                  <a:lnTo>
                    <a:pt x="37" y="74"/>
                  </a:lnTo>
                  <a:lnTo>
                    <a:pt x="52" y="71"/>
                  </a:lnTo>
                  <a:lnTo>
                    <a:pt x="64" y="63"/>
                  </a:lnTo>
                  <a:lnTo>
                    <a:pt x="72" y="51"/>
                  </a:lnTo>
                  <a:lnTo>
                    <a:pt x="74" y="37"/>
                  </a:lnTo>
                  <a:lnTo>
                    <a:pt x="72" y="23"/>
                  </a:lnTo>
                  <a:lnTo>
                    <a:pt x="64" y="11"/>
                  </a:lnTo>
                  <a:lnTo>
                    <a:pt x="52" y="3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DB411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7" name="Freeform 41"/>
            <p:cNvSpPr>
              <a:spLocks/>
            </p:cNvSpPr>
            <p:nvPr/>
          </p:nvSpPr>
          <p:spPr bwMode="auto">
            <a:xfrm>
              <a:off x="6939" y="1377"/>
              <a:ext cx="75" cy="75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23" y="3"/>
                </a:cxn>
                <a:cxn ang="0">
                  <a:pos x="11" y="11"/>
                </a:cxn>
                <a:cxn ang="0">
                  <a:pos x="3" y="23"/>
                </a:cxn>
                <a:cxn ang="0">
                  <a:pos x="0" y="37"/>
                </a:cxn>
                <a:cxn ang="0">
                  <a:pos x="3" y="51"/>
                </a:cxn>
                <a:cxn ang="0">
                  <a:pos x="11" y="63"/>
                </a:cxn>
                <a:cxn ang="0">
                  <a:pos x="23" y="71"/>
                </a:cxn>
                <a:cxn ang="0">
                  <a:pos x="37" y="74"/>
                </a:cxn>
                <a:cxn ang="0">
                  <a:pos x="52" y="71"/>
                </a:cxn>
                <a:cxn ang="0">
                  <a:pos x="64" y="63"/>
                </a:cxn>
                <a:cxn ang="0">
                  <a:pos x="72" y="51"/>
                </a:cxn>
                <a:cxn ang="0">
                  <a:pos x="75" y="37"/>
                </a:cxn>
                <a:cxn ang="0">
                  <a:pos x="72" y="23"/>
                </a:cxn>
                <a:cxn ang="0">
                  <a:pos x="64" y="11"/>
                </a:cxn>
                <a:cxn ang="0">
                  <a:pos x="52" y="3"/>
                </a:cxn>
                <a:cxn ang="0">
                  <a:pos x="37" y="0"/>
                </a:cxn>
              </a:cxnLst>
              <a:rect l="0" t="0" r="r" b="b"/>
              <a:pathLst>
                <a:path w="75" h="75">
                  <a:moveTo>
                    <a:pt x="37" y="0"/>
                  </a:moveTo>
                  <a:lnTo>
                    <a:pt x="23" y="3"/>
                  </a:lnTo>
                  <a:lnTo>
                    <a:pt x="11" y="11"/>
                  </a:lnTo>
                  <a:lnTo>
                    <a:pt x="3" y="23"/>
                  </a:lnTo>
                  <a:lnTo>
                    <a:pt x="0" y="37"/>
                  </a:lnTo>
                  <a:lnTo>
                    <a:pt x="3" y="51"/>
                  </a:lnTo>
                  <a:lnTo>
                    <a:pt x="11" y="63"/>
                  </a:lnTo>
                  <a:lnTo>
                    <a:pt x="23" y="71"/>
                  </a:lnTo>
                  <a:lnTo>
                    <a:pt x="37" y="74"/>
                  </a:lnTo>
                  <a:lnTo>
                    <a:pt x="52" y="71"/>
                  </a:lnTo>
                  <a:lnTo>
                    <a:pt x="64" y="63"/>
                  </a:lnTo>
                  <a:lnTo>
                    <a:pt x="72" y="51"/>
                  </a:lnTo>
                  <a:lnTo>
                    <a:pt x="75" y="37"/>
                  </a:lnTo>
                  <a:lnTo>
                    <a:pt x="72" y="23"/>
                  </a:lnTo>
                  <a:lnTo>
                    <a:pt x="64" y="11"/>
                  </a:lnTo>
                  <a:lnTo>
                    <a:pt x="52" y="3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DB411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8" name="Freeform 42"/>
            <p:cNvSpPr>
              <a:spLocks/>
            </p:cNvSpPr>
            <p:nvPr/>
          </p:nvSpPr>
          <p:spPr bwMode="auto">
            <a:xfrm>
              <a:off x="6291" y="1022"/>
              <a:ext cx="75" cy="75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23" y="3"/>
                </a:cxn>
                <a:cxn ang="0">
                  <a:pos x="11" y="11"/>
                </a:cxn>
                <a:cxn ang="0">
                  <a:pos x="3" y="23"/>
                </a:cxn>
                <a:cxn ang="0">
                  <a:pos x="0" y="38"/>
                </a:cxn>
                <a:cxn ang="0">
                  <a:pos x="3" y="52"/>
                </a:cxn>
                <a:cxn ang="0">
                  <a:pos x="11" y="64"/>
                </a:cxn>
                <a:cxn ang="0">
                  <a:pos x="23" y="72"/>
                </a:cxn>
                <a:cxn ang="0">
                  <a:pos x="37" y="75"/>
                </a:cxn>
                <a:cxn ang="0">
                  <a:pos x="52" y="72"/>
                </a:cxn>
                <a:cxn ang="0">
                  <a:pos x="64" y="64"/>
                </a:cxn>
                <a:cxn ang="0">
                  <a:pos x="72" y="52"/>
                </a:cxn>
                <a:cxn ang="0">
                  <a:pos x="74" y="38"/>
                </a:cxn>
                <a:cxn ang="0">
                  <a:pos x="72" y="23"/>
                </a:cxn>
                <a:cxn ang="0">
                  <a:pos x="64" y="11"/>
                </a:cxn>
                <a:cxn ang="0">
                  <a:pos x="52" y="3"/>
                </a:cxn>
                <a:cxn ang="0">
                  <a:pos x="37" y="0"/>
                </a:cxn>
              </a:cxnLst>
              <a:rect l="0" t="0" r="r" b="b"/>
              <a:pathLst>
                <a:path w="75" h="75">
                  <a:moveTo>
                    <a:pt x="37" y="0"/>
                  </a:moveTo>
                  <a:lnTo>
                    <a:pt x="23" y="3"/>
                  </a:lnTo>
                  <a:lnTo>
                    <a:pt x="11" y="11"/>
                  </a:lnTo>
                  <a:lnTo>
                    <a:pt x="3" y="23"/>
                  </a:lnTo>
                  <a:lnTo>
                    <a:pt x="0" y="38"/>
                  </a:lnTo>
                  <a:lnTo>
                    <a:pt x="3" y="52"/>
                  </a:lnTo>
                  <a:lnTo>
                    <a:pt x="11" y="64"/>
                  </a:lnTo>
                  <a:lnTo>
                    <a:pt x="23" y="72"/>
                  </a:lnTo>
                  <a:lnTo>
                    <a:pt x="37" y="75"/>
                  </a:lnTo>
                  <a:lnTo>
                    <a:pt x="52" y="72"/>
                  </a:lnTo>
                  <a:lnTo>
                    <a:pt x="64" y="64"/>
                  </a:lnTo>
                  <a:lnTo>
                    <a:pt x="72" y="52"/>
                  </a:lnTo>
                  <a:lnTo>
                    <a:pt x="74" y="38"/>
                  </a:lnTo>
                  <a:lnTo>
                    <a:pt x="72" y="23"/>
                  </a:lnTo>
                  <a:lnTo>
                    <a:pt x="64" y="11"/>
                  </a:lnTo>
                  <a:lnTo>
                    <a:pt x="52" y="3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F39D2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9" name="Freeform 43"/>
            <p:cNvSpPr>
              <a:spLocks/>
            </p:cNvSpPr>
            <p:nvPr/>
          </p:nvSpPr>
          <p:spPr bwMode="auto">
            <a:xfrm>
              <a:off x="6246" y="1606"/>
              <a:ext cx="75" cy="75"/>
            </a:xfrm>
            <a:custGeom>
              <a:avLst/>
              <a:gdLst/>
              <a:ahLst/>
              <a:cxnLst>
                <a:cxn ang="0">
                  <a:pos x="38" y="0"/>
                </a:cxn>
                <a:cxn ang="0">
                  <a:pos x="23" y="3"/>
                </a:cxn>
                <a:cxn ang="0">
                  <a:pos x="11" y="11"/>
                </a:cxn>
                <a:cxn ang="0">
                  <a:pos x="3" y="23"/>
                </a:cxn>
                <a:cxn ang="0">
                  <a:pos x="0" y="37"/>
                </a:cxn>
                <a:cxn ang="0">
                  <a:pos x="3" y="51"/>
                </a:cxn>
                <a:cxn ang="0">
                  <a:pos x="11" y="63"/>
                </a:cxn>
                <a:cxn ang="0">
                  <a:pos x="23" y="71"/>
                </a:cxn>
                <a:cxn ang="0">
                  <a:pos x="38" y="74"/>
                </a:cxn>
                <a:cxn ang="0">
                  <a:pos x="52" y="71"/>
                </a:cxn>
                <a:cxn ang="0">
                  <a:pos x="64" y="63"/>
                </a:cxn>
                <a:cxn ang="0">
                  <a:pos x="72" y="51"/>
                </a:cxn>
                <a:cxn ang="0">
                  <a:pos x="75" y="37"/>
                </a:cxn>
                <a:cxn ang="0">
                  <a:pos x="72" y="23"/>
                </a:cxn>
                <a:cxn ang="0">
                  <a:pos x="64" y="11"/>
                </a:cxn>
                <a:cxn ang="0">
                  <a:pos x="52" y="3"/>
                </a:cxn>
                <a:cxn ang="0">
                  <a:pos x="38" y="0"/>
                </a:cxn>
              </a:cxnLst>
              <a:rect l="0" t="0" r="r" b="b"/>
              <a:pathLst>
                <a:path w="75" h="75">
                  <a:moveTo>
                    <a:pt x="38" y="0"/>
                  </a:moveTo>
                  <a:lnTo>
                    <a:pt x="23" y="3"/>
                  </a:lnTo>
                  <a:lnTo>
                    <a:pt x="11" y="11"/>
                  </a:lnTo>
                  <a:lnTo>
                    <a:pt x="3" y="23"/>
                  </a:lnTo>
                  <a:lnTo>
                    <a:pt x="0" y="37"/>
                  </a:lnTo>
                  <a:lnTo>
                    <a:pt x="3" y="51"/>
                  </a:lnTo>
                  <a:lnTo>
                    <a:pt x="11" y="63"/>
                  </a:lnTo>
                  <a:lnTo>
                    <a:pt x="23" y="71"/>
                  </a:lnTo>
                  <a:lnTo>
                    <a:pt x="38" y="74"/>
                  </a:lnTo>
                  <a:lnTo>
                    <a:pt x="52" y="71"/>
                  </a:lnTo>
                  <a:lnTo>
                    <a:pt x="64" y="63"/>
                  </a:lnTo>
                  <a:lnTo>
                    <a:pt x="72" y="51"/>
                  </a:lnTo>
                  <a:lnTo>
                    <a:pt x="75" y="37"/>
                  </a:lnTo>
                  <a:lnTo>
                    <a:pt x="72" y="23"/>
                  </a:lnTo>
                  <a:lnTo>
                    <a:pt x="64" y="11"/>
                  </a:lnTo>
                  <a:lnTo>
                    <a:pt x="52" y="3"/>
                  </a:lnTo>
                  <a:lnTo>
                    <a:pt x="38" y="0"/>
                  </a:lnTo>
                  <a:close/>
                </a:path>
              </a:pathLst>
            </a:custGeom>
            <a:solidFill>
              <a:srgbClr val="F39D2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0" name="Freeform 44"/>
            <p:cNvSpPr>
              <a:spLocks/>
            </p:cNvSpPr>
            <p:nvPr/>
          </p:nvSpPr>
          <p:spPr bwMode="auto">
            <a:xfrm>
              <a:off x="6482" y="1180"/>
              <a:ext cx="75" cy="75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23" y="3"/>
                </a:cxn>
                <a:cxn ang="0">
                  <a:pos x="11" y="11"/>
                </a:cxn>
                <a:cxn ang="0">
                  <a:pos x="3" y="23"/>
                </a:cxn>
                <a:cxn ang="0">
                  <a:pos x="0" y="37"/>
                </a:cxn>
                <a:cxn ang="0">
                  <a:pos x="3" y="52"/>
                </a:cxn>
                <a:cxn ang="0">
                  <a:pos x="11" y="64"/>
                </a:cxn>
                <a:cxn ang="0">
                  <a:pos x="23" y="72"/>
                </a:cxn>
                <a:cxn ang="0">
                  <a:pos x="37" y="74"/>
                </a:cxn>
                <a:cxn ang="0">
                  <a:pos x="52" y="72"/>
                </a:cxn>
                <a:cxn ang="0">
                  <a:pos x="64" y="64"/>
                </a:cxn>
                <a:cxn ang="0">
                  <a:pos x="72" y="52"/>
                </a:cxn>
                <a:cxn ang="0">
                  <a:pos x="74" y="37"/>
                </a:cxn>
                <a:cxn ang="0">
                  <a:pos x="72" y="23"/>
                </a:cxn>
                <a:cxn ang="0">
                  <a:pos x="64" y="11"/>
                </a:cxn>
                <a:cxn ang="0">
                  <a:pos x="52" y="3"/>
                </a:cxn>
                <a:cxn ang="0">
                  <a:pos x="37" y="0"/>
                </a:cxn>
              </a:cxnLst>
              <a:rect l="0" t="0" r="r" b="b"/>
              <a:pathLst>
                <a:path w="75" h="75">
                  <a:moveTo>
                    <a:pt x="37" y="0"/>
                  </a:moveTo>
                  <a:lnTo>
                    <a:pt x="23" y="3"/>
                  </a:lnTo>
                  <a:lnTo>
                    <a:pt x="11" y="11"/>
                  </a:lnTo>
                  <a:lnTo>
                    <a:pt x="3" y="23"/>
                  </a:lnTo>
                  <a:lnTo>
                    <a:pt x="0" y="37"/>
                  </a:lnTo>
                  <a:lnTo>
                    <a:pt x="3" y="52"/>
                  </a:lnTo>
                  <a:lnTo>
                    <a:pt x="11" y="64"/>
                  </a:lnTo>
                  <a:lnTo>
                    <a:pt x="23" y="72"/>
                  </a:lnTo>
                  <a:lnTo>
                    <a:pt x="37" y="74"/>
                  </a:lnTo>
                  <a:lnTo>
                    <a:pt x="52" y="72"/>
                  </a:lnTo>
                  <a:lnTo>
                    <a:pt x="64" y="64"/>
                  </a:lnTo>
                  <a:lnTo>
                    <a:pt x="72" y="52"/>
                  </a:lnTo>
                  <a:lnTo>
                    <a:pt x="74" y="37"/>
                  </a:lnTo>
                  <a:lnTo>
                    <a:pt x="72" y="23"/>
                  </a:lnTo>
                  <a:lnTo>
                    <a:pt x="64" y="11"/>
                  </a:lnTo>
                  <a:lnTo>
                    <a:pt x="52" y="3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1" name="Freeform 45"/>
            <p:cNvSpPr>
              <a:spLocks/>
            </p:cNvSpPr>
            <p:nvPr/>
          </p:nvSpPr>
          <p:spPr bwMode="auto">
            <a:xfrm>
              <a:off x="7107" y="1586"/>
              <a:ext cx="75" cy="75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23" y="3"/>
                </a:cxn>
                <a:cxn ang="0">
                  <a:pos x="11" y="11"/>
                </a:cxn>
                <a:cxn ang="0">
                  <a:pos x="3" y="22"/>
                </a:cxn>
                <a:cxn ang="0">
                  <a:pos x="0" y="37"/>
                </a:cxn>
                <a:cxn ang="0">
                  <a:pos x="3" y="51"/>
                </a:cxn>
                <a:cxn ang="0">
                  <a:pos x="11" y="63"/>
                </a:cxn>
                <a:cxn ang="0">
                  <a:pos x="23" y="71"/>
                </a:cxn>
                <a:cxn ang="0">
                  <a:pos x="37" y="74"/>
                </a:cxn>
                <a:cxn ang="0">
                  <a:pos x="52" y="71"/>
                </a:cxn>
                <a:cxn ang="0">
                  <a:pos x="64" y="63"/>
                </a:cxn>
                <a:cxn ang="0">
                  <a:pos x="72" y="51"/>
                </a:cxn>
                <a:cxn ang="0">
                  <a:pos x="75" y="37"/>
                </a:cxn>
                <a:cxn ang="0">
                  <a:pos x="72" y="22"/>
                </a:cxn>
                <a:cxn ang="0">
                  <a:pos x="64" y="11"/>
                </a:cxn>
                <a:cxn ang="0">
                  <a:pos x="52" y="3"/>
                </a:cxn>
                <a:cxn ang="0">
                  <a:pos x="37" y="0"/>
                </a:cxn>
              </a:cxnLst>
              <a:rect l="0" t="0" r="r" b="b"/>
              <a:pathLst>
                <a:path w="75" h="75">
                  <a:moveTo>
                    <a:pt x="37" y="0"/>
                  </a:moveTo>
                  <a:lnTo>
                    <a:pt x="23" y="3"/>
                  </a:lnTo>
                  <a:lnTo>
                    <a:pt x="11" y="11"/>
                  </a:lnTo>
                  <a:lnTo>
                    <a:pt x="3" y="22"/>
                  </a:lnTo>
                  <a:lnTo>
                    <a:pt x="0" y="37"/>
                  </a:lnTo>
                  <a:lnTo>
                    <a:pt x="3" y="51"/>
                  </a:lnTo>
                  <a:lnTo>
                    <a:pt x="11" y="63"/>
                  </a:lnTo>
                  <a:lnTo>
                    <a:pt x="23" y="71"/>
                  </a:lnTo>
                  <a:lnTo>
                    <a:pt x="37" y="74"/>
                  </a:lnTo>
                  <a:lnTo>
                    <a:pt x="52" y="71"/>
                  </a:lnTo>
                  <a:lnTo>
                    <a:pt x="64" y="63"/>
                  </a:lnTo>
                  <a:lnTo>
                    <a:pt x="72" y="51"/>
                  </a:lnTo>
                  <a:lnTo>
                    <a:pt x="75" y="37"/>
                  </a:lnTo>
                  <a:lnTo>
                    <a:pt x="72" y="22"/>
                  </a:lnTo>
                  <a:lnTo>
                    <a:pt x="64" y="11"/>
                  </a:lnTo>
                  <a:lnTo>
                    <a:pt x="52" y="3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DB411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2" name="Freeform 46"/>
            <p:cNvSpPr>
              <a:spLocks/>
            </p:cNvSpPr>
            <p:nvPr/>
          </p:nvSpPr>
          <p:spPr bwMode="auto">
            <a:xfrm>
              <a:off x="6901" y="1586"/>
              <a:ext cx="75" cy="75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23" y="3"/>
                </a:cxn>
                <a:cxn ang="0">
                  <a:pos x="11" y="11"/>
                </a:cxn>
                <a:cxn ang="0">
                  <a:pos x="3" y="22"/>
                </a:cxn>
                <a:cxn ang="0">
                  <a:pos x="0" y="37"/>
                </a:cxn>
                <a:cxn ang="0">
                  <a:pos x="3" y="51"/>
                </a:cxn>
                <a:cxn ang="0">
                  <a:pos x="11" y="63"/>
                </a:cxn>
                <a:cxn ang="0">
                  <a:pos x="23" y="71"/>
                </a:cxn>
                <a:cxn ang="0">
                  <a:pos x="37" y="74"/>
                </a:cxn>
                <a:cxn ang="0">
                  <a:pos x="52" y="71"/>
                </a:cxn>
                <a:cxn ang="0">
                  <a:pos x="63" y="63"/>
                </a:cxn>
                <a:cxn ang="0">
                  <a:pos x="71" y="51"/>
                </a:cxn>
                <a:cxn ang="0">
                  <a:pos x="74" y="37"/>
                </a:cxn>
                <a:cxn ang="0">
                  <a:pos x="71" y="22"/>
                </a:cxn>
                <a:cxn ang="0">
                  <a:pos x="63" y="11"/>
                </a:cxn>
                <a:cxn ang="0">
                  <a:pos x="52" y="3"/>
                </a:cxn>
                <a:cxn ang="0">
                  <a:pos x="37" y="0"/>
                </a:cxn>
              </a:cxnLst>
              <a:rect l="0" t="0" r="r" b="b"/>
              <a:pathLst>
                <a:path w="75" h="75">
                  <a:moveTo>
                    <a:pt x="37" y="0"/>
                  </a:moveTo>
                  <a:lnTo>
                    <a:pt x="23" y="3"/>
                  </a:lnTo>
                  <a:lnTo>
                    <a:pt x="11" y="11"/>
                  </a:lnTo>
                  <a:lnTo>
                    <a:pt x="3" y="22"/>
                  </a:lnTo>
                  <a:lnTo>
                    <a:pt x="0" y="37"/>
                  </a:lnTo>
                  <a:lnTo>
                    <a:pt x="3" y="51"/>
                  </a:lnTo>
                  <a:lnTo>
                    <a:pt x="11" y="63"/>
                  </a:lnTo>
                  <a:lnTo>
                    <a:pt x="23" y="71"/>
                  </a:lnTo>
                  <a:lnTo>
                    <a:pt x="37" y="74"/>
                  </a:lnTo>
                  <a:lnTo>
                    <a:pt x="52" y="71"/>
                  </a:lnTo>
                  <a:lnTo>
                    <a:pt x="63" y="63"/>
                  </a:lnTo>
                  <a:lnTo>
                    <a:pt x="71" y="51"/>
                  </a:lnTo>
                  <a:lnTo>
                    <a:pt x="74" y="37"/>
                  </a:lnTo>
                  <a:lnTo>
                    <a:pt x="71" y="22"/>
                  </a:lnTo>
                  <a:lnTo>
                    <a:pt x="63" y="11"/>
                  </a:lnTo>
                  <a:lnTo>
                    <a:pt x="52" y="3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F39D2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3" name="Freeform 47"/>
            <p:cNvSpPr>
              <a:spLocks/>
            </p:cNvSpPr>
            <p:nvPr/>
          </p:nvSpPr>
          <p:spPr bwMode="auto">
            <a:xfrm>
              <a:off x="7145" y="1476"/>
              <a:ext cx="75" cy="75"/>
            </a:xfrm>
            <a:custGeom>
              <a:avLst/>
              <a:gdLst/>
              <a:ahLst/>
              <a:cxnLst>
                <a:cxn ang="0">
                  <a:pos x="38" y="0"/>
                </a:cxn>
                <a:cxn ang="0">
                  <a:pos x="23" y="3"/>
                </a:cxn>
                <a:cxn ang="0">
                  <a:pos x="11" y="11"/>
                </a:cxn>
                <a:cxn ang="0">
                  <a:pos x="3" y="22"/>
                </a:cxn>
                <a:cxn ang="0">
                  <a:pos x="0" y="37"/>
                </a:cxn>
                <a:cxn ang="0">
                  <a:pos x="3" y="51"/>
                </a:cxn>
                <a:cxn ang="0">
                  <a:pos x="11" y="63"/>
                </a:cxn>
                <a:cxn ang="0">
                  <a:pos x="23" y="71"/>
                </a:cxn>
                <a:cxn ang="0">
                  <a:pos x="38" y="74"/>
                </a:cxn>
                <a:cxn ang="0">
                  <a:pos x="52" y="71"/>
                </a:cxn>
                <a:cxn ang="0">
                  <a:pos x="64" y="63"/>
                </a:cxn>
                <a:cxn ang="0">
                  <a:pos x="72" y="51"/>
                </a:cxn>
                <a:cxn ang="0">
                  <a:pos x="75" y="37"/>
                </a:cxn>
                <a:cxn ang="0">
                  <a:pos x="72" y="22"/>
                </a:cxn>
                <a:cxn ang="0">
                  <a:pos x="64" y="11"/>
                </a:cxn>
                <a:cxn ang="0">
                  <a:pos x="52" y="3"/>
                </a:cxn>
                <a:cxn ang="0">
                  <a:pos x="38" y="0"/>
                </a:cxn>
              </a:cxnLst>
              <a:rect l="0" t="0" r="r" b="b"/>
              <a:pathLst>
                <a:path w="75" h="75">
                  <a:moveTo>
                    <a:pt x="38" y="0"/>
                  </a:moveTo>
                  <a:lnTo>
                    <a:pt x="23" y="3"/>
                  </a:lnTo>
                  <a:lnTo>
                    <a:pt x="11" y="11"/>
                  </a:lnTo>
                  <a:lnTo>
                    <a:pt x="3" y="22"/>
                  </a:lnTo>
                  <a:lnTo>
                    <a:pt x="0" y="37"/>
                  </a:lnTo>
                  <a:lnTo>
                    <a:pt x="3" y="51"/>
                  </a:lnTo>
                  <a:lnTo>
                    <a:pt x="11" y="63"/>
                  </a:lnTo>
                  <a:lnTo>
                    <a:pt x="23" y="71"/>
                  </a:lnTo>
                  <a:lnTo>
                    <a:pt x="38" y="74"/>
                  </a:lnTo>
                  <a:lnTo>
                    <a:pt x="52" y="71"/>
                  </a:lnTo>
                  <a:lnTo>
                    <a:pt x="64" y="63"/>
                  </a:lnTo>
                  <a:lnTo>
                    <a:pt x="72" y="51"/>
                  </a:lnTo>
                  <a:lnTo>
                    <a:pt x="75" y="37"/>
                  </a:lnTo>
                  <a:lnTo>
                    <a:pt x="72" y="22"/>
                  </a:lnTo>
                  <a:lnTo>
                    <a:pt x="64" y="11"/>
                  </a:lnTo>
                  <a:lnTo>
                    <a:pt x="52" y="3"/>
                  </a:lnTo>
                  <a:lnTo>
                    <a:pt x="38" y="0"/>
                  </a:lnTo>
                  <a:close/>
                </a:path>
              </a:pathLst>
            </a:custGeom>
            <a:solidFill>
              <a:srgbClr val="F39D2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4" name="Freeform 48"/>
            <p:cNvSpPr>
              <a:spLocks/>
            </p:cNvSpPr>
            <p:nvPr/>
          </p:nvSpPr>
          <p:spPr bwMode="auto">
            <a:xfrm>
              <a:off x="6040" y="1313"/>
              <a:ext cx="75" cy="75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23" y="3"/>
                </a:cxn>
                <a:cxn ang="0">
                  <a:pos x="11" y="11"/>
                </a:cxn>
                <a:cxn ang="0">
                  <a:pos x="3" y="23"/>
                </a:cxn>
                <a:cxn ang="0">
                  <a:pos x="0" y="37"/>
                </a:cxn>
                <a:cxn ang="0">
                  <a:pos x="3" y="52"/>
                </a:cxn>
                <a:cxn ang="0">
                  <a:pos x="11" y="64"/>
                </a:cxn>
                <a:cxn ang="0">
                  <a:pos x="23" y="72"/>
                </a:cxn>
                <a:cxn ang="0">
                  <a:pos x="37" y="75"/>
                </a:cxn>
                <a:cxn ang="0">
                  <a:pos x="52" y="72"/>
                </a:cxn>
                <a:cxn ang="0">
                  <a:pos x="63" y="64"/>
                </a:cxn>
                <a:cxn ang="0">
                  <a:pos x="71" y="52"/>
                </a:cxn>
                <a:cxn ang="0">
                  <a:pos x="74" y="37"/>
                </a:cxn>
                <a:cxn ang="0">
                  <a:pos x="71" y="23"/>
                </a:cxn>
                <a:cxn ang="0">
                  <a:pos x="63" y="11"/>
                </a:cxn>
                <a:cxn ang="0">
                  <a:pos x="52" y="3"/>
                </a:cxn>
                <a:cxn ang="0">
                  <a:pos x="37" y="0"/>
                </a:cxn>
              </a:cxnLst>
              <a:rect l="0" t="0" r="r" b="b"/>
              <a:pathLst>
                <a:path w="75" h="75">
                  <a:moveTo>
                    <a:pt x="37" y="0"/>
                  </a:moveTo>
                  <a:lnTo>
                    <a:pt x="23" y="3"/>
                  </a:lnTo>
                  <a:lnTo>
                    <a:pt x="11" y="11"/>
                  </a:lnTo>
                  <a:lnTo>
                    <a:pt x="3" y="23"/>
                  </a:lnTo>
                  <a:lnTo>
                    <a:pt x="0" y="37"/>
                  </a:lnTo>
                  <a:lnTo>
                    <a:pt x="3" y="52"/>
                  </a:lnTo>
                  <a:lnTo>
                    <a:pt x="11" y="64"/>
                  </a:lnTo>
                  <a:lnTo>
                    <a:pt x="23" y="72"/>
                  </a:lnTo>
                  <a:lnTo>
                    <a:pt x="37" y="75"/>
                  </a:lnTo>
                  <a:lnTo>
                    <a:pt x="52" y="72"/>
                  </a:lnTo>
                  <a:lnTo>
                    <a:pt x="63" y="64"/>
                  </a:lnTo>
                  <a:lnTo>
                    <a:pt x="71" y="52"/>
                  </a:lnTo>
                  <a:lnTo>
                    <a:pt x="74" y="37"/>
                  </a:lnTo>
                  <a:lnTo>
                    <a:pt x="71" y="23"/>
                  </a:lnTo>
                  <a:lnTo>
                    <a:pt x="63" y="11"/>
                  </a:lnTo>
                  <a:lnTo>
                    <a:pt x="52" y="3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5" name="Freeform 49"/>
            <p:cNvSpPr>
              <a:spLocks/>
            </p:cNvSpPr>
            <p:nvPr/>
          </p:nvSpPr>
          <p:spPr bwMode="auto">
            <a:xfrm>
              <a:off x="6024" y="1423"/>
              <a:ext cx="75" cy="75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22" y="3"/>
                </a:cxn>
                <a:cxn ang="0">
                  <a:pos x="11" y="11"/>
                </a:cxn>
                <a:cxn ang="0">
                  <a:pos x="3" y="23"/>
                </a:cxn>
                <a:cxn ang="0">
                  <a:pos x="0" y="37"/>
                </a:cxn>
                <a:cxn ang="0">
                  <a:pos x="3" y="52"/>
                </a:cxn>
                <a:cxn ang="0">
                  <a:pos x="11" y="64"/>
                </a:cxn>
                <a:cxn ang="0">
                  <a:pos x="22" y="72"/>
                </a:cxn>
                <a:cxn ang="0">
                  <a:pos x="37" y="74"/>
                </a:cxn>
                <a:cxn ang="0">
                  <a:pos x="51" y="72"/>
                </a:cxn>
                <a:cxn ang="0">
                  <a:pos x="63" y="64"/>
                </a:cxn>
                <a:cxn ang="0">
                  <a:pos x="71" y="52"/>
                </a:cxn>
                <a:cxn ang="0">
                  <a:pos x="74" y="37"/>
                </a:cxn>
                <a:cxn ang="0">
                  <a:pos x="71" y="23"/>
                </a:cxn>
                <a:cxn ang="0">
                  <a:pos x="63" y="11"/>
                </a:cxn>
                <a:cxn ang="0">
                  <a:pos x="51" y="3"/>
                </a:cxn>
                <a:cxn ang="0">
                  <a:pos x="37" y="0"/>
                </a:cxn>
              </a:cxnLst>
              <a:rect l="0" t="0" r="r" b="b"/>
              <a:pathLst>
                <a:path w="75" h="75">
                  <a:moveTo>
                    <a:pt x="37" y="0"/>
                  </a:moveTo>
                  <a:lnTo>
                    <a:pt x="22" y="3"/>
                  </a:lnTo>
                  <a:lnTo>
                    <a:pt x="11" y="11"/>
                  </a:lnTo>
                  <a:lnTo>
                    <a:pt x="3" y="23"/>
                  </a:lnTo>
                  <a:lnTo>
                    <a:pt x="0" y="37"/>
                  </a:lnTo>
                  <a:lnTo>
                    <a:pt x="3" y="52"/>
                  </a:lnTo>
                  <a:lnTo>
                    <a:pt x="11" y="64"/>
                  </a:lnTo>
                  <a:lnTo>
                    <a:pt x="22" y="72"/>
                  </a:lnTo>
                  <a:lnTo>
                    <a:pt x="37" y="74"/>
                  </a:lnTo>
                  <a:lnTo>
                    <a:pt x="51" y="72"/>
                  </a:lnTo>
                  <a:lnTo>
                    <a:pt x="63" y="64"/>
                  </a:lnTo>
                  <a:lnTo>
                    <a:pt x="71" y="52"/>
                  </a:lnTo>
                  <a:lnTo>
                    <a:pt x="74" y="37"/>
                  </a:lnTo>
                  <a:lnTo>
                    <a:pt x="71" y="23"/>
                  </a:lnTo>
                  <a:lnTo>
                    <a:pt x="63" y="11"/>
                  </a:lnTo>
                  <a:lnTo>
                    <a:pt x="51" y="3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DB411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6" name="Freeform 50"/>
            <p:cNvSpPr>
              <a:spLocks/>
            </p:cNvSpPr>
            <p:nvPr/>
          </p:nvSpPr>
          <p:spPr bwMode="auto">
            <a:xfrm>
              <a:off x="6711" y="1313"/>
              <a:ext cx="75" cy="75"/>
            </a:xfrm>
            <a:custGeom>
              <a:avLst/>
              <a:gdLst/>
              <a:ahLst/>
              <a:cxnLst>
                <a:cxn ang="0">
                  <a:pos x="38" y="0"/>
                </a:cxn>
                <a:cxn ang="0">
                  <a:pos x="23" y="3"/>
                </a:cxn>
                <a:cxn ang="0">
                  <a:pos x="11" y="11"/>
                </a:cxn>
                <a:cxn ang="0">
                  <a:pos x="3" y="23"/>
                </a:cxn>
                <a:cxn ang="0">
                  <a:pos x="0" y="38"/>
                </a:cxn>
                <a:cxn ang="0">
                  <a:pos x="3" y="52"/>
                </a:cxn>
                <a:cxn ang="0">
                  <a:pos x="11" y="64"/>
                </a:cxn>
                <a:cxn ang="0">
                  <a:pos x="23" y="72"/>
                </a:cxn>
                <a:cxn ang="0">
                  <a:pos x="38" y="75"/>
                </a:cxn>
                <a:cxn ang="0">
                  <a:pos x="52" y="72"/>
                </a:cxn>
                <a:cxn ang="0">
                  <a:pos x="64" y="64"/>
                </a:cxn>
                <a:cxn ang="0">
                  <a:pos x="72" y="52"/>
                </a:cxn>
                <a:cxn ang="0">
                  <a:pos x="75" y="38"/>
                </a:cxn>
                <a:cxn ang="0">
                  <a:pos x="72" y="23"/>
                </a:cxn>
                <a:cxn ang="0">
                  <a:pos x="64" y="11"/>
                </a:cxn>
                <a:cxn ang="0">
                  <a:pos x="52" y="3"/>
                </a:cxn>
                <a:cxn ang="0">
                  <a:pos x="38" y="0"/>
                </a:cxn>
              </a:cxnLst>
              <a:rect l="0" t="0" r="r" b="b"/>
              <a:pathLst>
                <a:path w="75" h="75">
                  <a:moveTo>
                    <a:pt x="38" y="0"/>
                  </a:moveTo>
                  <a:lnTo>
                    <a:pt x="23" y="3"/>
                  </a:lnTo>
                  <a:lnTo>
                    <a:pt x="11" y="11"/>
                  </a:lnTo>
                  <a:lnTo>
                    <a:pt x="3" y="23"/>
                  </a:lnTo>
                  <a:lnTo>
                    <a:pt x="0" y="38"/>
                  </a:lnTo>
                  <a:lnTo>
                    <a:pt x="3" y="52"/>
                  </a:lnTo>
                  <a:lnTo>
                    <a:pt x="11" y="64"/>
                  </a:lnTo>
                  <a:lnTo>
                    <a:pt x="23" y="72"/>
                  </a:lnTo>
                  <a:lnTo>
                    <a:pt x="38" y="75"/>
                  </a:lnTo>
                  <a:lnTo>
                    <a:pt x="52" y="72"/>
                  </a:lnTo>
                  <a:lnTo>
                    <a:pt x="64" y="64"/>
                  </a:lnTo>
                  <a:lnTo>
                    <a:pt x="72" y="52"/>
                  </a:lnTo>
                  <a:lnTo>
                    <a:pt x="75" y="38"/>
                  </a:lnTo>
                  <a:lnTo>
                    <a:pt x="72" y="23"/>
                  </a:lnTo>
                  <a:lnTo>
                    <a:pt x="64" y="11"/>
                  </a:lnTo>
                  <a:lnTo>
                    <a:pt x="52" y="3"/>
                  </a:lnTo>
                  <a:lnTo>
                    <a:pt x="38" y="0"/>
                  </a:lnTo>
                  <a:close/>
                </a:path>
              </a:pathLst>
            </a:custGeom>
            <a:solidFill>
              <a:srgbClr val="F39D2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7" name="Freeform 51"/>
            <p:cNvSpPr>
              <a:spLocks/>
            </p:cNvSpPr>
            <p:nvPr/>
          </p:nvSpPr>
          <p:spPr bwMode="auto">
            <a:xfrm>
              <a:off x="6253" y="1381"/>
              <a:ext cx="75" cy="75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23" y="3"/>
                </a:cxn>
                <a:cxn ang="0">
                  <a:pos x="11" y="11"/>
                </a:cxn>
                <a:cxn ang="0">
                  <a:pos x="3" y="23"/>
                </a:cxn>
                <a:cxn ang="0">
                  <a:pos x="0" y="38"/>
                </a:cxn>
                <a:cxn ang="0">
                  <a:pos x="3" y="52"/>
                </a:cxn>
                <a:cxn ang="0">
                  <a:pos x="11" y="64"/>
                </a:cxn>
                <a:cxn ang="0">
                  <a:pos x="23" y="72"/>
                </a:cxn>
                <a:cxn ang="0">
                  <a:pos x="37" y="75"/>
                </a:cxn>
                <a:cxn ang="0">
                  <a:pos x="52" y="72"/>
                </a:cxn>
                <a:cxn ang="0">
                  <a:pos x="63" y="64"/>
                </a:cxn>
                <a:cxn ang="0">
                  <a:pos x="71" y="52"/>
                </a:cxn>
                <a:cxn ang="0">
                  <a:pos x="74" y="38"/>
                </a:cxn>
                <a:cxn ang="0">
                  <a:pos x="71" y="23"/>
                </a:cxn>
                <a:cxn ang="0">
                  <a:pos x="63" y="11"/>
                </a:cxn>
                <a:cxn ang="0">
                  <a:pos x="52" y="3"/>
                </a:cxn>
                <a:cxn ang="0">
                  <a:pos x="37" y="0"/>
                </a:cxn>
              </a:cxnLst>
              <a:rect l="0" t="0" r="r" b="b"/>
              <a:pathLst>
                <a:path w="75" h="75">
                  <a:moveTo>
                    <a:pt x="37" y="0"/>
                  </a:moveTo>
                  <a:lnTo>
                    <a:pt x="23" y="3"/>
                  </a:lnTo>
                  <a:lnTo>
                    <a:pt x="11" y="11"/>
                  </a:lnTo>
                  <a:lnTo>
                    <a:pt x="3" y="23"/>
                  </a:lnTo>
                  <a:lnTo>
                    <a:pt x="0" y="38"/>
                  </a:lnTo>
                  <a:lnTo>
                    <a:pt x="3" y="52"/>
                  </a:lnTo>
                  <a:lnTo>
                    <a:pt x="11" y="64"/>
                  </a:lnTo>
                  <a:lnTo>
                    <a:pt x="23" y="72"/>
                  </a:lnTo>
                  <a:lnTo>
                    <a:pt x="37" y="75"/>
                  </a:lnTo>
                  <a:lnTo>
                    <a:pt x="52" y="72"/>
                  </a:lnTo>
                  <a:lnTo>
                    <a:pt x="63" y="64"/>
                  </a:lnTo>
                  <a:lnTo>
                    <a:pt x="71" y="52"/>
                  </a:lnTo>
                  <a:lnTo>
                    <a:pt x="74" y="38"/>
                  </a:lnTo>
                  <a:lnTo>
                    <a:pt x="71" y="23"/>
                  </a:lnTo>
                  <a:lnTo>
                    <a:pt x="63" y="11"/>
                  </a:lnTo>
                  <a:lnTo>
                    <a:pt x="52" y="3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F39D2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8" name="Freeform 52"/>
            <p:cNvSpPr>
              <a:spLocks/>
            </p:cNvSpPr>
            <p:nvPr/>
          </p:nvSpPr>
          <p:spPr bwMode="auto">
            <a:xfrm>
              <a:off x="2184" y="1648"/>
              <a:ext cx="75" cy="75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22" y="3"/>
                </a:cxn>
                <a:cxn ang="0">
                  <a:pos x="11" y="11"/>
                </a:cxn>
                <a:cxn ang="0">
                  <a:pos x="3" y="22"/>
                </a:cxn>
                <a:cxn ang="0">
                  <a:pos x="0" y="37"/>
                </a:cxn>
                <a:cxn ang="0">
                  <a:pos x="3" y="51"/>
                </a:cxn>
                <a:cxn ang="0">
                  <a:pos x="11" y="63"/>
                </a:cxn>
                <a:cxn ang="0">
                  <a:pos x="22" y="71"/>
                </a:cxn>
                <a:cxn ang="0">
                  <a:pos x="37" y="74"/>
                </a:cxn>
                <a:cxn ang="0">
                  <a:pos x="51" y="71"/>
                </a:cxn>
                <a:cxn ang="0">
                  <a:pos x="63" y="63"/>
                </a:cxn>
                <a:cxn ang="0">
                  <a:pos x="71" y="51"/>
                </a:cxn>
                <a:cxn ang="0">
                  <a:pos x="74" y="37"/>
                </a:cxn>
                <a:cxn ang="0">
                  <a:pos x="71" y="22"/>
                </a:cxn>
                <a:cxn ang="0">
                  <a:pos x="63" y="11"/>
                </a:cxn>
                <a:cxn ang="0">
                  <a:pos x="51" y="3"/>
                </a:cxn>
                <a:cxn ang="0">
                  <a:pos x="37" y="0"/>
                </a:cxn>
              </a:cxnLst>
              <a:rect l="0" t="0" r="r" b="b"/>
              <a:pathLst>
                <a:path w="75" h="75">
                  <a:moveTo>
                    <a:pt x="37" y="0"/>
                  </a:moveTo>
                  <a:lnTo>
                    <a:pt x="22" y="3"/>
                  </a:lnTo>
                  <a:lnTo>
                    <a:pt x="11" y="11"/>
                  </a:lnTo>
                  <a:lnTo>
                    <a:pt x="3" y="22"/>
                  </a:lnTo>
                  <a:lnTo>
                    <a:pt x="0" y="37"/>
                  </a:lnTo>
                  <a:lnTo>
                    <a:pt x="3" y="51"/>
                  </a:lnTo>
                  <a:lnTo>
                    <a:pt x="11" y="63"/>
                  </a:lnTo>
                  <a:lnTo>
                    <a:pt x="22" y="71"/>
                  </a:lnTo>
                  <a:lnTo>
                    <a:pt x="37" y="74"/>
                  </a:lnTo>
                  <a:lnTo>
                    <a:pt x="51" y="71"/>
                  </a:lnTo>
                  <a:lnTo>
                    <a:pt x="63" y="63"/>
                  </a:lnTo>
                  <a:lnTo>
                    <a:pt x="71" y="51"/>
                  </a:lnTo>
                  <a:lnTo>
                    <a:pt x="74" y="37"/>
                  </a:lnTo>
                  <a:lnTo>
                    <a:pt x="71" y="22"/>
                  </a:lnTo>
                  <a:lnTo>
                    <a:pt x="63" y="11"/>
                  </a:lnTo>
                  <a:lnTo>
                    <a:pt x="51" y="3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9" name="Freeform 53"/>
            <p:cNvSpPr>
              <a:spLocks/>
            </p:cNvSpPr>
            <p:nvPr/>
          </p:nvSpPr>
          <p:spPr bwMode="auto">
            <a:xfrm>
              <a:off x="2951" y="1070"/>
              <a:ext cx="75" cy="75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23" y="3"/>
                </a:cxn>
                <a:cxn ang="0">
                  <a:pos x="11" y="11"/>
                </a:cxn>
                <a:cxn ang="0">
                  <a:pos x="3" y="23"/>
                </a:cxn>
                <a:cxn ang="0">
                  <a:pos x="0" y="37"/>
                </a:cxn>
                <a:cxn ang="0">
                  <a:pos x="3" y="52"/>
                </a:cxn>
                <a:cxn ang="0">
                  <a:pos x="11" y="64"/>
                </a:cxn>
                <a:cxn ang="0">
                  <a:pos x="23" y="72"/>
                </a:cxn>
                <a:cxn ang="0">
                  <a:pos x="37" y="75"/>
                </a:cxn>
                <a:cxn ang="0">
                  <a:pos x="52" y="72"/>
                </a:cxn>
                <a:cxn ang="0">
                  <a:pos x="64" y="64"/>
                </a:cxn>
                <a:cxn ang="0">
                  <a:pos x="72" y="52"/>
                </a:cxn>
                <a:cxn ang="0">
                  <a:pos x="75" y="37"/>
                </a:cxn>
                <a:cxn ang="0">
                  <a:pos x="72" y="23"/>
                </a:cxn>
                <a:cxn ang="0">
                  <a:pos x="64" y="11"/>
                </a:cxn>
                <a:cxn ang="0">
                  <a:pos x="52" y="3"/>
                </a:cxn>
                <a:cxn ang="0">
                  <a:pos x="37" y="0"/>
                </a:cxn>
              </a:cxnLst>
              <a:rect l="0" t="0" r="r" b="b"/>
              <a:pathLst>
                <a:path w="75" h="75">
                  <a:moveTo>
                    <a:pt x="37" y="0"/>
                  </a:moveTo>
                  <a:lnTo>
                    <a:pt x="23" y="3"/>
                  </a:lnTo>
                  <a:lnTo>
                    <a:pt x="11" y="11"/>
                  </a:lnTo>
                  <a:lnTo>
                    <a:pt x="3" y="23"/>
                  </a:lnTo>
                  <a:lnTo>
                    <a:pt x="0" y="37"/>
                  </a:lnTo>
                  <a:lnTo>
                    <a:pt x="3" y="52"/>
                  </a:lnTo>
                  <a:lnTo>
                    <a:pt x="11" y="64"/>
                  </a:lnTo>
                  <a:lnTo>
                    <a:pt x="23" y="72"/>
                  </a:lnTo>
                  <a:lnTo>
                    <a:pt x="37" y="75"/>
                  </a:lnTo>
                  <a:lnTo>
                    <a:pt x="52" y="72"/>
                  </a:lnTo>
                  <a:lnTo>
                    <a:pt x="64" y="64"/>
                  </a:lnTo>
                  <a:lnTo>
                    <a:pt x="72" y="52"/>
                  </a:lnTo>
                  <a:lnTo>
                    <a:pt x="75" y="37"/>
                  </a:lnTo>
                  <a:lnTo>
                    <a:pt x="72" y="23"/>
                  </a:lnTo>
                  <a:lnTo>
                    <a:pt x="64" y="11"/>
                  </a:lnTo>
                  <a:lnTo>
                    <a:pt x="52" y="3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DB411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0" name="Freeform 54"/>
            <p:cNvSpPr>
              <a:spLocks/>
            </p:cNvSpPr>
            <p:nvPr/>
          </p:nvSpPr>
          <p:spPr bwMode="auto">
            <a:xfrm>
              <a:off x="2559" y="1549"/>
              <a:ext cx="75" cy="75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23" y="3"/>
                </a:cxn>
                <a:cxn ang="0">
                  <a:pos x="11" y="11"/>
                </a:cxn>
                <a:cxn ang="0">
                  <a:pos x="3" y="23"/>
                </a:cxn>
                <a:cxn ang="0">
                  <a:pos x="0" y="38"/>
                </a:cxn>
                <a:cxn ang="0">
                  <a:pos x="3" y="52"/>
                </a:cxn>
                <a:cxn ang="0">
                  <a:pos x="11" y="64"/>
                </a:cxn>
                <a:cxn ang="0">
                  <a:pos x="23" y="72"/>
                </a:cxn>
                <a:cxn ang="0">
                  <a:pos x="37" y="75"/>
                </a:cxn>
                <a:cxn ang="0">
                  <a:pos x="51" y="72"/>
                </a:cxn>
                <a:cxn ang="0">
                  <a:pos x="63" y="64"/>
                </a:cxn>
                <a:cxn ang="0">
                  <a:pos x="71" y="52"/>
                </a:cxn>
                <a:cxn ang="0">
                  <a:pos x="74" y="38"/>
                </a:cxn>
                <a:cxn ang="0">
                  <a:pos x="71" y="23"/>
                </a:cxn>
                <a:cxn ang="0">
                  <a:pos x="63" y="11"/>
                </a:cxn>
                <a:cxn ang="0">
                  <a:pos x="51" y="3"/>
                </a:cxn>
                <a:cxn ang="0">
                  <a:pos x="37" y="0"/>
                </a:cxn>
              </a:cxnLst>
              <a:rect l="0" t="0" r="r" b="b"/>
              <a:pathLst>
                <a:path w="75" h="75">
                  <a:moveTo>
                    <a:pt x="37" y="0"/>
                  </a:moveTo>
                  <a:lnTo>
                    <a:pt x="23" y="3"/>
                  </a:lnTo>
                  <a:lnTo>
                    <a:pt x="11" y="11"/>
                  </a:lnTo>
                  <a:lnTo>
                    <a:pt x="3" y="23"/>
                  </a:lnTo>
                  <a:lnTo>
                    <a:pt x="0" y="38"/>
                  </a:lnTo>
                  <a:lnTo>
                    <a:pt x="3" y="52"/>
                  </a:lnTo>
                  <a:lnTo>
                    <a:pt x="11" y="64"/>
                  </a:lnTo>
                  <a:lnTo>
                    <a:pt x="23" y="72"/>
                  </a:lnTo>
                  <a:lnTo>
                    <a:pt x="37" y="75"/>
                  </a:lnTo>
                  <a:lnTo>
                    <a:pt x="51" y="72"/>
                  </a:lnTo>
                  <a:lnTo>
                    <a:pt x="63" y="64"/>
                  </a:lnTo>
                  <a:lnTo>
                    <a:pt x="71" y="52"/>
                  </a:lnTo>
                  <a:lnTo>
                    <a:pt x="74" y="38"/>
                  </a:lnTo>
                  <a:lnTo>
                    <a:pt x="71" y="23"/>
                  </a:lnTo>
                  <a:lnTo>
                    <a:pt x="63" y="11"/>
                  </a:lnTo>
                  <a:lnTo>
                    <a:pt x="51" y="3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F39D2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16376160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Спасибо за внимание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793965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61</TotalTime>
  <Words>440</Words>
  <Application>Microsoft Office PowerPoint</Application>
  <PresentationFormat>Экран (4:3)</PresentationFormat>
  <Paragraphs>46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Волна</vt:lpstr>
      <vt:lpstr>Презентация PowerPoint</vt:lpstr>
      <vt:lpstr>Презентация PowerPoint</vt:lpstr>
      <vt:lpstr>Презентация PowerPoint</vt:lpstr>
      <vt:lpstr>Структура проекта</vt:lpstr>
      <vt:lpstr>Презентация PowerPoint</vt:lpstr>
      <vt:lpstr>Презентация PowerPoint</vt:lpstr>
      <vt:lpstr>Приложение 1.  Маршрутный лист Приложение 2. Вариативные задания для оценки достижения планируемых результатов квест-игры «Азбука налогоплательщика» Приложение 3. Раздаточный материал для выполнения заданий станции 4 (выдержки из Налогового кодекса РФ и Уголовного кодекса РФ) Приложение 4. Эталон ответов на вариативные задания </vt:lpstr>
      <vt:lpstr>Спасибо за внимание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про</dc:creator>
  <cp:lastModifiedBy>User</cp:lastModifiedBy>
  <cp:revision>12</cp:revision>
  <dcterms:created xsi:type="dcterms:W3CDTF">2018-05-17T20:34:01Z</dcterms:created>
  <dcterms:modified xsi:type="dcterms:W3CDTF">2018-05-18T08:21:50Z</dcterms:modified>
</cp:coreProperties>
</file>