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66" r:id="rId5"/>
    <p:sldId id="258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071" y="1954287"/>
            <a:ext cx="75096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Выпускной проект группы № 3</a:t>
            </a:r>
          </a:p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-игра «Азбука налогоплательщика»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4008" y="4221088"/>
            <a:ext cx="40182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Состав группы: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Спикер: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Некрасова Лилия Васильевна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Берсенёва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Виктория Александровна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Губанова Юлия Михайловна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Тимофеева Оксана Борисовна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Михайлова Елена Анатольевна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Бархатов Евгений Анатольевич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332656"/>
            <a:ext cx="8661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Высшая школа экономики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 методический центр  по финансовой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грамотности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общего и среднего профессионального образования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24149" t="20290" r="22199" b="8406"/>
          <a:stretch>
            <a:fillRect/>
          </a:stretch>
        </p:blipFill>
        <p:spPr bwMode="auto">
          <a:xfrm>
            <a:off x="611560" y="4221088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761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 основам финансовой грамотности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«Азбука налогоплательщика»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посвящена вопросам взаимодействия граждан и государства в процессе формирования доходной части бюджета. Являясь групповым соревновательным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игра может быть организована как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внеурочное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образовательное событие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в число членов жюри представителей  налоговой инспекции. </a:t>
            </a:r>
          </a:p>
        </p:txBody>
      </p:sp>
    </p:spTree>
    <p:extLst>
      <p:ext uri="{BB962C8B-B14F-4D97-AF65-F5344CB8AC3E}">
        <p14:creationId xmlns:p14="http://schemas.microsoft.com/office/powerpoint/2010/main" val="82286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–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8 – 9 классов  умения эффективного взаимодействия в группе при решении  практико-ориентированных заданий  из области истории и современного состояния налоговой системы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63761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8245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(цель и планируемые результаты)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и оборудование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Регламент мероприятия и содержание подготовительного этапа  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проведения игры (этап,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педагога по организации и руководству познавательной деятельностью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деятельность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с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учётом их психолого-возрастных особенностей,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приёмы и методы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 для оценки достижения планируемых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результатов)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Учебно-методическое обеспечение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Приложения (1 – 4)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проекта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0254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ИГРЫ</a:t>
            </a:r>
            <a:endParaRPr lang="ru-RU" sz="32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>
                <a:solidFill>
                  <a:srgbClr val="FF0000"/>
                </a:solidFill>
              </a:rPr>
              <a:t>Личностные:</a:t>
            </a:r>
            <a:r>
              <a:rPr lang="ru-RU" sz="2000" b="1" i="1" u="sng" dirty="0"/>
              <a:t> </a:t>
            </a:r>
            <a:r>
              <a:rPr lang="ru-RU" sz="2000" b="1" u="sng" dirty="0"/>
              <a:t>формирование  у обучающихся</a:t>
            </a:r>
            <a:r>
              <a:rPr lang="ru-RU" sz="2000" b="1" u="sng" dirty="0" smtClean="0"/>
              <a:t>:</a:t>
            </a:r>
            <a:endParaRPr lang="ru-RU" sz="2000" b="1" u="sng" dirty="0"/>
          </a:p>
          <a:p>
            <a:pPr marL="571500" indent="-571500">
              <a:buBlip>
                <a:blip r:embed="rId2"/>
              </a:buBlip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ответственное   отношение к обязанностям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налогоплательщиков;</a:t>
            </a:r>
          </a:p>
          <a:p>
            <a:pPr marL="571500" indent="-571500">
              <a:buBlip>
                <a:blip r:embed="rId2"/>
              </a:buBlip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своими правами в  сфере налогообложения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492896"/>
            <a:ext cx="89359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Предметные: </a:t>
            </a:r>
          </a:p>
          <a:p>
            <a:pPr marL="285750" indent="-285750">
              <a:buBlip>
                <a:blip r:embed="rId2"/>
              </a:buBlip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систематизация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обобщение знаний о  структуре налоговой  системы, основных правах и обязанностях налогоплательщиков в Российской Федерации.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Blip>
                <a:blip r:embed="rId2"/>
              </a:buBlip>
            </a:pP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285750" indent="-285750">
              <a:buBlip>
                <a:blip r:embed="rId2"/>
              </a:buBlip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 применять полученные знания для определения  рационального  поведения  домохозяйств  и порядка действия в конкретных ситуациях взаимодействия с органами ФНС;</a:t>
            </a:r>
          </a:p>
          <a:p>
            <a:pPr marL="285750" indent="-285750">
              <a:buBlip>
                <a:blip r:embed="rId2"/>
              </a:buBlip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умения анализировать, синтезировать, сравнивать и обобщать имеющуюся информацию;</a:t>
            </a:r>
          </a:p>
          <a:p>
            <a:pPr marL="285750" indent="-285750">
              <a:buBlip>
                <a:blip r:embed="rId2"/>
              </a:buBlip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умения самостоятельно организовать, планировать и корректировать ход деятельности; </a:t>
            </a:r>
          </a:p>
          <a:p>
            <a:pPr marL="285750" indent="-285750">
              <a:buBlip>
                <a:blip r:embed="rId2"/>
              </a:buBlip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работы в команде, вступать в коммуникацию со сверстникам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1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18012"/>
            <a:ext cx="6084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/>
              <a:t>1.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Станция 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«Историческая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» (макс. 6 баллов)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Разгадайте кроссворд. Впишите ответы в ячейки.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9511" y="308743"/>
            <a:ext cx="4218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-игры</a:t>
            </a:r>
            <a:endParaRPr lang="ru-RU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6" b="5925"/>
          <a:stretch/>
        </p:blipFill>
        <p:spPr bwMode="auto">
          <a:xfrm>
            <a:off x="5393720" y="481427"/>
            <a:ext cx="3063839" cy="2191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2104" y="1723367"/>
            <a:ext cx="706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/>
              <a:t>2. Станция </a:t>
            </a:r>
            <a:r>
              <a:rPr lang="ru-RU" b="1" u="sng" dirty="0"/>
              <a:t>«Правовая» (макс. 10 баллов)</a:t>
            </a:r>
            <a:endParaRPr lang="ru-RU" dirty="0"/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Решите предложенные задания. В заданиях 1-6 выберите один  верный вариант ответа, в заданиях 7 - 8 – несколько вариантов</a:t>
            </a:r>
            <a:r>
              <a:rPr lang="ru-RU" b="1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8092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3. </a:t>
            </a:r>
            <a:r>
              <a:rPr lang="ru-RU" b="1" u="sng" dirty="0" smtClean="0">
                <a:solidFill>
                  <a:srgbClr val="FF0000"/>
                </a:solidFill>
              </a:rPr>
              <a:t>Станция </a:t>
            </a:r>
            <a:r>
              <a:rPr lang="ru-RU" b="1" u="sng" dirty="0">
                <a:solidFill>
                  <a:srgbClr val="FF0000"/>
                </a:solidFill>
              </a:rPr>
              <a:t>«Финансово-математическая» </a:t>
            </a:r>
            <a:r>
              <a:rPr lang="ru-RU" b="1" u="sng" dirty="0"/>
              <a:t>(макс. 12 баллов</a:t>
            </a:r>
            <a:r>
              <a:rPr lang="ru-RU" b="1" u="sng" dirty="0" smtClean="0"/>
              <a:t>) Решение задач по расчету элементов налогов на доходы физических лиц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5520" y="3613666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/>
              <a:t>4. </a:t>
            </a:r>
            <a:r>
              <a:rPr lang="ru-RU" b="1" u="sng" dirty="0" smtClean="0">
                <a:solidFill>
                  <a:srgbClr val="FF0000"/>
                </a:solidFill>
              </a:rPr>
              <a:t>Станция </a:t>
            </a:r>
            <a:r>
              <a:rPr lang="ru-RU" b="1" u="sng" dirty="0">
                <a:solidFill>
                  <a:srgbClr val="FF0000"/>
                </a:solidFill>
              </a:rPr>
              <a:t>«Финансово- консультативная</a:t>
            </a:r>
            <a:r>
              <a:rPr lang="ru-RU" b="1" u="sng" dirty="0"/>
              <a:t>» (макс. 12 баллов</a:t>
            </a:r>
            <a:r>
              <a:rPr lang="ru-RU" b="1" u="sng" dirty="0" smtClean="0"/>
              <a:t>) Использование норм Налогового кодекса РФ и Уголовного кодекса РФ для консультирования граждан по вопросам НДФЛ </a:t>
            </a:r>
          </a:p>
          <a:p>
            <a:pPr lvl="0"/>
            <a:r>
              <a:rPr lang="ru-RU" b="1" u="sng" dirty="0" smtClean="0"/>
              <a:t>и ответственности налогоплательщиков</a:t>
            </a:r>
          </a:p>
          <a:p>
            <a:pPr lv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090994"/>
            <a:ext cx="5407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/>
              <a:t>5. </a:t>
            </a:r>
            <a:r>
              <a:rPr lang="ru-RU" b="1" u="sng" dirty="0" smtClean="0">
                <a:solidFill>
                  <a:srgbClr val="FF0000"/>
                </a:solidFill>
              </a:rPr>
              <a:t>Станция </a:t>
            </a:r>
            <a:r>
              <a:rPr lang="ru-RU" b="1" u="sng" dirty="0">
                <a:solidFill>
                  <a:srgbClr val="FF0000"/>
                </a:solidFill>
              </a:rPr>
              <a:t>«Финансово-просветительская» </a:t>
            </a:r>
            <a:r>
              <a:rPr lang="ru-RU" b="1" u="sng" dirty="0"/>
              <a:t>(макс. 10 баллов</a:t>
            </a:r>
            <a:r>
              <a:rPr lang="ru-RU" b="1" u="sng" dirty="0" smtClean="0"/>
              <a:t>) – разработка творческого проекта в виде агитационного плаката  «Ответственный налогоплательщик»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64904"/>
            <a:ext cx="165893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5364"/>
            <a:ext cx="3073305" cy="238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61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2132856"/>
            <a:ext cx="7772400" cy="1740024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1.  Маршрутный лист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2. Вариативные задания для оценки достижения планируемых результатов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-игры «Азбука налогоплательщика»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3. Раздаточный материал для выполнения заданий станции 4 (выдержки из Налогового кодекса РФ и Уголовного кодекса РФ)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4. Эталон ответов на вариативные задания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67365" y="1052737"/>
            <a:ext cx="6417734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Приложения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6594982" y="404664"/>
            <a:ext cx="2158439" cy="1576603"/>
            <a:chOff x="0" y="0"/>
            <a:chExt cx="9100" cy="4961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0" cy="4961"/>
            </a:xfrm>
            <a:prstGeom prst="rect">
              <a:avLst/>
            </a:prstGeom>
            <a:solidFill>
              <a:srgbClr val="32ACC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73" y="3348"/>
              <a:ext cx="8952" cy="1612"/>
            </a:xfrm>
            <a:custGeom>
              <a:avLst/>
              <a:gdLst/>
              <a:ahLst/>
              <a:cxnLst>
                <a:cxn ang="0">
                  <a:pos x="6993" y="0"/>
                </a:cxn>
                <a:cxn ang="0">
                  <a:pos x="1958" y="0"/>
                </a:cxn>
                <a:cxn ang="0">
                  <a:pos x="0" y="1612"/>
                </a:cxn>
                <a:cxn ang="0">
                  <a:pos x="8951" y="1612"/>
                </a:cxn>
                <a:cxn ang="0">
                  <a:pos x="6993" y="0"/>
                </a:cxn>
              </a:cxnLst>
              <a:rect l="0" t="0" r="r" b="b"/>
              <a:pathLst>
                <a:path w="8952" h="1612">
                  <a:moveTo>
                    <a:pt x="6993" y="0"/>
                  </a:moveTo>
                  <a:lnTo>
                    <a:pt x="1958" y="0"/>
                  </a:lnTo>
                  <a:lnTo>
                    <a:pt x="0" y="1612"/>
                  </a:lnTo>
                  <a:lnTo>
                    <a:pt x="8951" y="1612"/>
                  </a:lnTo>
                  <a:lnTo>
                    <a:pt x="6993" y="0"/>
                  </a:lnTo>
                  <a:close/>
                </a:path>
              </a:pathLst>
            </a:custGeom>
            <a:solidFill>
              <a:srgbClr val="CFECF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5" y="873"/>
              <a:ext cx="6049" cy="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7" y="3965"/>
              <a:ext cx="8224" cy="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74" y="1521"/>
              <a:ext cx="279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AutoShape 8"/>
            <p:cNvSpPr>
              <a:spLocks/>
            </p:cNvSpPr>
            <p:nvPr/>
          </p:nvSpPr>
          <p:spPr bwMode="auto">
            <a:xfrm>
              <a:off x="1913" y="769"/>
              <a:ext cx="1207" cy="119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1193"/>
                </a:cxn>
                <a:cxn ang="0">
                  <a:pos x="4" y="1197"/>
                </a:cxn>
                <a:cxn ang="0">
                  <a:pos x="1203" y="1197"/>
                </a:cxn>
                <a:cxn ang="0">
                  <a:pos x="1206" y="1193"/>
                </a:cxn>
                <a:cxn ang="0">
                  <a:pos x="1206" y="1181"/>
                </a:cxn>
                <a:cxn ang="0">
                  <a:pos x="16" y="1181"/>
                </a:cxn>
                <a:cxn ang="0">
                  <a:pos x="16" y="16"/>
                </a:cxn>
                <a:cxn ang="0">
                  <a:pos x="63" y="16"/>
                </a:cxn>
                <a:cxn ang="0">
                  <a:pos x="63" y="3"/>
                </a:cxn>
                <a:cxn ang="0">
                  <a:pos x="60" y="0"/>
                </a:cxn>
                <a:cxn ang="0">
                  <a:pos x="63" y="16"/>
                </a:cxn>
                <a:cxn ang="0">
                  <a:pos x="47" y="16"/>
                </a:cxn>
                <a:cxn ang="0">
                  <a:pos x="47" y="1146"/>
                </a:cxn>
                <a:cxn ang="0">
                  <a:pos x="51" y="1150"/>
                </a:cxn>
                <a:cxn ang="0">
                  <a:pos x="1190" y="1150"/>
                </a:cxn>
                <a:cxn ang="0">
                  <a:pos x="1190" y="1181"/>
                </a:cxn>
                <a:cxn ang="0">
                  <a:pos x="1206" y="1181"/>
                </a:cxn>
                <a:cxn ang="0">
                  <a:pos x="1206" y="1137"/>
                </a:cxn>
                <a:cxn ang="0">
                  <a:pos x="1203" y="1134"/>
                </a:cxn>
                <a:cxn ang="0">
                  <a:pos x="63" y="1134"/>
                </a:cxn>
                <a:cxn ang="0">
                  <a:pos x="63" y="16"/>
                </a:cxn>
              </a:cxnLst>
              <a:rect l="0" t="0" r="r" b="b"/>
              <a:pathLst>
                <a:path w="1207" h="1198">
                  <a:moveTo>
                    <a:pt x="60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193"/>
                  </a:lnTo>
                  <a:lnTo>
                    <a:pt x="4" y="1197"/>
                  </a:lnTo>
                  <a:lnTo>
                    <a:pt x="1203" y="1197"/>
                  </a:lnTo>
                  <a:lnTo>
                    <a:pt x="1206" y="1193"/>
                  </a:lnTo>
                  <a:lnTo>
                    <a:pt x="1206" y="1181"/>
                  </a:lnTo>
                  <a:lnTo>
                    <a:pt x="16" y="1181"/>
                  </a:lnTo>
                  <a:lnTo>
                    <a:pt x="16" y="16"/>
                  </a:lnTo>
                  <a:lnTo>
                    <a:pt x="63" y="16"/>
                  </a:lnTo>
                  <a:lnTo>
                    <a:pt x="63" y="3"/>
                  </a:lnTo>
                  <a:lnTo>
                    <a:pt x="60" y="0"/>
                  </a:lnTo>
                  <a:close/>
                  <a:moveTo>
                    <a:pt x="63" y="16"/>
                  </a:moveTo>
                  <a:lnTo>
                    <a:pt x="47" y="16"/>
                  </a:lnTo>
                  <a:lnTo>
                    <a:pt x="47" y="1146"/>
                  </a:lnTo>
                  <a:lnTo>
                    <a:pt x="51" y="1150"/>
                  </a:lnTo>
                  <a:lnTo>
                    <a:pt x="1190" y="1150"/>
                  </a:lnTo>
                  <a:lnTo>
                    <a:pt x="1190" y="1181"/>
                  </a:lnTo>
                  <a:lnTo>
                    <a:pt x="1206" y="1181"/>
                  </a:lnTo>
                  <a:lnTo>
                    <a:pt x="1206" y="1137"/>
                  </a:lnTo>
                  <a:lnTo>
                    <a:pt x="1203" y="1134"/>
                  </a:lnTo>
                  <a:lnTo>
                    <a:pt x="63" y="1134"/>
                  </a:lnTo>
                  <a:lnTo>
                    <a:pt x="63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9"/>
            <p:cNvSpPr>
              <a:spLocks/>
            </p:cNvSpPr>
            <p:nvPr/>
          </p:nvSpPr>
          <p:spPr bwMode="auto">
            <a:xfrm>
              <a:off x="1913" y="769"/>
              <a:ext cx="1207" cy="119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1193"/>
                </a:cxn>
                <a:cxn ang="0">
                  <a:pos x="4" y="1197"/>
                </a:cxn>
                <a:cxn ang="0">
                  <a:pos x="1203" y="1197"/>
                </a:cxn>
                <a:cxn ang="0">
                  <a:pos x="1206" y="1193"/>
                </a:cxn>
                <a:cxn ang="0">
                  <a:pos x="1206" y="1181"/>
                </a:cxn>
                <a:cxn ang="0">
                  <a:pos x="16" y="1181"/>
                </a:cxn>
                <a:cxn ang="0">
                  <a:pos x="16" y="16"/>
                </a:cxn>
                <a:cxn ang="0">
                  <a:pos x="63" y="16"/>
                </a:cxn>
                <a:cxn ang="0">
                  <a:pos x="63" y="3"/>
                </a:cxn>
                <a:cxn ang="0">
                  <a:pos x="60" y="0"/>
                </a:cxn>
                <a:cxn ang="0">
                  <a:pos x="63" y="16"/>
                </a:cxn>
                <a:cxn ang="0">
                  <a:pos x="47" y="16"/>
                </a:cxn>
                <a:cxn ang="0">
                  <a:pos x="47" y="1146"/>
                </a:cxn>
                <a:cxn ang="0">
                  <a:pos x="51" y="1150"/>
                </a:cxn>
                <a:cxn ang="0">
                  <a:pos x="1190" y="1150"/>
                </a:cxn>
                <a:cxn ang="0">
                  <a:pos x="1190" y="1181"/>
                </a:cxn>
                <a:cxn ang="0">
                  <a:pos x="1206" y="1181"/>
                </a:cxn>
                <a:cxn ang="0">
                  <a:pos x="1206" y="1137"/>
                </a:cxn>
                <a:cxn ang="0">
                  <a:pos x="1203" y="1134"/>
                </a:cxn>
                <a:cxn ang="0">
                  <a:pos x="63" y="1134"/>
                </a:cxn>
                <a:cxn ang="0">
                  <a:pos x="63" y="16"/>
                </a:cxn>
              </a:cxnLst>
              <a:rect l="0" t="0" r="r" b="b"/>
              <a:pathLst>
                <a:path w="1207" h="1198">
                  <a:moveTo>
                    <a:pt x="60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193"/>
                  </a:lnTo>
                  <a:lnTo>
                    <a:pt x="4" y="1197"/>
                  </a:lnTo>
                  <a:lnTo>
                    <a:pt x="1203" y="1197"/>
                  </a:lnTo>
                  <a:lnTo>
                    <a:pt x="1206" y="1193"/>
                  </a:lnTo>
                  <a:lnTo>
                    <a:pt x="1206" y="1181"/>
                  </a:lnTo>
                  <a:lnTo>
                    <a:pt x="16" y="1181"/>
                  </a:lnTo>
                  <a:lnTo>
                    <a:pt x="16" y="16"/>
                  </a:lnTo>
                  <a:lnTo>
                    <a:pt x="63" y="16"/>
                  </a:lnTo>
                  <a:lnTo>
                    <a:pt x="63" y="3"/>
                  </a:lnTo>
                  <a:lnTo>
                    <a:pt x="60" y="0"/>
                  </a:lnTo>
                  <a:close/>
                  <a:moveTo>
                    <a:pt x="63" y="16"/>
                  </a:moveTo>
                  <a:lnTo>
                    <a:pt x="47" y="16"/>
                  </a:lnTo>
                  <a:lnTo>
                    <a:pt x="47" y="1146"/>
                  </a:lnTo>
                  <a:lnTo>
                    <a:pt x="51" y="1150"/>
                  </a:lnTo>
                  <a:lnTo>
                    <a:pt x="1190" y="1150"/>
                  </a:lnTo>
                  <a:lnTo>
                    <a:pt x="1190" y="1181"/>
                  </a:lnTo>
                  <a:lnTo>
                    <a:pt x="1206" y="1181"/>
                  </a:lnTo>
                  <a:lnTo>
                    <a:pt x="1206" y="1137"/>
                  </a:lnTo>
                  <a:lnTo>
                    <a:pt x="1203" y="1134"/>
                  </a:lnTo>
                  <a:lnTo>
                    <a:pt x="63" y="1134"/>
                  </a:lnTo>
                  <a:lnTo>
                    <a:pt x="63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10"/>
            <p:cNvSpPr>
              <a:spLocks/>
            </p:cNvSpPr>
            <p:nvPr/>
          </p:nvSpPr>
          <p:spPr bwMode="auto">
            <a:xfrm>
              <a:off x="1301" y="772"/>
              <a:ext cx="408" cy="53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9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9"/>
                </a:cxn>
                <a:cxn ang="0">
                  <a:pos x="407" y="36"/>
                </a:cxn>
                <a:cxn ang="0">
                  <a:pos x="16" y="36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4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6"/>
                </a:cxn>
                <a:cxn ang="0">
                  <a:pos x="407" y="36"/>
                </a:cxn>
                <a:cxn ang="0">
                  <a:pos x="407" y="16"/>
                </a:cxn>
              </a:cxnLst>
              <a:rect l="0" t="0" r="r" b="b"/>
              <a:pathLst>
                <a:path w="408" h="53">
                  <a:moveTo>
                    <a:pt x="40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9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9"/>
                  </a:lnTo>
                  <a:lnTo>
                    <a:pt x="407" y="36"/>
                  </a:lnTo>
                  <a:lnTo>
                    <a:pt x="16" y="36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4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6"/>
                  </a:lnTo>
                  <a:lnTo>
                    <a:pt x="407" y="36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11"/>
            <p:cNvSpPr>
              <a:spLocks/>
            </p:cNvSpPr>
            <p:nvPr/>
          </p:nvSpPr>
          <p:spPr bwMode="auto">
            <a:xfrm>
              <a:off x="1301" y="886"/>
              <a:ext cx="408" cy="53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8"/>
                </a:cxn>
                <a:cxn ang="0">
                  <a:pos x="407" y="35"/>
                </a:cxn>
                <a:cxn ang="0">
                  <a:pos x="16" y="35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3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5"/>
                </a:cxn>
                <a:cxn ang="0">
                  <a:pos x="407" y="35"/>
                </a:cxn>
                <a:cxn ang="0">
                  <a:pos x="407" y="16"/>
                </a:cxn>
              </a:cxnLst>
              <a:rect l="0" t="0" r="r" b="b"/>
              <a:pathLst>
                <a:path w="408" h="53">
                  <a:moveTo>
                    <a:pt x="40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8"/>
                  </a:lnTo>
                  <a:lnTo>
                    <a:pt x="407" y="35"/>
                  </a:lnTo>
                  <a:lnTo>
                    <a:pt x="16" y="35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3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5"/>
                  </a:lnTo>
                  <a:lnTo>
                    <a:pt x="407" y="35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12"/>
            <p:cNvSpPr>
              <a:spLocks/>
            </p:cNvSpPr>
            <p:nvPr/>
          </p:nvSpPr>
          <p:spPr bwMode="auto">
            <a:xfrm>
              <a:off x="1301" y="1001"/>
              <a:ext cx="408" cy="53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8"/>
                </a:cxn>
                <a:cxn ang="0">
                  <a:pos x="407" y="36"/>
                </a:cxn>
                <a:cxn ang="0">
                  <a:pos x="16" y="36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4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6"/>
                </a:cxn>
                <a:cxn ang="0">
                  <a:pos x="407" y="36"/>
                </a:cxn>
                <a:cxn ang="0">
                  <a:pos x="407" y="16"/>
                </a:cxn>
              </a:cxnLst>
              <a:rect l="0" t="0" r="r" b="b"/>
              <a:pathLst>
                <a:path w="408" h="53">
                  <a:moveTo>
                    <a:pt x="40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8"/>
                  </a:lnTo>
                  <a:lnTo>
                    <a:pt x="407" y="36"/>
                  </a:lnTo>
                  <a:lnTo>
                    <a:pt x="16" y="36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4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6"/>
                  </a:lnTo>
                  <a:lnTo>
                    <a:pt x="407" y="36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13"/>
            <p:cNvSpPr>
              <a:spLocks/>
            </p:cNvSpPr>
            <p:nvPr/>
          </p:nvSpPr>
          <p:spPr bwMode="auto">
            <a:xfrm>
              <a:off x="1301" y="1224"/>
              <a:ext cx="408" cy="53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8"/>
                </a:cxn>
                <a:cxn ang="0">
                  <a:pos x="407" y="35"/>
                </a:cxn>
                <a:cxn ang="0">
                  <a:pos x="16" y="35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3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5"/>
                </a:cxn>
                <a:cxn ang="0">
                  <a:pos x="407" y="35"/>
                </a:cxn>
                <a:cxn ang="0">
                  <a:pos x="407" y="16"/>
                </a:cxn>
              </a:cxnLst>
              <a:rect l="0" t="0" r="r" b="b"/>
              <a:pathLst>
                <a:path w="408" h="53">
                  <a:moveTo>
                    <a:pt x="40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8"/>
                  </a:lnTo>
                  <a:lnTo>
                    <a:pt x="407" y="35"/>
                  </a:lnTo>
                  <a:lnTo>
                    <a:pt x="16" y="35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3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5"/>
                  </a:lnTo>
                  <a:lnTo>
                    <a:pt x="407" y="35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14"/>
            <p:cNvSpPr>
              <a:spLocks/>
            </p:cNvSpPr>
            <p:nvPr/>
          </p:nvSpPr>
          <p:spPr bwMode="auto">
            <a:xfrm>
              <a:off x="1301" y="1339"/>
              <a:ext cx="408" cy="53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9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9"/>
                </a:cxn>
                <a:cxn ang="0">
                  <a:pos x="407" y="36"/>
                </a:cxn>
                <a:cxn ang="0">
                  <a:pos x="16" y="36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4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6"/>
                </a:cxn>
                <a:cxn ang="0">
                  <a:pos x="407" y="36"/>
                </a:cxn>
                <a:cxn ang="0">
                  <a:pos x="407" y="16"/>
                </a:cxn>
              </a:cxnLst>
              <a:rect l="0" t="0" r="r" b="b"/>
              <a:pathLst>
                <a:path w="408" h="53">
                  <a:moveTo>
                    <a:pt x="40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9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9"/>
                  </a:lnTo>
                  <a:lnTo>
                    <a:pt x="407" y="36"/>
                  </a:lnTo>
                  <a:lnTo>
                    <a:pt x="16" y="36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4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6"/>
                  </a:lnTo>
                  <a:lnTo>
                    <a:pt x="407" y="36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15"/>
            <p:cNvSpPr>
              <a:spLocks/>
            </p:cNvSpPr>
            <p:nvPr/>
          </p:nvSpPr>
          <p:spPr bwMode="auto">
            <a:xfrm>
              <a:off x="1301" y="1453"/>
              <a:ext cx="408" cy="52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8"/>
                </a:cxn>
                <a:cxn ang="0">
                  <a:pos x="407" y="35"/>
                </a:cxn>
                <a:cxn ang="0">
                  <a:pos x="16" y="35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3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5"/>
                </a:cxn>
                <a:cxn ang="0">
                  <a:pos x="407" y="35"/>
                </a:cxn>
                <a:cxn ang="0">
                  <a:pos x="407" y="16"/>
                </a:cxn>
              </a:cxnLst>
              <a:rect l="0" t="0" r="r" b="b"/>
              <a:pathLst>
                <a:path w="408" h="52">
                  <a:moveTo>
                    <a:pt x="40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8"/>
                  </a:lnTo>
                  <a:lnTo>
                    <a:pt x="407" y="35"/>
                  </a:lnTo>
                  <a:lnTo>
                    <a:pt x="16" y="35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3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5"/>
                  </a:lnTo>
                  <a:lnTo>
                    <a:pt x="407" y="35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16"/>
            <p:cNvSpPr>
              <a:spLocks/>
            </p:cNvSpPr>
            <p:nvPr/>
          </p:nvSpPr>
          <p:spPr bwMode="auto">
            <a:xfrm>
              <a:off x="1301" y="1685"/>
              <a:ext cx="408" cy="53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8"/>
                </a:cxn>
                <a:cxn ang="0">
                  <a:pos x="407" y="36"/>
                </a:cxn>
                <a:cxn ang="0">
                  <a:pos x="16" y="36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3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6"/>
                </a:cxn>
                <a:cxn ang="0">
                  <a:pos x="407" y="36"/>
                </a:cxn>
                <a:cxn ang="0">
                  <a:pos x="407" y="16"/>
                </a:cxn>
              </a:cxnLst>
              <a:rect l="0" t="0" r="r" b="b"/>
              <a:pathLst>
                <a:path w="408" h="53">
                  <a:moveTo>
                    <a:pt x="40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8"/>
                  </a:lnTo>
                  <a:lnTo>
                    <a:pt x="407" y="36"/>
                  </a:lnTo>
                  <a:lnTo>
                    <a:pt x="16" y="36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3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6"/>
                  </a:lnTo>
                  <a:lnTo>
                    <a:pt x="407" y="36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17"/>
            <p:cNvSpPr>
              <a:spLocks/>
            </p:cNvSpPr>
            <p:nvPr/>
          </p:nvSpPr>
          <p:spPr bwMode="auto">
            <a:xfrm>
              <a:off x="1301" y="1800"/>
              <a:ext cx="408" cy="53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9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9"/>
                </a:cxn>
                <a:cxn ang="0">
                  <a:pos x="407" y="36"/>
                </a:cxn>
                <a:cxn ang="0">
                  <a:pos x="16" y="36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4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6"/>
                </a:cxn>
                <a:cxn ang="0">
                  <a:pos x="407" y="36"/>
                </a:cxn>
                <a:cxn ang="0">
                  <a:pos x="407" y="16"/>
                </a:cxn>
              </a:cxnLst>
              <a:rect l="0" t="0" r="r" b="b"/>
              <a:pathLst>
                <a:path w="408" h="53">
                  <a:moveTo>
                    <a:pt x="40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9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9"/>
                  </a:lnTo>
                  <a:lnTo>
                    <a:pt x="407" y="36"/>
                  </a:lnTo>
                  <a:lnTo>
                    <a:pt x="16" y="36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4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6"/>
                  </a:lnTo>
                  <a:lnTo>
                    <a:pt x="407" y="36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18"/>
            <p:cNvSpPr>
              <a:spLocks/>
            </p:cNvSpPr>
            <p:nvPr/>
          </p:nvSpPr>
          <p:spPr bwMode="auto">
            <a:xfrm>
              <a:off x="1301" y="1914"/>
              <a:ext cx="408" cy="52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404" y="52"/>
                </a:cxn>
                <a:cxn ang="0">
                  <a:pos x="407" y="48"/>
                </a:cxn>
                <a:cxn ang="0">
                  <a:pos x="407" y="36"/>
                </a:cxn>
                <a:cxn ang="0">
                  <a:pos x="16" y="36"/>
                </a:cxn>
                <a:cxn ang="0">
                  <a:pos x="16" y="16"/>
                </a:cxn>
                <a:cxn ang="0">
                  <a:pos x="407" y="16"/>
                </a:cxn>
                <a:cxn ang="0">
                  <a:pos x="407" y="3"/>
                </a:cxn>
                <a:cxn ang="0">
                  <a:pos x="404" y="0"/>
                </a:cxn>
                <a:cxn ang="0">
                  <a:pos x="407" y="16"/>
                </a:cxn>
                <a:cxn ang="0">
                  <a:pos x="391" y="16"/>
                </a:cxn>
                <a:cxn ang="0">
                  <a:pos x="391" y="36"/>
                </a:cxn>
                <a:cxn ang="0">
                  <a:pos x="407" y="36"/>
                </a:cxn>
                <a:cxn ang="0">
                  <a:pos x="407" y="16"/>
                </a:cxn>
              </a:cxnLst>
              <a:rect l="0" t="0" r="r" b="b"/>
              <a:pathLst>
                <a:path w="408" h="52">
                  <a:moveTo>
                    <a:pt x="40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404" y="52"/>
                  </a:lnTo>
                  <a:lnTo>
                    <a:pt x="407" y="48"/>
                  </a:lnTo>
                  <a:lnTo>
                    <a:pt x="407" y="36"/>
                  </a:lnTo>
                  <a:lnTo>
                    <a:pt x="16" y="36"/>
                  </a:lnTo>
                  <a:lnTo>
                    <a:pt x="16" y="16"/>
                  </a:lnTo>
                  <a:lnTo>
                    <a:pt x="407" y="16"/>
                  </a:lnTo>
                  <a:lnTo>
                    <a:pt x="407" y="3"/>
                  </a:lnTo>
                  <a:lnTo>
                    <a:pt x="404" y="0"/>
                  </a:lnTo>
                  <a:close/>
                  <a:moveTo>
                    <a:pt x="407" y="16"/>
                  </a:moveTo>
                  <a:lnTo>
                    <a:pt x="391" y="16"/>
                  </a:lnTo>
                  <a:lnTo>
                    <a:pt x="391" y="36"/>
                  </a:lnTo>
                  <a:lnTo>
                    <a:pt x="407" y="36"/>
                  </a:lnTo>
                  <a:lnTo>
                    <a:pt x="40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AutoShape 19"/>
            <p:cNvSpPr>
              <a:spLocks/>
            </p:cNvSpPr>
            <p:nvPr/>
          </p:nvSpPr>
          <p:spPr bwMode="auto">
            <a:xfrm>
              <a:off x="2457" y="1174"/>
              <a:ext cx="279" cy="746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5" y="1"/>
                </a:cxn>
                <a:cxn ang="0">
                  <a:pos x="70" y="333"/>
                </a:cxn>
                <a:cxn ang="0">
                  <a:pos x="3" y="338"/>
                </a:cxn>
                <a:cxn ang="0">
                  <a:pos x="0" y="342"/>
                </a:cxn>
                <a:cxn ang="0">
                  <a:pos x="0" y="741"/>
                </a:cxn>
                <a:cxn ang="0">
                  <a:pos x="3" y="745"/>
                </a:cxn>
                <a:cxn ang="0">
                  <a:pos x="275" y="745"/>
                </a:cxn>
                <a:cxn ang="0">
                  <a:pos x="278" y="741"/>
                </a:cxn>
                <a:cxn ang="0">
                  <a:pos x="278" y="729"/>
                </a:cxn>
                <a:cxn ang="0">
                  <a:pos x="16" y="729"/>
                </a:cxn>
                <a:cxn ang="0">
                  <a:pos x="16" y="353"/>
                </a:cxn>
                <a:cxn ang="0">
                  <a:pos x="78" y="349"/>
                </a:cxn>
                <a:cxn ang="0">
                  <a:pos x="81" y="347"/>
                </a:cxn>
                <a:cxn ang="0">
                  <a:pos x="262" y="38"/>
                </a:cxn>
                <a:cxn ang="0">
                  <a:pos x="278" y="38"/>
                </a:cxn>
                <a:cxn ang="0">
                  <a:pos x="278" y="5"/>
                </a:cxn>
                <a:cxn ang="0">
                  <a:pos x="276" y="2"/>
                </a:cxn>
                <a:cxn ang="0">
                  <a:pos x="269" y="0"/>
                </a:cxn>
                <a:cxn ang="0">
                  <a:pos x="278" y="38"/>
                </a:cxn>
                <a:cxn ang="0">
                  <a:pos x="262" y="38"/>
                </a:cxn>
                <a:cxn ang="0">
                  <a:pos x="262" y="729"/>
                </a:cxn>
                <a:cxn ang="0">
                  <a:pos x="278" y="729"/>
                </a:cxn>
                <a:cxn ang="0">
                  <a:pos x="278" y="38"/>
                </a:cxn>
              </a:cxnLst>
              <a:rect l="0" t="0" r="r" b="b"/>
              <a:pathLst>
                <a:path w="279" h="746">
                  <a:moveTo>
                    <a:pt x="269" y="0"/>
                  </a:moveTo>
                  <a:lnTo>
                    <a:pt x="265" y="1"/>
                  </a:lnTo>
                  <a:lnTo>
                    <a:pt x="70" y="333"/>
                  </a:lnTo>
                  <a:lnTo>
                    <a:pt x="3" y="338"/>
                  </a:lnTo>
                  <a:lnTo>
                    <a:pt x="0" y="342"/>
                  </a:lnTo>
                  <a:lnTo>
                    <a:pt x="0" y="741"/>
                  </a:lnTo>
                  <a:lnTo>
                    <a:pt x="3" y="745"/>
                  </a:lnTo>
                  <a:lnTo>
                    <a:pt x="275" y="745"/>
                  </a:lnTo>
                  <a:lnTo>
                    <a:pt x="278" y="741"/>
                  </a:lnTo>
                  <a:lnTo>
                    <a:pt x="278" y="729"/>
                  </a:lnTo>
                  <a:lnTo>
                    <a:pt x="16" y="729"/>
                  </a:lnTo>
                  <a:lnTo>
                    <a:pt x="16" y="353"/>
                  </a:lnTo>
                  <a:lnTo>
                    <a:pt x="78" y="349"/>
                  </a:lnTo>
                  <a:lnTo>
                    <a:pt x="81" y="347"/>
                  </a:lnTo>
                  <a:lnTo>
                    <a:pt x="262" y="38"/>
                  </a:lnTo>
                  <a:lnTo>
                    <a:pt x="278" y="38"/>
                  </a:lnTo>
                  <a:lnTo>
                    <a:pt x="278" y="5"/>
                  </a:lnTo>
                  <a:lnTo>
                    <a:pt x="276" y="2"/>
                  </a:lnTo>
                  <a:lnTo>
                    <a:pt x="269" y="0"/>
                  </a:lnTo>
                  <a:close/>
                  <a:moveTo>
                    <a:pt x="278" y="38"/>
                  </a:moveTo>
                  <a:lnTo>
                    <a:pt x="262" y="38"/>
                  </a:lnTo>
                  <a:lnTo>
                    <a:pt x="262" y="729"/>
                  </a:lnTo>
                  <a:lnTo>
                    <a:pt x="278" y="729"/>
                  </a:lnTo>
                  <a:lnTo>
                    <a:pt x="27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utoShape 20"/>
            <p:cNvSpPr>
              <a:spLocks/>
            </p:cNvSpPr>
            <p:nvPr/>
          </p:nvSpPr>
          <p:spPr bwMode="auto">
            <a:xfrm>
              <a:off x="2841" y="776"/>
              <a:ext cx="279" cy="1144"/>
            </a:xfrm>
            <a:custGeom>
              <a:avLst/>
              <a:gdLst/>
              <a:ahLst/>
              <a:cxnLst>
                <a:cxn ang="0">
                  <a:pos x="130" y="175"/>
                </a:cxn>
                <a:cxn ang="0">
                  <a:pos x="128" y="176"/>
                </a:cxn>
                <a:cxn ang="0">
                  <a:pos x="1" y="289"/>
                </a:cxn>
                <a:cxn ang="0">
                  <a:pos x="0" y="292"/>
                </a:cxn>
                <a:cxn ang="0">
                  <a:pos x="0" y="1140"/>
                </a:cxn>
                <a:cxn ang="0">
                  <a:pos x="4" y="1144"/>
                </a:cxn>
                <a:cxn ang="0">
                  <a:pos x="275" y="1144"/>
                </a:cxn>
                <a:cxn ang="0">
                  <a:pos x="278" y="1140"/>
                </a:cxn>
                <a:cxn ang="0">
                  <a:pos x="278" y="1128"/>
                </a:cxn>
                <a:cxn ang="0">
                  <a:pos x="16" y="1128"/>
                </a:cxn>
                <a:cxn ang="0">
                  <a:pos x="16" y="297"/>
                </a:cxn>
                <a:cxn ang="0">
                  <a:pos x="131" y="195"/>
                </a:cxn>
                <a:cxn ang="0">
                  <a:pos x="152" y="195"/>
                </a:cxn>
                <a:cxn ang="0">
                  <a:pos x="136" y="177"/>
                </a:cxn>
                <a:cxn ang="0">
                  <a:pos x="134" y="176"/>
                </a:cxn>
                <a:cxn ang="0">
                  <a:pos x="132" y="176"/>
                </a:cxn>
                <a:cxn ang="0">
                  <a:pos x="130" y="175"/>
                </a:cxn>
                <a:cxn ang="0">
                  <a:pos x="278" y="46"/>
                </a:cxn>
                <a:cxn ang="0">
                  <a:pos x="262" y="46"/>
                </a:cxn>
                <a:cxn ang="0">
                  <a:pos x="262" y="1128"/>
                </a:cxn>
                <a:cxn ang="0">
                  <a:pos x="278" y="1128"/>
                </a:cxn>
                <a:cxn ang="0">
                  <a:pos x="278" y="46"/>
                </a:cxn>
                <a:cxn ang="0">
                  <a:pos x="152" y="195"/>
                </a:cxn>
                <a:cxn ang="0">
                  <a:pos x="131" y="195"/>
                </a:cxn>
                <a:cxn ang="0">
                  <a:pos x="166" y="235"/>
                </a:cxn>
                <a:cxn ang="0">
                  <a:pos x="168" y="236"/>
                </a:cxn>
                <a:cxn ang="0">
                  <a:pos x="171" y="236"/>
                </a:cxn>
                <a:cxn ang="0">
                  <a:pos x="174" y="236"/>
                </a:cxn>
                <a:cxn ang="0">
                  <a:pos x="176" y="234"/>
                </a:cxn>
                <a:cxn ang="0">
                  <a:pos x="186" y="213"/>
                </a:cxn>
                <a:cxn ang="0">
                  <a:pos x="168" y="213"/>
                </a:cxn>
                <a:cxn ang="0">
                  <a:pos x="152" y="195"/>
                </a:cxn>
                <a:cxn ang="0">
                  <a:pos x="268" y="0"/>
                </a:cxn>
                <a:cxn ang="0">
                  <a:pos x="264" y="2"/>
                </a:cxn>
                <a:cxn ang="0">
                  <a:pos x="168" y="213"/>
                </a:cxn>
                <a:cxn ang="0">
                  <a:pos x="186" y="213"/>
                </a:cxn>
                <a:cxn ang="0">
                  <a:pos x="262" y="46"/>
                </a:cxn>
                <a:cxn ang="0">
                  <a:pos x="278" y="46"/>
                </a:cxn>
                <a:cxn ang="0">
                  <a:pos x="278" y="5"/>
                </a:cxn>
                <a:cxn ang="0">
                  <a:pos x="276" y="2"/>
                </a:cxn>
                <a:cxn ang="0">
                  <a:pos x="268" y="0"/>
                </a:cxn>
              </a:cxnLst>
              <a:rect l="0" t="0" r="r" b="b"/>
              <a:pathLst>
                <a:path w="279" h="1144">
                  <a:moveTo>
                    <a:pt x="130" y="175"/>
                  </a:moveTo>
                  <a:lnTo>
                    <a:pt x="128" y="176"/>
                  </a:lnTo>
                  <a:lnTo>
                    <a:pt x="1" y="289"/>
                  </a:lnTo>
                  <a:lnTo>
                    <a:pt x="0" y="292"/>
                  </a:lnTo>
                  <a:lnTo>
                    <a:pt x="0" y="1140"/>
                  </a:lnTo>
                  <a:lnTo>
                    <a:pt x="4" y="1144"/>
                  </a:lnTo>
                  <a:lnTo>
                    <a:pt x="275" y="1144"/>
                  </a:lnTo>
                  <a:lnTo>
                    <a:pt x="278" y="1140"/>
                  </a:lnTo>
                  <a:lnTo>
                    <a:pt x="278" y="1128"/>
                  </a:lnTo>
                  <a:lnTo>
                    <a:pt x="16" y="1128"/>
                  </a:lnTo>
                  <a:lnTo>
                    <a:pt x="16" y="297"/>
                  </a:lnTo>
                  <a:lnTo>
                    <a:pt x="131" y="195"/>
                  </a:lnTo>
                  <a:lnTo>
                    <a:pt x="152" y="195"/>
                  </a:lnTo>
                  <a:lnTo>
                    <a:pt x="136" y="177"/>
                  </a:lnTo>
                  <a:lnTo>
                    <a:pt x="134" y="176"/>
                  </a:lnTo>
                  <a:lnTo>
                    <a:pt x="132" y="176"/>
                  </a:lnTo>
                  <a:lnTo>
                    <a:pt x="130" y="175"/>
                  </a:lnTo>
                  <a:close/>
                  <a:moveTo>
                    <a:pt x="278" y="46"/>
                  </a:moveTo>
                  <a:lnTo>
                    <a:pt x="262" y="46"/>
                  </a:lnTo>
                  <a:lnTo>
                    <a:pt x="262" y="1128"/>
                  </a:lnTo>
                  <a:lnTo>
                    <a:pt x="278" y="1128"/>
                  </a:lnTo>
                  <a:lnTo>
                    <a:pt x="278" y="46"/>
                  </a:lnTo>
                  <a:close/>
                  <a:moveTo>
                    <a:pt x="152" y="195"/>
                  </a:moveTo>
                  <a:lnTo>
                    <a:pt x="131" y="195"/>
                  </a:lnTo>
                  <a:lnTo>
                    <a:pt x="166" y="235"/>
                  </a:lnTo>
                  <a:lnTo>
                    <a:pt x="168" y="236"/>
                  </a:lnTo>
                  <a:lnTo>
                    <a:pt x="171" y="236"/>
                  </a:lnTo>
                  <a:lnTo>
                    <a:pt x="174" y="236"/>
                  </a:lnTo>
                  <a:lnTo>
                    <a:pt x="176" y="234"/>
                  </a:lnTo>
                  <a:lnTo>
                    <a:pt x="186" y="213"/>
                  </a:lnTo>
                  <a:lnTo>
                    <a:pt x="168" y="213"/>
                  </a:lnTo>
                  <a:lnTo>
                    <a:pt x="152" y="195"/>
                  </a:lnTo>
                  <a:close/>
                  <a:moveTo>
                    <a:pt x="268" y="0"/>
                  </a:moveTo>
                  <a:lnTo>
                    <a:pt x="264" y="2"/>
                  </a:lnTo>
                  <a:lnTo>
                    <a:pt x="168" y="213"/>
                  </a:lnTo>
                  <a:lnTo>
                    <a:pt x="186" y="213"/>
                  </a:lnTo>
                  <a:lnTo>
                    <a:pt x="262" y="46"/>
                  </a:lnTo>
                  <a:lnTo>
                    <a:pt x="278" y="46"/>
                  </a:lnTo>
                  <a:lnTo>
                    <a:pt x="278" y="5"/>
                  </a:lnTo>
                  <a:lnTo>
                    <a:pt x="276" y="2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3102" y="769"/>
              <a:ext cx="18" cy="1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2"/>
                </a:cxn>
                <a:cxn ang="0">
                  <a:pos x="0" y="9"/>
                </a:cxn>
                <a:cxn ang="0">
                  <a:pos x="1" y="13"/>
                </a:cxn>
                <a:cxn ang="0">
                  <a:pos x="4" y="17"/>
                </a:cxn>
                <a:cxn ang="0">
                  <a:pos x="7" y="18"/>
                </a:cxn>
                <a:cxn ang="0">
                  <a:pos x="10" y="18"/>
                </a:cxn>
                <a:cxn ang="0">
                  <a:pos x="11" y="18"/>
                </a:cxn>
                <a:cxn ang="0">
                  <a:pos x="15" y="16"/>
                </a:cxn>
                <a:cxn ang="0">
                  <a:pos x="17" y="13"/>
                </a:cxn>
                <a:cxn ang="0">
                  <a:pos x="17" y="5"/>
                </a:cxn>
                <a:cxn ang="0">
                  <a:pos x="15" y="2"/>
                </a:cxn>
                <a:cxn ang="0">
                  <a:pos x="7" y="0"/>
                </a:cxn>
              </a:cxnLst>
              <a:rect l="0" t="0" r="r" b="b"/>
              <a:pathLst>
                <a:path w="18" h="18">
                  <a:moveTo>
                    <a:pt x="7" y="0"/>
                  </a:moveTo>
                  <a:lnTo>
                    <a:pt x="4" y="2"/>
                  </a:lnTo>
                  <a:lnTo>
                    <a:pt x="0" y="9"/>
                  </a:lnTo>
                  <a:lnTo>
                    <a:pt x="1" y="13"/>
                  </a:lnTo>
                  <a:lnTo>
                    <a:pt x="4" y="17"/>
                  </a:lnTo>
                  <a:lnTo>
                    <a:pt x="7" y="18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5" y="16"/>
                  </a:lnTo>
                  <a:lnTo>
                    <a:pt x="17" y="13"/>
                  </a:lnTo>
                  <a:lnTo>
                    <a:pt x="17" y="5"/>
                  </a:lnTo>
                  <a:lnTo>
                    <a:pt x="15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AutoShape 22"/>
            <p:cNvSpPr>
              <a:spLocks/>
            </p:cNvSpPr>
            <p:nvPr/>
          </p:nvSpPr>
          <p:spPr bwMode="auto">
            <a:xfrm>
              <a:off x="6989" y="1846"/>
              <a:ext cx="668" cy="139"/>
            </a:xfrm>
            <a:custGeom>
              <a:avLst/>
              <a:gdLst/>
              <a:ahLst/>
              <a:cxnLst>
                <a:cxn ang="0">
                  <a:pos x="664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134"/>
                </a:cxn>
                <a:cxn ang="0">
                  <a:pos x="3" y="138"/>
                </a:cxn>
                <a:cxn ang="0">
                  <a:pos x="664" y="138"/>
                </a:cxn>
                <a:cxn ang="0">
                  <a:pos x="667" y="134"/>
                </a:cxn>
                <a:cxn ang="0">
                  <a:pos x="667" y="122"/>
                </a:cxn>
                <a:cxn ang="0">
                  <a:pos x="16" y="122"/>
                </a:cxn>
                <a:cxn ang="0">
                  <a:pos x="16" y="16"/>
                </a:cxn>
                <a:cxn ang="0">
                  <a:pos x="667" y="16"/>
                </a:cxn>
                <a:cxn ang="0">
                  <a:pos x="667" y="3"/>
                </a:cxn>
                <a:cxn ang="0">
                  <a:pos x="664" y="0"/>
                </a:cxn>
                <a:cxn ang="0">
                  <a:pos x="667" y="16"/>
                </a:cxn>
                <a:cxn ang="0">
                  <a:pos x="651" y="16"/>
                </a:cxn>
                <a:cxn ang="0">
                  <a:pos x="651" y="122"/>
                </a:cxn>
                <a:cxn ang="0">
                  <a:pos x="667" y="122"/>
                </a:cxn>
                <a:cxn ang="0">
                  <a:pos x="667" y="16"/>
                </a:cxn>
              </a:cxnLst>
              <a:rect l="0" t="0" r="r" b="b"/>
              <a:pathLst>
                <a:path w="668" h="139">
                  <a:moveTo>
                    <a:pt x="664" y="0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0" y="134"/>
                  </a:lnTo>
                  <a:lnTo>
                    <a:pt x="3" y="138"/>
                  </a:lnTo>
                  <a:lnTo>
                    <a:pt x="664" y="138"/>
                  </a:lnTo>
                  <a:lnTo>
                    <a:pt x="667" y="134"/>
                  </a:lnTo>
                  <a:lnTo>
                    <a:pt x="667" y="122"/>
                  </a:lnTo>
                  <a:lnTo>
                    <a:pt x="16" y="122"/>
                  </a:lnTo>
                  <a:lnTo>
                    <a:pt x="16" y="16"/>
                  </a:lnTo>
                  <a:lnTo>
                    <a:pt x="667" y="16"/>
                  </a:lnTo>
                  <a:lnTo>
                    <a:pt x="667" y="3"/>
                  </a:lnTo>
                  <a:lnTo>
                    <a:pt x="664" y="0"/>
                  </a:lnTo>
                  <a:close/>
                  <a:moveTo>
                    <a:pt x="667" y="16"/>
                  </a:moveTo>
                  <a:lnTo>
                    <a:pt x="651" y="16"/>
                  </a:lnTo>
                  <a:lnTo>
                    <a:pt x="651" y="122"/>
                  </a:lnTo>
                  <a:lnTo>
                    <a:pt x="667" y="122"/>
                  </a:lnTo>
                  <a:lnTo>
                    <a:pt x="66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utoShape 23"/>
            <p:cNvSpPr>
              <a:spLocks/>
            </p:cNvSpPr>
            <p:nvPr/>
          </p:nvSpPr>
          <p:spPr bwMode="auto">
            <a:xfrm>
              <a:off x="6248" y="1846"/>
              <a:ext cx="481" cy="139"/>
            </a:xfrm>
            <a:custGeom>
              <a:avLst/>
              <a:gdLst/>
              <a:ahLst/>
              <a:cxnLst>
                <a:cxn ang="0">
                  <a:pos x="478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134"/>
                </a:cxn>
                <a:cxn ang="0">
                  <a:pos x="4" y="138"/>
                </a:cxn>
                <a:cxn ang="0">
                  <a:pos x="478" y="138"/>
                </a:cxn>
                <a:cxn ang="0">
                  <a:pos x="481" y="134"/>
                </a:cxn>
                <a:cxn ang="0">
                  <a:pos x="481" y="122"/>
                </a:cxn>
                <a:cxn ang="0">
                  <a:pos x="16" y="122"/>
                </a:cxn>
                <a:cxn ang="0">
                  <a:pos x="16" y="16"/>
                </a:cxn>
                <a:cxn ang="0">
                  <a:pos x="481" y="16"/>
                </a:cxn>
                <a:cxn ang="0">
                  <a:pos x="481" y="3"/>
                </a:cxn>
                <a:cxn ang="0">
                  <a:pos x="478" y="0"/>
                </a:cxn>
                <a:cxn ang="0">
                  <a:pos x="481" y="16"/>
                </a:cxn>
                <a:cxn ang="0">
                  <a:pos x="465" y="16"/>
                </a:cxn>
                <a:cxn ang="0">
                  <a:pos x="465" y="122"/>
                </a:cxn>
                <a:cxn ang="0">
                  <a:pos x="481" y="122"/>
                </a:cxn>
                <a:cxn ang="0">
                  <a:pos x="481" y="16"/>
                </a:cxn>
              </a:cxnLst>
              <a:rect l="0" t="0" r="r" b="b"/>
              <a:pathLst>
                <a:path w="481" h="139">
                  <a:moveTo>
                    <a:pt x="478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34"/>
                  </a:lnTo>
                  <a:lnTo>
                    <a:pt x="4" y="138"/>
                  </a:lnTo>
                  <a:lnTo>
                    <a:pt x="478" y="138"/>
                  </a:lnTo>
                  <a:lnTo>
                    <a:pt x="481" y="134"/>
                  </a:lnTo>
                  <a:lnTo>
                    <a:pt x="481" y="122"/>
                  </a:lnTo>
                  <a:lnTo>
                    <a:pt x="16" y="122"/>
                  </a:lnTo>
                  <a:lnTo>
                    <a:pt x="16" y="16"/>
                  </a:lnTo>
                  <a:lnTo>
                    <a:pt x="481" y="16"/>
                  </a:lnTo>
                  <a:lnTo>
                    <a:pt x="481" y="3"/>
                  </a:lnTo>
                  <a:lnTo>
                    <a:pt x="478" y="0"/>
                  </a:lnTo>
                  <a:close/>
                  <a:moveTo>
                    <a:pt x="481" y="16"/>
                  </a:moveTo>
                  <a:lnTo>
                    <a:pt x="465" y="16"/>
                  </a:lnTo>
                  <a:lnTo>
                    <a:pt x="465" y="122"/>
                  </a:lnTo>
                  <a:lnTo>
                    <a:pt x="481" y="122"/>
                  </a:lnTo>
                  <a:lnTo>
                    <a:pt x="481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30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13" y="1846"/>
              <a:ext cx="293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AutoShape 25"/>
            <p:cNvSpPr>
              <a:spLocks/>
            </p:cNvSpPr>
            <p:nvPr/>
          </p:nvSpPr>
          <p:spPr bwMode="auto">
            <a:xfrm>
              <a:off x="5847" y="1846"/>
              <a:ext cx="418" cy="139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134"/>
                </a:cxn>
                <a:cxn ang="0">
                  <a:pos x="4" y="138"/>
                </a:cxn>
                <a:cxn ang="0">
                  <a:pos x="414" y="138"/>
                </a:cxn>
                <a:cxn ang="0">
                  <a:pos x="417" y="134"/>
                </a:cxn>
                <a:cxn ang="0">
                  <a:pos x="417" y="122"/>
                </a:cxn>
                <a:cxn ang="0">
                  <a:pos x="16" y="122"/>
                </a:cxn>
                <a:cxn ang="0">
                  <a:pos x="16" y="16"/>
                </a:cxn>
                <a:cxn ang="0">
                  <a:pos x="417" y="16"/>
                </a:cxn>
                <a:cxn ang="0">
                  <a:pos x="417" y="3"/>
                </a:cxn>
                <a:cxn ang="0">
                  <a:pos x="414" y="0"/>
                </a:cxn>
                <a:cxn ang="0">
                  <a:pos x="417" y="16"/>
                </a:cxn>
                <a:cxn ang="0">
                  <a:pos x="401" y="16"/>
                </a:cxn>
                <a:cxn ang="0">
                  <a:pos x="401" y="122"/>
                </a:cxn>
                <a:cxn ang="0">
                  <a:pos x="417" y="122"/>
                </a:cxn>
                <a:cxn ang="0">
                  <a:pos x="417" y="16"/>
                </a:cxn>
              </a:cxnLst>
              <a:rect l="0" t="0" r="r" b="b"/>
              <a:pathLst>
                <a:path w="418" h="139">
                  <a:moveTo>
                    <a:pt x="41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34"/>
                  </a:lnTo>
                  <a:lnTo>
                    <a:pt x="4" y="138"/>
                  </a:lnTo>
                  <a:lnTo>
                    <a:pt x="414" y="138"/>
                  </a:lnTo>
                  <a:lnTo>
                    <a:pt x="417" y="134"/>
                  </a:lnTo>
                  <a:lnTo>
                    <a:pt x="417" y="122"/>
                  </a:lnTo>
                  <a:lnTo>
                    <a:pt x="16" y="122"/>
                  </a:lnTo>
                  <a:lnTo>
                    <a:pt x="16" y="16"/>
                  </a:lnTo>
                  <a:lnTo>
                    <a:pt x="417" y="16"/>
                  </a:lnTo>
                  <a:lnTo>
                    <a:pt x="417" y="3"/>
                  </a:lnTo>
                  <a:lnTo>
                    <a:pt x="414" y="0"/>
                  </a:lnTo>
                  <a:close/>
                  <a:moveTo>
                    <a:pt x="417" y="16"/>
                  </a:moveTo>
                  <a:lnTo>
                    <a:pt x="401" y="16"/>
                  </a:lnTo>
                  <a:lnTo>
                    <a:pt x="401" y="122"/>
                  </a:lnTo>
                  <a:lnTo>
                    <a:pt x="417" y="122"/>
                  </a:lnTo>
                  <a:lnTo>
                    <a:pt x="417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AutoShape 26"/>
            <p:cNvSpPr>
              <a:spLocks/>
            </p:cNvSpPr>
            <p:nvPr/>
          </p:nvSpPr>
          <p:spPr bwMode="auto">
            <a:xfrm>
              <a:off x="5847" y="865"/>
              <a:ext cx="1803" cy="919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202" y="1"/>
                </a:cxn>
                <a:cxn ang="0">
                  <a:pos x="199" y="3"/>
                </a:cxn>
                <a:cxn ang="0">
                  <a:pos x="1" y="468"/>
                </a:cxn>
                <a:cxn ang="0">
                  <a:pos x="0" y="469"/>
                </a:cxn>
                <a:cxn ang="0">
                  <a:pos x="0" y="914"/>
                </a:cxn>
                <a:cxn ang="0">
                  <a:pos x="4" y="918"/>
                </a:cxn>
                <a:cxn ang="0">
                  <a:pos x="1799" y="918"/>
                </a:cxn>
                <a:cxn ang="0">
                  <a:pos x="1803" y="914"/>
                </a:cxn>
                <a:cxn ang="0">
                  <a:pos x="1803" y="902"/>
                </a:cxn>
                <a:cxn ang="0">
                  <a:pos x="16" y="902"/>
                </a:cxn>
                <a:cxn ang="0">
                  <a:pos x="16" y="472"/>
                </a:cxn>
                <a:cxn ang="0">
                  <a:pos x="208" y="23"/>
                </a:cxn>
                <a:cxn ang="0">
                  <a:pos x="230" y="23"/>
                </a:cxn>
                <a:cxn ang="0">
                  <a:pos x="212" y="3"/>
                </a:cxn>
                <a:cxn ang="0">
                  <a:pos x="210" y="1"/>
                </a:cxn>
                <a:cxn ang="0">
                  <a:pos x="207" y="0"/>
                </a:cxn>
                <a:cxn ang="0">
                  <a:pos x="940" y="177"/>
                </a:cxn>
                <a:cxn ang="0">
                  <a:pos x="914" y="177"/>
                </a:cxn>
                <a:cxn ang="0">
                  <a:pos x="1787" y="848"/>
                </a:cxn>
                <a:cxn ang="0">
                  <a:pos x="1787" y="902"/>
                </a:cxn>
                <a:cxn ang="0">
                  <a:pos x="1803" y="902"/>
                </a:cxn>
                <a:cxn ang="0">
                  <a:pos x="1803" y="842"/>
                </a:cxn>
                <a:cxn ang="0">
                  <a:pos x="1802" y="839"/>
                </a:cxn>
                <a:cxn ang="0">
                  <a:pos x="940" y="177"/>
                </a:cxn>
                <a:cxn ang="0">
                  <a:pos x="230" y="23"/>
                </a:cxn>
                <a:cxn ang="0">
                  <a:pos x="208" y="23"/>
                </a:cxn>
                <a:cxn ang="0">
                  <a:pos x="618" y="477"/>
                </a:cxn>
                <a:cxn ang="0">
                  <a:pos x="620" y="478"/>
                </a:cxn>
                <a:cxn ang="0">
                  <a:pos x="622" y="478"/>
                </a:cxn>
                <a:cxn ang="0">
                  <a:pos x="625" y="478"/>
                </a:cxn>
                <a:cxn ang="0">
                  <a:pos x="627" y="477"/>
                </a:cxn>
                <a:cxn ang="0">
                  <a:pos x="645" y="458"/>
                </a:cxn>
                <a:cxn ang="0">
                  <a:pos x="622" y="458"/>
                </a:cxn>
                <a:cxn ang="0">
                  <a:pos x="230" y="23"/>
                </a:cxn>
                <a:cxn ang="0">
                  <a:pos x="915" y="157"/>
                </a:cxn>
                <a:cxn ang="0">
                  <a:pos x="910" y="157"/>
                </a:cxn>
                <a:cxn ang="0">
                  <a:pos x="907" y="160"/>
                </a:cxn>
                <a:cxn ang="0">
                  <a:pos x="622" y="458"/>
                </a:cxn>
                <a:cxn ang="0">
                  <a:pos x="645" y="458"/>
                </a:cxn>
                <a:cxn ang="0">
                  <a:pos x="914" y="177"/>
                </a:cxn>
                <a:cxn ang="0">
                  <a:pos x="940" y="177"/>
                </a:cxn>
                <a:cxn ang="0">
                  <a:pos x="918" y="160"/>
                </a:cxn>
                <a:cxn ang="0">
                  <a:pos x="915" y="157"/>
                </a:cxn>
              </a:cxnLst>
              <a:rect l="0" t="0" r="r" b="b"/>
              <a:pathLst>
                <a:path w="1803" h="919">
                  <a:moveTo>
                    <a:pt x="207" y="0"/>
                  </a:moveTo>
                  <a:lnTo>
                    <a:pt x="202" y="1"/>
                  </a:lnTo>
                  <a:lnTo>
                    <a:pt x="199" y="3"/>
                  </a:lnTo>
                  <a:lnTo>
                    <a:pt x="1" y="468"/>
                  </a:lnTo>
                  <a:lnTo>
                    <a:pt x="0" y="469"/>
                  </a:lnTo>
                  <a:lnTo>
                    <a:pt x="0" y="914"/>
                  </a:lnTo>
                  <a:lnTo>
                    <a:pt x="4" y="918"/>
                  </a:lnTo>
                  <a:lnTo>
                    <a:pt x="1799" y="918"/>
                  </a:lnTo>
                  <a:lnTo>
                    <a:pt x="1803" y="914"/>
                  </a:lnTo>
                  <a:lnTo>
                    <a:pt x="1803" y="902"/>
                  </a:lnTo>
                  <a:lnTo>
                    <a:pt x="16" y="902"/>
                  </a:lnTo>
                  <a:lnTo>
                    <a:pt x="16" y="472"/>
                  </a:lnTo>
                  <a:lnTo>
                    <a:pt x="208" y="23"/>
                  </a:lnTo>
                  <a:lnTo>
                    <a:pt x="230" y="23"/>
                  </a:lnTo>
                  <a:lnTo>
                    <a:pt x="212" y="3"/>
                  </a:lnTo>
                  <a:lnTo>
                    <a:pt x="210" y="1"/>
                  </a:lnTo>
                  <a:lnTo>
                    <a:pt x="207" y="0"/>
                  </a:lnTo>
                  <a:close/>
                  <a:moveTo>
                    <a:pt x="940" y="177"/>
                  </a:moveTo>
                  <a:lnTo>
                    <a:pt x="914" y="177"/>
                  </a:lnTo>
                  <a:lnTo>
                    <a:pt x="1787" y="848"/>
                  </a:lnTo>
                  <a:lnTo>
                    <a:pt x="1787" y="902"/>
                  </a:lnTo>
                  <a:lnTo>
                    <a:pt x="1803" y="902"/>
                  </a:lnTo>
                  <a:lnTo>
                    <a:pt x="1803" y="842"/>
                  </a:lnTo>
                  <a:lnTo>
                    <a:pt x="1802" y="839"/>
                  </a:lnTo>
                  <a:lnTo>
                    <a:pt x="940" y="177"/>
                  </a:lnTo>
                  <a:close/>
                  <a:moveTo>
                    <a:pt x="230" y="23"/>
                  </a:moveTo>
                  <a:lnTo>
                    <a:pt x="208" y="23"/>
                  </a:lnTo>
                  <a:lnTo>
                    <a:pt x="618" y="477"/>
                  </a:lnTo>
                  <a:lnTo>
                    <a:pt x="620" y="478"/>
                  </a:lnTo>
                  <a:lnTo>
                    <a:pt x="622" y="478"/>
                  </a:lnTo>
                  <a:lnTo>
                    <a:pt x="625" y="478"/>
                  </a:lnTo>
                  <a:lnTo>
                    <a:pt x="627" y="477"/>
                  </a:lnTo>
                  <a:lnTo>
                    <a:pt x="645" y="458"/>
                  </a:lnTo>
                  <a:lnTo>
                    <a:pt x="622" y="458"/>
                  </a:lnTo>
                  <a:lnTo>
                    <a:pt x="230" y="23"/>
                  </a:lnTo>
                  <a:close/>
                  <a:moveTo>
                    <a:pt x="915" y="157"/>
                  </a:moveTo>
                  <a:lnTo>
                    <a:pt x="910" y="157"/>
                  </a:lnTo>
                  <a:lnTo>
                    <a:pt x="907" y="160"/>
                  </a:lnTo>
                  <a:lnTo>
                    <a:pt x="622" y="458"/>
                  </a:lnTo>
                  <a:lnTo>
                    <a:pt x="645" y="458"/>
                  </a:lnTo>
                  <a:lnTo>
                    <a:pt x="914" y="177"/>
                  </a:lnTo>
                  <a:lnTo>
                    <a:pt x="940" y="177"/>
                  </a:lnTo>
                  <a:lnTo>
                    <a:pt x="918" y="160"/>
                  </a:lnTo>
                  <a:lnTo>
                    <a:pt x="915" y="1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AutoShape 27"/>
            <p:cNvSpPr>
              <a:spLocks/>
            </p:cNvSpPr>
            <p:nvPr/>
          </p:nvSpPr>
          <p:spPr bwMode="auto">
            <a:xfrm>
              <a:off x="5847" y="1053"/>
              <a:ext cx="1803" cy="731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484" y="0"/>
                </a:cxn>
                <a:cxn ang="0">
                  <a:pos x="482" y="1"/>
                </a:cxn>
                <a:cxn ang="0">
                  <a:pos x="480" y="2"/>
                </a:cxn>
                <a:cxn ang="0">
                  <a:pos x="264" y="314"/>
                </a:cxn>
                <a:cxn ang="0">
                  <a:pos x="2" y="465"/>
                </a:cxn>
                <a:cxn ang="0">
                  <a:pos x="0" y="467"/>
                </a:cxn>
                <a:cxn ang="0">
                  <a:pos x="0" y="727"/>
                </a:cxn>
                <a:cxn ang="0">
                  <a:pos x="4" y="731"/>
                </a:cxn>
                <a:cxn ang="0">
                  <a:pos x="1799" y="731"/>
                </a:cxn>
                <a:cxn ang="0">
                  <a:pos x="1803" y="727"/>
                </a:cxn>
                <a:cxn ang="0">
                  <a:pos x="1803" y="715"/>
                </a:cxn>
                <a:cxn ang="0">
                  <a:pos x="16" y="715"/>
                </a:cxn>
                <a:cxn ang="0">
                  <a:pos x="16" y="475"/>
                </a:cxn>
                <a:cxn ang="0">
                  <a:pos x="275" y="326"/>
                </a:cxn>
                <a:cxn ang="0">
                  <a:pos x="276" y="325"/>
                </a:cxn>
                <a:cxn ang="0">
                  <a:pos x="276" y="324"/>
                </a:cxn>
                <a:cxn ang="0">
                  <a:pos x="487" y="20"/>
                </a:cxn>
                <a:cxn ang="0">
                  <a:pos x="512" y="20"/>
                </a:cxn>
                <a:cxn ang="0">
                  <a:pos x="488" y="1"/>
                </a:cxn>
                <a:cxn ang="0">
                  <a:pos x="486" y="0"/>
                </a:cxn>
                <a:cxn ang="0">
                  <a:pos x="1211" y="54"/>
                </a:cxn>
                <a:cxn ang="0">
                  <a:pos x="1191" y="54"/>
                </a:cxn>
                <a:cxn ang="0">
                  <a:pos x="1491" y="480"/>
                </a:cxn>
                <a:cxn ang="0">
                  <a:pos x="1492" y="480"/>
                </a:cxn>
                <a:cxn ang="0">
                  <a:pos x="1787" y="662"/>
                </a:cxn>
                <a:cxn ang="0">
                  <a:pos x="1787" y="715"/>
                </a:cxn>
                <a:cxn ang="0">
                  <a:pos x="1803" y="715"/>
                </a:cxn>
                <a:cxn ang="0">
                  <a:pos x="1803" y="654"/>
                </a:cxn>
                <a:cxn ang="0">
                  <a:pos x="1802" y="652"/>
                </a:cxn>
                <a:cxn ang="0">
                  <a:pos x="1503" y="468"/>
                </a:cxn>
                <a:cxn ang="0">
                  <a:pos x="1211" y="54"/>
                </a:cxn>
                <a:cxn ang="0">
                  <a:pos x="512" y="20"/>
                </a:cxn>
                <a:cxn ang="0">
                  <a:pos x="487" y="20"/>
                </a:cxn>
                <a:cxn ang="0">
                  <a:pos x="900" y="354"/>
                </a:cxn>
                <a:cxn ang="0">
                  <a:pos x="905" y="354"/>
                </a:cxn>
                <a:cxn ang="0">
                  <a:pos x="923" y="334"/>
                </a:cxn>
                <a:cxn ang="0">
                  <a:pos x="901" y="334"/>
                </a:cxn>
                <a:cxn ang="0">
                  <a:pos x="512" y="20"/>
                </a:cxn>
                <a:cxn ang="0">
                  <a:pos x="1190" y="33"/>
                </a:cxn>
                <a:cxn ang="0">
                  <a:pos x="1188" y="34"/>
                </a:cxn>
                <a:cxn ang="0">
                  <a:pos x="1186" y="36"/>
                </a:cxn>
                <a:cxn ang="0">
                  <a:pos x="901" y="334"/>
                </a:cxn>
                <a:cxn ang="0">
                  <a:pos x="923" y="334"/>
                </a:cxn>
                <a:cxn ang="0">
                  <a:pos x="1191" y="54"/>
                </a:cxn>
                <a:cxn ang="0">
                  <a:pos x="1211" y="54"/>
                </a:cxn>
                <a:cxn ang="0">
                  <a:pos x="1197" y="35"/>
                </a:cxn>
                <a:cxn ang="0">
                  <a:pos x="1195" y="33"/>
                </a:cxn>
                <a:cxn ang="0">
                  <a:pos x="1193" y="33"/>
                </a:cxn>
                <a:cxn ang="0">
                  <a:pos x="1190" y="33"/>
                </a:cxn>
              </a:cxnLst>
              <a:rect l="0" t="0" r="r" b="b"/>
              <a:pathLst>
                <a:path w="1803" h="731">
                  <a:moveTo>
                    <a:pt x="486" y="0"/>
                  </a:moveTo>
                  <a:lnTo>
                    <a:pt x="484" y="0"/>
                  </a:lnTo>
                  <a:lnTo>
                    <a:pt x="482" y="1"/>
                  </a:lnTo>
                  <a:lnTo>
                    <a:pt x="480" y="2"/>
                  </a:lnTo>
                  <a:lnTo>
                    <a:pt x="264" y="314"/>
                  </a:lnTo>
                  <a:lnTo>
                    <a:pt x="2" y="465"/>
                  </a:lnTo>
                  <a:lnTo>
                    <a:pt x="0" y="467"/>
                  </a:lnTo>
                  <a:lnTo>
                    <a:pt x="0" y="727"/>
                  </a:lnTo>
                  <a:lnTo>
                    <a:pt x="4" y="731"/>
                  </a:lnTo>
                  <a:lnTo>
                    <a:pt x="1799" y="731"/>
                  </a:lnTo>
                  <a:lnTo>
                    <a:pt x="1803" y="727"/>
                  </a:lnTo>
                  <a:lnTo>
                    <a:pt x="1803" y="715"/>
                  </a:lnTo>
                  <a:lnTo>
                    <a:pt x="16" y="715"/>
                  </a:lnTo>
                  <a:lnTo>
                    <a:pt x="16" y="475"/>
                  </a:lnTo>
                  <a:lnTo>
                    <a:pt x="275" y="326"/>
                  </a:lnTo>
                  <a:lnTo>
                    <a:pt x="276" y="325"/>
                  </a:lnTo>
                  <a:lnTo>
                    <a:pt x="276" y="324"/>
                  </a:lnTo>
                  <a:lnTo>
                    <a:pt x="487" y="20"/>
                  </a:lnTo>
                  <a:lnTo>
                    <a:pt x="512" y="20"/>
                  </a:lnTo>
                  <a:lnTo>
                    <a:pt x="488" y="1"/>
                  </a:lnTo>
                  <a:lnTo>
                    <a:pt x="486" y="0"/>
                  </a:lnTo>
                  <a:close/>
                  <a:moveTo>
                    <a:pt x="1211" y="54"/>
                  </a:moveTo>
                  <a:lnTo>
                    <a:pt x="1191" y="54"/>
                  </a:lnTo>
                  <a:lnTo>
                    <a:pt x="1491" y="480"/>
                  </a:lnTo>
                  <a:lnTo>
                    <a:pt x="1492" y="480"/>
                  </a:lnTo>
                  <a:lnTo>
                    <a:pt x="1787" y="662"/>
                  </a:lnTo>
                  <a:lnTo>
                    <a:pt x="1787" y="715"/>
                  </a:lnTo>
                  <a:lnTo>
                    <a:pt x="1803" y="715"/>
                  </a:lnTo>
                  <a:lnTo>
                    <a:pt x="1803" y="654"/>
                  </a:lnTo>
                  <a:lnTo>
                    <a:pt x="1802" y="652"/>
                  </a:lnTo>
                  <a:lnTo>
                    <a:pt x="1503" y="468"/>
                  </a:lnTo>
                  <a:lnTo>
                    <a:pt x="1211" y="54"/>
                  </a:lnTo>
                  <a:close/>
                  <a:moveTo>
                    <a:pt x="512" y="20"/>
                  </a:moveTo>
                  <a:lnTo>
                    <a:pt x="487" y="20"/>
                  </a:lnTo>
                  <a:lnTo>
                    <a:pt x="900" y="354"/>
                  </a:lnTo>
                  <a:lnTo>
                    <a:pt x="905" y="354"/>
                  </a:lnTo>
                  <a:lnTo>
                    <a:pt x="923" y="334"/>
                  </a:lnTo>
                  <a:lnTo>
                    <a:pt x="901" y="334"/>
                  </a:lnTo>
                  <a:lnTo>
                    <a:pt x="512" y="20"/>
                  </a:lnTo>
                  <a:close/>
                  <a:moveTo>
                    <a:pt x="1190" y="33"/>
                  </a:moveTo>
                  <a:lnTo>
                    <a:pt x="1188" y="34"/>
                  </a:lnTo>
                  <a:lnTo>
                    <a:pt x="1186" y="36"/>
                  </a:lnTo>
                  <a:lnTo>
                    <a:pt x="901" y="334"/>
                  </a:lnTo>
                  <a:lnTo>
                    <a:pt x="923" y="334"/>
                  </a:lnTo>
                  <a:lnTo>
                    <a:pt x="1191" y="54"/>
                  </a:lnTo>
                  <a:lnTo>
                    <a:pt x="1211" y="54"/>
                  </a:lnTo>
                  <a:lnTo>
                    <a:pt x="1197" y="35"/>
                  </a:lnTo>
                  <a:lnTo>
                    <a:pt x="1195" y="33"/>
                  </a:lnTo>
                  <a:lnTo>
                    <a:pt x="1193" y="33"/>
                  </a:lnTo>
                  <a:lnTo>
                    <a:pt x="1190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AutoShape 28"/>
            <p:cNvSpPr>
              <a:spLocks/>
            </p:cNvSpPr>
            <p:nvPr/>
          </p:nvSpPr>
          <p:spPr bwMode="auto">
            <a:xfrm>
              <a:off x="5847" y="1210"/>
              <a:ext cx="1803" cy="574"/>
            </a:xfrm>
            <a:custGeom>
              <a:avLst/>
              <a:gdLst/>
              <a:ahLst/>
              <a:cxnLst>
                <a:cxn ang="0">
                  <a:pos x="227" y="132"/>
                </a:cxn>
                <a:cxn ang="0">
                  <a:pos x="0" y="435"/>
                </a:cxn>
                <a:cxn ang="0">
                  <a:pos x="4" y="573"/>
                </a:cxn>
                <a:cxn ang="0">
                  <a:pos x="1803" y="569"/>
                </a:cxn>
                <a:cxn ang="0">
                  <a:pos x="16" y="557"/>
                </a:cxn>
                <a:cxn ang="0">
                  <a:pos x="235" y="150"/>
                </a:cxn>
                <a:cxn ang="0">
                  <a:pos x="231" y="131"/>
                </a:cxn>
                <a:cxn ang="0">
                  <a:pos x="1570" y="57"/>
                </a:cxn>
                <a:cxn ang="0">
                  <a:pos x="1787" y="557"/>
                </a:cxn>
                <a:cxn ang="0">
                  <a:pos x="1803" y="435"/>
                </a:cxn>
                <a:cxn ang="0">
                  <a:pos x="1589" y="57"/>
                </a:cxn>
                <a:cxn ang="0">
                  <a:pos x="677" y="20"/>
                </a:cxn>
                <a:cxn ang="0">
                  <a:pos x="902" y="321"/>
                </a:cxn>
                <a:cxn ang="0">
                  <a:pos x="904" y="302"/>
                </a:cxn>
                <a:cxn ang="0">
                  <a:pos x="1159" y="202"/>
                </a:cxn>
                <a:cxn ang="0">
                  <a:pos x="1348" y="321"/>
                </a:cxn>
                <a:cxn ang="0">
                  <a:pos x="1367" y="302"/>
                </a:cxn>
                <a:cxn ang="0">
                  <a:pos x="1159" y="202"/>
                </a:cxn>
                <a:cxn ang="0">
                  <a:pos x="1567" y="35"/>
                </a:cxn>
                <a:cxn ang="0">
                  <a:pos x="1367" y="302"/>
                </a:cxn>
                <a:cxn ang="0">
                  <a:pos x="1589" y="57"/>
                </a:cxn>
                <a:cxn ang="0">
                  <a:pos x="1577" y="36"/>
                </a:cxn>
                <a:cxn ang="0">
                  <a:pos x="1572" y="34"/>
                </a:cxn>
                <a:cxn ang="0">
                  <a:pos x="1124" y="184"/>
                </a:cxn>
                <a:cxn ang="0">
                  <a:pos x="938" y="302"/>
                </a:cxn>
                <a:cxn ang="0">
                  <a:pos x="1159" y="202"/>
                </a:cxn>
                <a:cxn ang="0">
                  <a:pos x="1124" y="184"/>
                </a:cxn>
                <a:cxn ang="0">
                  <a:pos x="235" y="150"/>
                </a:cxn>
                <a:cxn ang="0">
                  <a:pos x="458" y="234"/>
                </a:cxn>
                <a:cxn ang="0">
                  <a:pos x="453" y="216"/>
                </a:cxn>
                <a:cxn ang="0">
                  <a:pos x="677" y="0"/>
                </a:cxn>
                <a:cxn ang="0">
                  <a:pos x="453" y="216"/>
                </a:cxn>
                <a:cxn ang="0">
                  <a:pos x="677" y="20"/>
                </a:cxn>
                <a:cxn ang="0">
                  <a:pos x="683" y="1"/>
                </a:cxn>
                <a:cxn ang="0">
                  <a:pos x="677" y="0"/>
                </a:cxn>
              </a:cxnLst>
              <a:rect l="0" t="0" r="r" b="b"/>
              <a:pathLst>
                <a:path w="1803" h="574">
                  <a:moveTo>
                    <a:pt x="231" y="131"/>
                  </a:moveTo>
                  <a:lnTo>
                    <a:pt x="227" y="132"/>
                  </a:lnTo>
                  <a:lnTo>
                    <a:pt x="1" y="433"/>
                  </a:lnTo>
                  <a:lnTo>
                    <a:pt x="0" y="435"/>
                  </a:lnTo>
                  <a:lnTo>
                    <a:pt x="0" y="569"/>
                  </a:lnTo>
                  <a:lnTo>
                    <a:pt x="4" y="573"/>
                  </a:lnTo>
                  <a:lnTo>
                    <a:pt x="1799" y="573"/>
                  </a:lnTo>
                  <a:lnTo>
                    <a:pt x="1803" y="569"/>
                  </a:lnTo>
                  <a:lnTo>
                    <a:pt x="1803" y="557"/>
                  </a:lnTo>
                  <a:lnTo>
                    <a:pt x="16" y="557"/>
                  </a:lnTo>
                  <a:lnTo>
                    <a:pt x="16" y="440"/>
                  </a:lnTo>
                  <a:lnTo>
                    <a:pt x="235" y="150"/>
                  </a:lnTo>
                  <a:lnTo>
                    <a:pt x="280" y="150"/>
                  </a:lnTo>
                  <a:lnTo>
                    <a:pt x="231" y="131"/>
                  </a:lnTo>
                  <a:close/>
                  <a:moveTo>
                    <a:pt x="1589" y="57"/>
                  </a:moveTo>
                  <a:lnTo>
                    <a:pt x="1570" y="57"/>
                  </a:lnTo>
                  <a:lnTo>
                    <a:pt x="1787" y="439"/>
                  </a:lnTo>
                  <a:lnTo>
                    <a:pt x="1787" y="557"/>
                  </a:lnTo>
                  <a:lnTo>
                    <a:pt x="1803" y="557"/>
                  </a:lnTo>
                  <a:lnTo>
                    <a:pt x="1803" y="435"/>
                  </a:lnTo>
                  <a:lnTo>
                    <a:pt x="1803" y="434"/>
                  </a:lnTo>
                  <a:lnTo>
                    <a:pt x="1589" y="57"/>
                  </a:lnTo>
                  <a:close/>
                  <a:moveTo>
                    <a:pt x="697" y="20"/>
                  </a:moveTo>
                  <a:lnTo>
                    <a:pt x="677" y="20"/>
                  </a:lnTo>
                  <a:lnTo>
                    <a:pt x="898" y="320"/>
                  </a:lnTo>
                  <a:lnTo>
                    <a:pt x="902" y="321"/>
                  </a:lnTo>
                  <a:lnTo>
                    <a:pt x="938" y="302"/>
                  </a:lnTo>
                  <a:lnTo>
                    <a:pt x="904" y="302"/>
                  </a:lnTo>
                  <a:lnTo>
                    <a:pt x="697" y="20"/>
                  </a:lnTo>
                  <a:close/>
                  <a:moveTo>
                    <a:pt x="1159" y="202"/>
                  </a:moveTo>
                  <a:lnTo>
                    <a:pt x="1125" y="202"/>
                  </a:lnTo>
                  <a:lnTo>
                    <a:pt x="1348" y="321"/>
                  </a:lnTo>
                  <a:lnTo>
                    <a:pt x="1352" y="320"/>
                  </a:lnTo>
                  <a:lnTo>
                    <a:pt x="1367" y="302"/>
                  </a:lnTo>
                  <a:lnTo>
                    <a:pt x="1346" y="302"/>
                  </a:lnTo>
                  <a:lnTo>
                    <a:pt x="1159" y="202"/>
                  </a:lnTo>
                  <a:close/>
                  <a:moveTo>
                    <a:pt x="1570" y="34"/>
                  </a:moveTo>
                  <a:lnTo>
                    <a:pt x="1567" y="35"/>
                  </a:lnTo>
                  <a:lnTo>
                    <a:pt x="1346" y="302"/>
                  </a:lnTo>
                  <a:lnTo>
                    <a:pt x="1367" y="302"/>
                  </a:lnTo>
                  <a:lnTo>
                    <a:pt x="1570" y="57"/>
                  </a:lnTo>
                  <a:lnTo>
                    <a:pt x="1589" y="57"/>
                  </a:lnTo>
                  <a:lnTo>
                    <a:pt x="1579" y="38"/>
                  </a:lnTo>
                  <a:lnTo>
                    <a:pt x="1577" y="36"/>
                  </a:lnTo>
                  <a:lnTo>
                    <a:pt x="1575" y="34"/>
                  </a:lnTo>
                  <a:lnTo>
                    <a:pt x="1572" y="34"/>
                  </a:lnTo>
                  <a:lnTo>
                    <a:pt x="1570" y="34"/>
                  </a:lnTo>
                  <a:close/>
                  <a:moveTo>
                    <a:pt x="1124" y="184"/>
                  </a:moveTo>
                  <a:lnTo>
                    <a:pt x="904" y="302"/>
                  </a:lnTo>
                  <a:lnTo>
                    <a:pt x="938" y="302"/>
                  </a:lnTo>
                  <a:lnTo>
                    <a:pt x="1125" y="202"/>
                  </a:lnTo>
                  <a:lnTo>
                    <a:pt x="1159" y="202"/>
                  </a:lnTo>
                  <a:lnTo>
                    <a:pt x="1126" y="184"/>
                  </a:lnTo>
                  <a:lnTo>
                    <a:pt x="1124" y="184"/>
                  </a:lnTo>
                  <a:close/>
                  <a:moveTo>
                    <a:pt x="280" y="150"/>
                  </a:moveTo>
                  <a:lnTo>
                    <a:pt x="235" y="150"/>
                  </a:lnTo>
                  <a:lnTo>
                    <a:pt x="455" y="234"/>
                  </a:lnTo>
                  <a:lnTo>
                    <a:pt x="458" y="234"/>
                  </a:lnTo>
                  <a:lnTo>
                    <a:pt x="476" y="216"/>
                  </a:lnTo>
                  <a:lnTo>
                    <a:pt x="453" y="216"/>
                  </a:lnTo>
                  <a:lnTo>
                    <a:pt x="280" y="150"/>
                  </a:lnTo>
                  <a:close/>
                  <a:moveTo>
                    <a:pt x="677" y="0"/>
                  </a:moveTo>
                  <a:lnTo>
                    <a:pt x="674" y="1"/>
                  </a:lnTo>
                  <a:lnTo>
                    <a:pt x="453" y="216"/>
                  </a:lnTo>
                  <a:lnTo>
                    <a:pt x="476" y="216"/>
                  </a:lnTo>
                  <a:lnTo>
                    <a:pt x="677" y="20"/>
                  </a:lnTo>
                  <a:lnTo>
                    <a:pt x="697" y="20"/>
                  </a:lnTo>
                  <a:lnTo>
                    <a:pt x="683" y="1"/>
                  </a:lnTo>
                  <a:lnTo>
                    <a:pt x="681" y="0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AutoShape 29"/>
            <p:cNvSpPr>
              <a:spLocks/>
            </p:cNvSpPr>
            <p:nvPr/>
          </p:nvSpPr>
          <p:spPr bwMode="auto">
            <a:xfrm>
              <a:off x="5847" y="871"/>
              <a:ext cx="1803" cy="913"/>
            </a:xfrm>
            <a:custGeom>
              <a:avLst/>
              <a:gdLst/>
              <a:ahLst/>
              <a:cxnLst>
                <a:cxn ang="0">
                  <a:pos x="210" y="590"/>
                </a:cxn>
                <a:cxn ang="0">
                  <a:pos x="0" y="775"/>
                </a:cxn>
                <a:cxn ang="0">
                  <a:pos x="4" y="913"/>
                </a:cxn>
                <a:cxn ang="0">
                  <a:pos x="1803" y="909"/>
                </a:cxn>
                <a:cxn ang="0">
                  <a:pos x="16" y="897"/>
                </a:cxn>
                <a:cxn ang="0">
                  <a:pos x="213" y="610"/>
                </a:cxn>
                <a:cxn ang="0">
                  <a:pos x="215" y="590"/>
                </a:cxn>
                <a:cxn ang="0">
                  <a:pos x="1525" y="35"/>
                </a:cxn>
                <a:cxn ang="0">
                  <a:pos x="1787" y="897"/>
                </a:cxn>
                <a:cxn ang="0">
                  <a:pos x="1803" y="775"/>
                </a:cxn>
                <a:cxn ang="0">
                  <a:pos x="1214" y="670"/>
                </a:cxn>
                <a:cxn ang="0">
                  <a:pos x="1295" y="784"/>
                </a:cxn>
                <a:cxn ang="0">
                  <a:pos x="1304" y="784"/>
                </a:cxn>
                <a:cxn ang="0">
                  <a:pos x="1312" y="761"/>
                </a:cxn>
                <a:cxn ang="0">
                  <a:pos x="1214" y="670"/>
                </a:cxn>
                <a:cxn ang="0">
                  <a:pos x="213" y="610"/>
                </a:cxn>
                <a:cxn ang="0">
                  <a:pos x="415" y="785"/>
                </a:cxn>
                <a:cxn ang="0">
                  <a:pos x="422" y="783"/>
                </a:cxn>
                <a:cxn ang="0">
                  <a:pos x="415" y="765"/>
                </a:cxn>
                <a:cxn ang="0">
                  <a:pos x="925" y="489"/>
                </a:cxn>
                <a:cxn ang="0">
                  <a:pos x="1080" y="783"/>
                </a:cxn>
                <a:cxn ang="0">
                  <a:pos x="1085" y="785"/>
                </a:cxn>
                <a:cxn ang="0">
                  <a:pos x="1090" y="784"/>
                </a:cxn>
                <a:cxn ang="0">
                  <a:pos x="1087" y="763"/>
                </a:cxn>
                <a:cxn ang="0">
                  <a:pos x="591" y="570"/>
                </a:cxn>
                <a:cxn ang="0">
                  <a:pos x="721" y="784"/>
                </a:cxn>
                <a:cxn ang="0">
                  <a:pos x="727" y="785"/>
                </a:cxn>
                <a:cxn ang="0">
                  <a:pos x="732" y="783"/>
                </a:cxn>
                <a:cxn ang="0">
                  <a:pos x="745" y="762"/>
                </a:cxn>
                <a:cxn ang="0">
                  <a:pos x="591" y="570"/>
                </a:cxn>
                <a:cxn ang="0">
                  <a:pos x="568" y="547"/>
                </a:cxn>
                <a:cxn ang="0">
                  <a:pos x="415" y="765"/>
                </a:cxn>
                <a:cxn ang="0">
                  <a:pos x="572" y="570"/>
                </a:cxn>
                <a:cxn ang="0">
                  <a:pos x="578" y="551"/>
                </a:cxn>
                <a:cxn ang="0">
                  <a:pos x="1195" y="649"/>
                </a:cxn>
                <a:cxn ang="0">
                  <a:pos x="1188" y="650"/>
                </a:cxn>
                <a:cxn ang="0">
                  <a:pos x="1108" y="763"/>
                </a:cxn>
                <a:cxn ang="0">
                  <a:pos x="1214" y="670"/>
                </a:cxn>
                <a:cxn ang="0">
                  <a:pos x="1195" y="649"/>
                </a:cxn>
                <a:cxn ang="0">
                  <a:pos x="902" y="464"/>
                </a:cxn>
                <a:cxn ang="0">
                  <a:pos x="745" y="762"/>
                </a:cxn>
                <a:cxn ang="0">
                  <a:pos x="925" y="489"/>
                </a:cxn>
                <a:cxn ang="0">
                  <a:pos x="1524" y="0"/>
                </a:cxn>
                <a:cxn ang="0">
                  <a:pos x="1518" y="3"/>
                </a:cxn>
                <a:cxn ang="0">
                  <a:pos x="1295" y="761"/>
                </a:cxn>
                <a:cxn ang="0">
                  <a:pos x="1525" y="35"/>
                </a:cxn>
                <a:cxn ang="0">
                  <a:pos x="1531" y="2"/>
                </a:cxn>
                <a:cxn ang="0">
                  <a:pos x="1524" y="0"/>
                </a:cxn>
              </a:cxnLst>
              <a:rect l="0" t="0" r="r" b="b"/>
              <a:pathLst>
                <a:path w="1803" h="913">
                  <a:moveTo>
                    <a:pt x="215" y="590"/>
                  </a:moveTo>
                  <a:lnTo>
                    <a:pt x="210" y="590"/>
                  </a:lnTo>
                  <a:lnTo>
                    <a:pt x="1" y="772"/>
                  </a:lnTo>
                  <a:lnTo>
                    <a:pt x="0" y="775"/>
                  </a:lnTo>
                  <a:lnTo>
                    <a:pt x="0" y="909"/>
                  </a:lnTo>
                  <a:lnTo>
                    <a:pt x="4" y="913"/>
                  </a:lnTo>
                  <a:lnTo>
                    <a:pt x="1799" y="913"/>
                  </a:lnTo>
                  <a:lnTo>
                    <a:pt x="1803" y="909"/>
                  </a:lnTo>
                  <a:lnTo>
                    <a:pt x="1803" y="897"/>
                  </a:lnTo>
                  <a:lnTo>
                    <a:pt x="16" y="897"/>
                  </a:lnTo>
                  <a:lnTo>
                    <a:pt x="16" y="781"/>
                  </a:lnTo>
                  <a:lnTo>
                    <a:pt x="213" y="610"/>
                  </a:lnTo>
                  <a:lnTo>
                    <a:pt x="237" y="610"/>
                  </a:lnTo>
                  <a:lnTo>
                    <a:pt x="215" y="590"/>
                  </a:lnTo>
                  <a:close/>
                  <a:moveTo>
                    <a:pt x="1543" y="35"/>
                  </a:moveTo>
                  <a:lnTo>
                    <a:pt x="1525" y="35"/>
                  </a:lnTo>
                  <a:lnTo>
                    <a:pt x="1787" y="778"/>
                  </a:lnTo>
                  <a:lnTo>
                    <a:pt x="1787" y="897"/>
                  </a:lnTo>
                  <a:lnTo>
                    <a:pt x="1803" y="897"/>
                  </a:lnTo>
                  <a:lnTo>
                    <a:pt x="1803" y="775"/>
                  </a:lnTo>
                  <a:lnTo>
                    <a:pt x="1543" y="35"/>
                  </a:lnTo>
                  <a:close/>
                  <a:moveTo>
                    <a:pt x="1214" y="670"/>
                  </a:moveTo>
                  <a:lnTo>
                    <a:pt x="1192" y="670"/>
                  </a:lnTo>
                  <a:lnTo>
                    <a:pt x="1295" y="784"/>
                  </a:lnTo>
                  <a:lnTo>
                    <a:pt x="1298" y="785"/>
                  </a:lnTo>
                  <a:lnTo>
                    <a:pt x="1304" y="784"/>
                  </a:lnTo>
                  <a:lnTo>
                    <a:pt x="1306" y="782"/>
                  </a:lnTo>
                  <a:lnTo>
                    <a:pt x="1312" y="761"/>
                  </a:lnTo>
                  <a:lnTo>
                    <a:pt x="1295" y="761"/>
                  </a:lnTo>
                  <a:lnTo>
                    <a:pt x="1214" y="670"/>
                  </a:lnTo>
                  <a:close/>
                  <a:moveTo>
                    <a:pt x="237" y="610"/>
                  </a:moveTo>
                  <a:lnTo>
                    <a:pt x="213" y="610"/>
                  </a:lnTo>
                  <a:lnTo>
                    <a:pt x="413" y="784"/>
                  </a:lnTo>
                  <a:lnTo>
                    <a:pt x="415" y="785"/>
                  </a:lnTo>
                  <a:lnTo>
                    <a:pt x="420" y="785"/>
                  </a:lnTo>
                  <a:lnTo>
                    <a:pt x="422" y="783"/>
                  </a:lnTo>
                  <a:lnTo>
                    <a:pt x="435" y="765"/>
                  </a:lnTo>
                  <a:lnTo>
                    <a:pt x="415" y="765"/>
                  </a:lnTo>
                  <a:lnTo>
                    <a:pt x="237" y="610"/>
                  </a:lnTo>
                  <a:close/>
                  <a:moveTo>
                    <a:pt x="925" y="489"/>
                  </a:moveTo>
                  <a:lnTo>
                    <a:pt x="906" y="489"/>
                  </a:lnTo>
                  <a:lnTo>
                    <a:pt x="1080" y="783"/>
                  </a:lnTo>
                  <a:lnTo>
                    <a:pt x="1082" y="785"/>
                  </a:lnTo>
                  <a:lnTo>
                    <a:pt x="1085" y="785"/>
                  </a:lnTo>
                  <a:lnTo>
                    <a:pt x="1087" y="785"/>
                  </a:lnTo>
                  <a:lnTo>
                    <a:pt x="1090" y="784"/>
                  </a:lnTo>
                  <a:lnTo>
                    <a:pt x="1108" y="763"/>
                  </a:lnTo>
                  <a:lnTo>
                    <a:pt x="1087" y="763"/>
                  </a:lnTo>
                  <a:lnTo>
                    <a:pt x="925" y="489"/>
                  </a:lnTo>
                  <a:close/>
                  <a:moveTo>
                    <a:pt x="591" y="570"/>
                  </a:moveTo>
                  <a:lnTo>
                    <a:pt x="572" y="570"/>
                  </a:lnTo>
                  <a:lnTo>
                    <a:pt x="721" y="784"/>
                  </a:lnTo>
                  <a:lnTo>
                    <a:pt x="724" y="785"/>
                  </a:lnTo>
                  <a:lnTo>
                    <a:pt x="727" y="785"/>
                  </a:lnTo>
                  <a:lnTo>
                    <a:pt x="730" y="785"/>
                  </a:lnTo>
                  <a:lnTo>
                    <a:pt x="732" y="783"/>
                  </a:lnTo>
                  <a:lnTo>
                    <a:pt x="745" y="762"/>
                  </a:lnTo>
                  <a:lnTo>
                    <a:pt x="726" y="762"/>
                  </a:lnTo>
                  <a:lnTo>
                    <a:pt x="591" y="570"/>
                  </a:lnTo>
                  <a:close/>
                  <a:moveTo>
                    <a:pt x="575" y="547"/>
                  </a:moveTo>
                  <a:lnTo>
                    <a:pt x="568" y="547"/>
                  </a:lnTo>
                  <a:lnTo>
                    <a:pt x="565" y="551"/>
                  </a:lnTo>
                  <a:lnTo>
                    <a:pt x="415" y="765"/>
                  </a:lnTo>
                  <a:lnTo>
                    <a:pt x="435" y="765"/>
                  </a:lnTo>
                  <a:lnTo>
                    <a:pt x="572" y="570"/>
                  </a:lnTo>
                  <a:lnTo>
                    <a:pt x="591" y="570"/>
                  </a:lnTo>
                  <a:lnTo>
                    <a:pt x="578" y="551"/>
                  </a:lnTo>
                  <a:lnTo>
                    <a:pt x="575" y="547"/>
                  </a:lnTo>
                  <a:close/>
                  <a:moveTo>
                    <a:pt x="1195" y="649"/>
                  </a:moveTo>
                  <a:lnTo>
                    <a:pt x="1190" y="649"/>
                  </a:lnTo>
                  <a:lnTo>
                    <a:pt x="1188" y="650"/>
                  </a:lnTo>
                  <a:lnTo>
                    <a:pt x="1087" y="763"/>
                  </a:lnTo>
                  <a:lnTo>
                    <a:pt x="1108" y="763"/>
                  </a:lnTo>
                  <a:lnTo>
                    <a:pt x="1192" y="670"/>
                  </a:lnTo>
                  <a:lnTo>
                    <a:pt x="1214" y="670"/>
                  </a:lnTo>
                  <a:lnTo>
                    <a:pt x="1197" y="650"/>
                  </a:lnTo>
                  <a:lnTo>
                    <a:pt x="1195" y="649"/>
                  </a:lnTo>
                  <a:close/>
                  <a:moveTo>
                    <a:pt x="910" y="464"/>
                  </a:moveTo>
                  <a:lnTo>
                    <a:pt x="902" y="464"/>
                  </a:lnTo>
                  <a:lnTo>
                    <a:pt x="726" y="762"/>
                  </a:lnTo>
                  <a:lnTo>
                    <a:pt x="745" y="762"/>
                  </a:lnTo>
                  <a:lnTo>
                    <a:pt x="906" y="489"/>
                  </a:lnTo>
                  <a:lnTo>
                    <a:pt x="925" y="489"/>
                  </a:lnTo>
                  <a:lnTo>
                    <a:pt x="910" y="464"/>
                  </a:lnTo>
                  <a:close/>
                  <a:moveTo>
                    <a:pt x="1524" y="0"/>
                  </a:moveTo>
                  <a:lnTo>
                    <a:pt x="1521" y="0"/>
                  </a:lnTo>
                  <a:lnTo>
                    <a:pt x="1518" y="3"/>
                  </a:lnTo>
                  <a:lnTo>
                    <a:pt x="1517" y="6"/>
                  </a:lnTo>
                  <a:lnTo>
                    <a:pt x="1295" y="761"/>
                  </a:lnTo>
                  <a:lnTo>
                    <a:pt x="1312" y="761"/>
                  </a:lnTo>
                  <a:lnTo>
                    <a:pt x="1525" y="35"/>
                  </a:lnTo>
                  <a:lnTo>
                    <a:pt x="1543" y="35"/>
                  </a:lnTo>
                  <a:lnTo>
                    <a:pt x="1531" y="2"/>
                  </a:lnTo>
                  <a:lnTo>
                    <a:pt x="1528" y="0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AutoShape 30"/>
            <p:cNvSpPr>
              <a:spLocks/>
            </p:cNvSpPr>
            <p:nvPr/>
          </p:nvSpPr>
          <p:spPr bwMode="auto">
            <a:xfrm>
              <a:off x="1959" y="769"/>
              <a:ext cx="1164" cy="1151"/>
            </a:xfrm>
            <a:custGeom>
              <a:avLst/>
              <a:gdLst/>
              <a:ahLst/>
              <a:cxnLst>
                <a:cxn ang="0">
                  <a:pos x="1152" y="1"/>
                </a:cxn>
                <a:cxn ang="0">
                  <a:pos x="909" y="74"/>
                </a:cxn>
                <a:cxn ang="0">
                  <a:pos x="908" y="82"/>
                </a:cxn>
                <a:cxn ang="0">
                  <a:pos x="700" y="337"/>
                </a:cxn>
                <a:cxn ang="0">
                  <a:pos x="514" y="652"/>
                </a:cxn>
                <a:cxn ang="0">
                  <a:pos x="168" y="680"/>
                </a:cxn>
                <a:cxn ang="0">
                  <a:pos x="0" y="1001"/>
                </a:cxn>
                <a:cxn ang="0">
                  <a:pos x="4" y="1151"/>
                </a:cxn>
                <a:cxn ang="0">
                  <a:pos x="43" y="1149"/>
                </a:cxn>
                <a:cxn ang="0">
                  <a:pos x="16" y="1135"/>
                </a:cxn>
                <a:cxn ang="0">
                  <a:pos x="179" y="693"/>
                </a:cxn>
                <a:cxn ang="0">
                  <a:pos x="525" y="666"/>
                </a:cxn>
                <a:cxn ang="0">
                  <a:pos x="962" y="125"/>
                </a:cxn>
                <a:cxn ang="0">
                  <a:pos x="930" y="83"/>
                </a:cxn>
                <a:cxn ang="0">
                  <a:pos x="1158" y="22"/>
                </a:cxn>
                <a:cxn ang="0">
                  <a:pos x="1163" y="6"/>
                </a:cxn>
                <a:cxn ang="0">
                  <a:pos x="1155" y="0"/>
                </a:cxn>
                <a:cxn ang="0">
                  <a:pos x="1009" y="183"/>
                </a:cxn>
                <a:cxn ang="0">
                  <a:pos x="768" y="398"/>
                </a:cxn>
                <a:cxn ang="0">
                  <a:pos x="227" y="765"/>
                </a:cxn>
                <a:cxn ang="0">
                  <a:pos x="223" y="769"/>
                </a:cxn>
                <a:cxn ang="0">
                  <a:pos x="50" y="1135"/>
                </a:cxn>
                <a:cxn ang="0">
                  <a:pos x="576" y="755"/>
                </a:cxn>
                <a:cxn ang="0">
                  <a:pos x="781" y="408"/>
                </a:cxn>
                <a:cxn ang="0">
                  <a:pos x="1033" y="202"/>
                </a:cxn>
                <a:cxn ang="0">
                  <a:pos x="1015" y="183"/>
                </a:cxn>
                <a:cxn ang="0">
                  <a:pos x="1011" y="182"/>
                </a:cxn>
                <a:cxn ang="0">
                  <a:pos x="1012" y="202"/>
                </a:cxn>
                <a:cxn ang="0">
                  <a:pos x="1049" y="243"/>
                </a:cxn>
                <a:cxn ang="0">
                  <a:pos x="1055" y="243"/>
                </a:cxn>
                <a:cxn ang="0">
                  <a:pos x="1067" y="220"/>
                </a:cxn>
                <a:cxn ang="0">
                  <a:pos x="1033" y="202"/>
                </a:cxn>
                <a:cxn ang="0">
                  <a:pos x="1140" y="22"/>
                </a:cxn>
                <a:cxn ang="0">
                  <a:pos x="1067" y="220"/>
                </a:cxn>
              </a:cxnLst>
              <a:rect l="0" t="0" r="r" b="b"/>
              <a:pathLst>
                <a:path w="1164" h="1151">
                  <a:moveTo>
                    <a:pt x="1155" y="0"/>
                  </a:moveTo>
                  <a:lnTo>
                    <a:pt x="1152" y="1"/>
                  </a:lnTo>
                  <a:lnTo>
                    <a:pt x="911" y="71"/>
                  </a:lnTo>
                  <a:lnTo>
                    <a:pt x="909" y="74"/>
                  </a:lnTo>
                  <a:lnTo>
                    <a:pt x="907" y="79"/>
                  </a:lnTo>
                  <a:lnTo>
                    <a:pt x="908" y="82"/>
                  </a:lnTo>
                  <a:lnTo>
                    <a:pt x="942" y="121"/>
                  </a:lnTo>
                  <a:lnTo>
                    <a:pt x="700" y="337"/>
                  </a:lnTo>
                  <a:lnTo>
                    <a:pt x="700" y="338"/>
                  </a:lnTo>
                  <a:lnTo>
                    <a:pt x="514" y="652"/>
                  </a:lnTo>
                  <a:lnTo>
                    <a:pt x="170" y="678"/>
                  </a:lnTo>
                  <a:lnTo>
                    <a:pt x="168" y="680"/>
                  </a:lnTo>
                  <a:lnTo>
                    <a:pt x="0" y="1000"/>
                  </a:lnTo>
                  <a:lnTo>
                    <a:pt x="0" y="1001"/>
                  </a:lnTo>
                  <a:lnTo>
                    <a:pt x="0" y="1147"/>
                  </a:lnTo>
                  <a:lnTo>
                    <a:pt x="4" y="1151"/>
                  </a:lnTo>
                  <a:lnTo>
                    <a:pt x="40" y="1151"/>
                  </a:lnTo>
                  <a:lnTo>
                    <a:pt x="43" y="1149"/>
                  </a:lnTo>
                  <a:lnTo>
                    <a:pt x="50" y="1135"/>
                  </a:lnTo>
                  <a:lnTo>
                    <a:pt x="16" y="1135"/>
                  </a:lnTo>
                  <a:lnTo>
                    <a:pt x="16" y="1004"/>
                  </a:lnTo>
                  <a:lnTo>
                    <a:pt x="179" y="693"/>
                  </a:lnTo>
                  <a:lnTo>
                    <a:pt x="522" y="668"/>
                  </a:lnTo>
                  <a:lnTo>
                    <a:pt x="525" y="666"/>
                  </a:lnTo>
                  <a:lnTo>
                    <a:pt x="713" y="348"/>
                  </a:lnTo>
                  <a:lnTo>
                    <a:pt x="962" y="125"/>
                  </a:lnTo>
                  <a:lnTo>
                    <a:pt x="962" y="120"/>
                  </a:lnTo>
                  <a:lnTo>
                    <a:pt x="930" y="83"/>
                  </a:lnTo>
                  <a:lnTo>
                    <a:pt x="1140" y="22"/>
                  </a:lnTo>
                  <a:lnTo>
                    <a:pt x="1158" y="22"/>
                  </a:lnTo>
                  <a:lnTo>
                    <a:pt x="1163" y="9"/>
                  </a:lnTo>
                  <a:lnTo>
                    <a:pt x="1163" y="6"/>
                  </a:lnTo>
                  <a:lnTo>
                    <a:pt x="1159" y="1"/>
                  </a:lnTo>
                  <a:lnTo>
                    <a:pt x="1155" y="0"/>
                  </a:lnTo>
                  <a:close/>
                  <a:moveTo>
                    <a:pt x="1011" y="182"/>
                  </a:moveTo>
                  <a:lnTo>
                    <a:pt x="1009" y="183"/>
                  </a:lnTo>
                  <a:lnTo>
                    <a:pt x="769" y="397"/>
                  </a:lnTo>
                  <a:lnTo>
                    <a:pt x="768" y="398"/>
                  </a:lnTo>
                  <a:lnTo>
                    <a:pt x="568" y="739"/>
                  </a:lnTo>
                  <a:lnTo>
                    <a:pt x="227" y="765"/>
                  </a:lnTo>
                  <a:lnTo>
                    <a:pt x="225" y="766"/>
                  </a:lnTo>
                  <a:lnTo>
                    <a:pt x="223" y="769"/>
                  </a:lnTo>
                  <a:lnTo>
                    <a:pt x="32" y="1135"/>
                  </a:lnTo>
                  <a:lnTo>
                    <a:pt x="50" y="1135"/>
                  </a:lnTo>
                  <a:lnTo>
                    <a:pt x="236" y="780"/>
                  </a:lnTo>
                  <a:lnTo>
                    <a:pt x="576" y="755"/>
                  </a:lnTo>
                  <a:lnTo>
                    <a:pt x="579" y="753"/>
                  </a:lnTo>
                  <a:lnTo>
                    <a:pt x="781" y="408"/>
                  </a:lnTo>
                  <a:lnTo>
                    <a:pt x="1012" y="202"/>
                  </a:lnTo>
                  <a:lnTo>
                    <a:pt x="1033" y="202"/>
                  </a:lnTo>
                  <a:lnTo>
                    <a:pt x="1017" y="184"/>
                  </a:lnTo>
                  <a:lnTo>
                    <a:pt x="1015" y="183"/>
                  </a:lnTo>
                  <a:lnTo>
                    <a:pt x="1013" y="183"/>
                  </a:lnTo>
                  <a:lnTo>
                    <a:pt x="1011" y="182"/>
                  </a:lnTo>
                  <a:close/>
                  <a:moveTo>
                    <a:pt x="1033" y="202"/>
                  </a:moveTo>
                  <a:lnTo>
                    <a:pt x="1012" y="202"/>
                  </a:lnTo>
                  <a:lnTo>
                    <a:pt x="1047" y="242"/>
                  </a:lnTo>
                  <a:lnTo>
                    <a:pt x="1049" y="243"/>
                  </a:lnTo>
                  <a:lnTo>
                    <a:pt x="1052" y="243"/>
                  </a:lnTo>
                  <a:lnTo>
                    <a:pt x="1055" y="243"/>
                  </a:lnTo>
                  <a:lnTo>
                    <a:pt x="1057" y="241"/>
                  </a:lnTo>
                  <a:lnTo>
                    <a:pt x="1067" y="220"/>
                  </a:lnTo>
                  <a:lnTo>
                    <a:pt x="1049" y="220"/>
                  </a:lnTo>
                  <a:lnTo>
                    <a:pt x="1033" y="202"/>
                  </a:lnTo>
                  <a:close/>
                  <a:moveTo>
                    <a:pt x="1158" y="22"/>
                  </a:moveTo>
                  <a:lnTo>
                    <a:pt x="1140" y="22"/>
                  </a:lnTo>
                  <a:lnTo>
                    <a:pt x="1049" y="220"/>
                  </a:lnTo>
                  <a:lnTo>
                    <a:pt x="1067" y="220"/>
                  </a:lnTo>
                  <a:lnTo>
                    <a:pt x="1158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018" y="833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2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2"/>
                </a:cxn>
                <a:cxn ang="0">
                  <a:pos x="11" y="63"/>
                </a:cxn>
                <a:cxn ang="0">
                  <a:pos x="22" y="71"/>
                </a:cxn>
                <a:cxn ang="0">
                  <a:pos x="37" y="74"/>
                </a:cxn>
                <a:cxn ang="0">
                  <a:pos x="51" y="71"/>
                </a:cxn>
                <a:cxn ang="0">
                  <a:pos x="63" y="63"/>
                </a:cxn>
                <a:cxn ang="0">
                  <a:pos x="71" y="52"/>
                </a:cxn>
                <a:cxn ang="0">
                  <a:pos x="74" y="37"/>
                </a:cxn>
                <a:cxn ang="0">
                  <a:pos x="71" y="23"/>
                </a:cxn>
                <a:cxn ang="0">
                  <a:pos x="63" y="11"/>
                </a:cxn>
                <a:cxn ang="0">
                  <a:pos x="51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2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2"/>
                  </a:lnTo>
                  <a:lnTo>
                    <a:pt x="11" y="63"/>
                  </a:lnTo>
                  <a:lnTo>
                    <a:pt x="22" y="71"/>
                  </a:lnTo>
                  <a:lnTo>
                    <a:pt x="37" y="74"/>
                  </a:lnTo>
                  <a:lnTo>
                    <a:pt x="51" y="71"/>
                  </a:lnTo>
                  <a:lnTo>
                    <a:pt x="63" y="63"/>
                  </a:lnTo>
                  <a:lnTo>
                    <a:pt x="71" y="52"/>
                  </a:lnTo>
                  <a:lnTo>
                    <a:pt x="74" y="37"/>
                  </a:lnTo>
                  <a:lnTo>
                    <a:pt x="71" y="23"/>
                  </a:lnTo>
                  <a:lnTo>
                    <a:pt x="63" y="11"/>
                  </a:lnTo>
                  <a:lnTo>
                    <a:pt x="51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7390" y="1217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7" y="75"/>
                </a:cxn>
                <a:cxn ang="0">
                  <a:pos x="52" y="72"/>
                </a:cxn>
                <a:cxn ang="0">
                  <a:pos x="63" y="64"/>
                </a:cxn>
                <a:cxn ang="0">
                  <a:pos x="71" y="52"/>
                </a:cxn>
                <a:cxn ang="0">
                  <a:pos x="74" y="38"/>
                </a:cxn>
                <a:cxn ang="0">
                  <a:pos x="71" y="23"/>
                </a:cxn>
                <a:cxn ang="0">
                  <a:pos x="63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7" y="75"/>
                  </a:lnTo>
                  <a:lnTo>
                    <a:pt x="52" y="72"/>
                  </a:lnTo>
                  <a:lnTo>
                    <a:pt x="63" y="64"/>
                  </a:lnTo>
                  <a:lnTo>
                    <a:pt x="71" y="52"/>
                  </a:lnTo>
                  <a:lnTo>
                    <a:pt x="74" y="38"/>
                  </a:lnTo>
                  <a:lnTo>
                    <a:pt x="71" y="23"/>
                  </a:lnTo>
                  <a:lnTo>
                    <a:pt x="63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6711" y="1460"/>
              <a:ext cx="75" cy="7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8" y="75"/>
                </a:cxn>
                <a:cxn ang="0">
                  <a:pos x="52" y="72"/>
                </a:cxn>
                <a:cxn ang="0">
                  <a:pos x="64" y="64"/>
                </a:cxn>
                <a:cxn ang="0">
                  <a:pos x="72" y="52"/>
                </a:cxn>
                <a:cxn ang="0">
                  <a:pos x="75" y="38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8" y="0"/>
                </a:cxn>
              </a:cxnLst>
              <a:rect l="0" t="0" r="r" b="b"/>
              <a:pathLst>
                <a:path w="75" h="75">
                  <a:moveTo>
                    <a:pt x="38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8" y="75"/>
                  </a:lnTo>
                  <a:lnTo>
                    <a:pt x="52" y="72"/>
                  </a:lnTo>
                  <a:lnTo>
                    <a:pt x="64" y="64"/>
                  </a:lnTo>
                  <a:lnTo>
                    <a:pt x="72" y="52"/>
                  </a:lnTo>
                  <a:lnTo>
                    <a:pt x="75" y="38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6445" y="1290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2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2" y="72"/>
                </a:cxn>
                <a:cxn ang="0">
                  <a:pos x="37" y="75"/>
                </a:cxn>
                <a:cxn ang="0">
                  <a:pos x="51" y="72"/>
                </a:cxn>
                <a:cxn ang="0">
                  <a:pos x="63" y="64"/>
                </a:cxn>
                <a:cxn ang="0">
                  <a:pos x="71" y="52"/>
                </a:cxn>
                <a:cxn ang="0">
                  <a:pos x="74" y="38"/>
                </a:cxn>
                <a:cxn ang="0">
                  <a:pos x="71" y="23"/>
                </a:cxn>
                <a:cxn ang="0">
                  <a:pos x="63" y="11"/>
                </a:cxn>
                <a:cxn ang="0">
                  <a:pos x="51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2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2" y="72"/>
                  </a:lnTo>
                  <a:lnTo>
                    <a:pt x="37" y="75"/>
                  </a:lnTo>
                  <a:lnTo>
                    <a:pt x="51" y="72"/>
                  </a:lnTo>
                  <a:lnTo>
                    <a:pt x="63" y="64"/>
                  </a:lnTo>
                  <a:lnTo>
                    <a:pt x="71" y="52"/>
                  </a:lnTo>
                  <a:lnTo>
                    <a:pt x="74" y="38"/>
                  </a:lnTo>
                  <a:lnTo>
                    <a:pt x="71" y="23"/>
                  </a:lnTo>
                  <a:lnTo>
                    <a:pt x="63" y="11"/>
                  </a:lnTo>
                  <a:lnTo>
                    <a:pt x="51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6723" y="1009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2"/>
                </a:cxn>
                <a:cxn ang="0">
                  <a:pos x="11" y="10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3" y="63"/>
                </a:cxn>
                <a:cxn ang="0">
                  <a:pos x="71" y="51"/>
                </a:cxn>
                <a:cxn ang="0">
                  <a:pos x="74" y="37"/>
                </a:cxn>
                <a:cxn ang="0">
                  <a:pos x="71" y="22"/>
                </a:cxn>
                <a:cxn ang="0">
                  <a:pos x="63" y="10"/>
                </a:cxn>
                <a:cxn ang="0">
                  <a:pos x="52" y="2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2"/>
                  </a:lnTo>
                  <a:lnTo>
                    <a:pt x="11" y="10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3" y="63"/>
                  </a:lnTo>
                  <a:lnTo>
                    <a:pt x="71" y="51"/>
                  </a:lnTo>
                  <a:lnTo>
                    <a:pt x="74" y="37"/>
                  </a:lnTo>
                  <a:lnTo>
                    <a:pt x="71" y="22"/>
                  </a:lnTo>
                  <a:lnTo>
                    <a:pt x="63" y="10"/>
                  </a:lnTo>
                  <a:lnTo>
                    <a:pt x="52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6996" y="1059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2"/>
                </a:cxn>
                <a:cxn ang="0">
                  <a:pos x="11" y="10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1"/>
                </a:cxn>
                <a:cxn ang="0">
                  <a:pos x="75" y="37"/>
                </a:cxn>
                <a:cxn ang="0">
                  <a:pos x="72" y="22"/>
                </a:cxn>
                <a:cxn ang="0">
                  <a:pos x="64" y="10"/>
                </a:cxn>
                <a:cxn ang="0">
                  <a:pos x="52" y="2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2"/>
                  </a:lnTo>
                  <a:lnTo>
                    <a:pt x="11" y="10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1"/>
                  </a:lnTo>
                  <a:lnTo>
                    <a:pt x="75" y="37"/>
                  </a:lnTo>
                  <a:lnTo>
                    <a:pt x="72" y="22"/>
                  </a:lnTo>
                  <a:lnTo>
                    <a:pt x="64" y="10"/>
                  </a:lnTo>
                  <a:lnTo>
                    <a:pt x="52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6546" y="1586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0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3" y="63"/>
                </a:cxn>
                <a:cxn ang="0">
                  <a:pos x="71" y="51"/>
                </a:cxn>
                <a:cxn ang="0">
                  <a:pos x="74" y="37"/>
                </a:cxn>
                <a:cxn ang="0">
                  <a:pos x="71" y="22"/>
                </a:cxn>
                <a:cxn ang="0">
                  <a:pos x="63" y="10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0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3" y="63"/>
                  </a:lnTo>
                  <a:lnTo>
                    <a:pt x="71" y="51"/>
                  </a:lnTo>
                  <a:lnTo>
                    <a:pt x="74" y="37"/>
                  </a:lnTo>
                  <a:lnTo>
                    <a:pt x="71" y="22"/>
                  </a:lnTo>
                  <a:lnTo>
                    <a:pt x="63" y="10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6377" y="1385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2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2"/>
                </a:cxn>
                <a:cxn ang="0">
                  <a:pos x="74" y="37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2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2"/>
                  </a:lnTo>
                  <a:lnTo>
                    <a:pt x="74" y="37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6996" y="1513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1"/>
                </a:cxn>
                <a:cxn ang="0">
                  <a:pos x="75" y="37"/>
                </a:cxn>
                <a:cxn ang="0">
                  <a:pos x="72" y="22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1"/>
                  </a:lnTo>
                  <a:lnTo>
                    <a:pt x="75" y="37"/>
                  </a:lnTo>
                  <a:lnTo>
                    <a:pt x="72" y="22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7324" y="853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1"/>
                </a:cxn>
                <a:cxn ang="0">
                  <a:pos x="74" y="37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1"/>
                  </a:lnTo>
                  <a:lnTo>
                    <a:pt x="74" y="37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6939" y="1377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1"/>
                </a:cxn>
                <a:cxn ang="0">
                  <a:pos x="75" y="37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1"/>
                  </a:lnTo>
                  <a:lnTo>
                    <a:pt x="75" y="37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6291" y="1022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7" y="75"/>
                </a:cxn>
                <a:cxn ang="0">
                  <a:pos x="52" y="72"/>
                </a:cxn>
                <a:cxn ang="0">
                  <a:pos x="64" y="64"/>
                </a:cxn>
                <a:cxn ang="0">
                  <a:pos x="72" y="52"/>
                </a:cxn>
                <a:cxn ang="0">
                  <a:pos x="74" y="38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7" y="75"/>
                  </a:lnTo>
                  <a:lnTo>
                    <a:pt x="52" y="72"/>
                  </a:lnTo>
                  <a:lnTo>
                    <a:pt x="64" y="64"/>
                  </a:lnTo>
                  <a:lnTo>
                    <a:pt x="72" y="52"/>
                  </a:lnTo>
                  <a:lnTo>
                    <a:pt x="74" y="38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6246" y="1606"/>
              <a:ext cx="75" cy="7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8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1"/>
                </a:cxn>
                <a:cxn ang="0">
                  <a:pos x="75" y="37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8" y="0"/>
                </a:cxn>
              </a:cxnLst>
              <a:rect l="0" t="0" r="r" b="b"/>
              <a:pathLst>
                <a:path w="75" h="75">
                  <a:moveTo>
                    <a:pt x="38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8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1"/>
                  </a:lnTo>
                  <a:lnTo>
                    <a:pt x="75" y="37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6482" y="1180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7" y="74"/>
                </a:cxn>
                <a:cxn ang="0">
                  <a:pos x="52" y="72"/>
                </a:cxn>
                <a:cxn ang="0">
                  <a:pos x="64" y="64"/>
                </a:cxn>
                <a:cxn ang="0">
                  <a:pos x="72" y="52"/>
                </a:cxn>
                <a:cxn ang="0">
                  <a:pos x="74" y="37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7" y="74"/>
                  </a:lnTo>
                  <a:lnTo>
                    <a:pt x="52" y="72"/>
                  </a:lnTo>
                  <a:lnTo>
                    <a:pt x="64" y="64"/>
                  </a:lnTo>
                  <a:lnTo>
                    <a:pt x="72" y="52"/>
                  </a:lnTo>
                  <a:lnTo>
                    <a:pt x="74" y="37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7107" y="1586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1"/>
                </a:cxn>
                <a:cxn ang="0">
                  <a:pos x="75" y="37"/>
                </a:cxn>
                <a:cxn ang="0">
                  <a:pos x="72" y="22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1"/>
                  </a:lnTo>
                  <a:lnTo>
                    <a:pt x="75" y="37"/>
                  </a:lnTo>
                  <a:lnTo>
                    <a:pt x="72" y="22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6901" y="1586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7" y="74"/>
                </a:cxn>
                <a:cxn ang="0">
                  <a:pos x="52" y="71"/>
                </a:cxn>
                <a:cxn ang="0">
                  <a:pos x="63" y="63"/>
                </a:cxn>
                <a:cxn ang="0">
                  <a:pos x="71" y="51"/>
                </a:cxn>
                <a:cxn ang="0">
                  <a:pos x="74" y="37"/>
                </a:cxn>
                <a:cxn ang="0">
                  <a:pos x="71" y="22"/>
                </a:cxn>
                <a:cxn ang="0">
                  <a:pos x="63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7" y="74"/>
                  </a:lnTo>
                  <a:lnTo>
                    <a:pt x="52" y="71"/>
                  </a:lnTo>
                  <a:lnTo>
                    <a:pt x="63" y="63"/>
                  </a:lnTo>
                  <a:lnTo>
                    <a:pt x="71" y="51"/>
                  </a:lnTo>
                  <a:lnTo>
                    <a:pt x="74" y="37"/>
                  </a:lnTo>
                  <a:lnTo>
                    <a:pt x="71" y="22"/>
                  </a:lnTo>
                  <a:lnTo>
                    <a:pt x="63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7145" y="1476"/>
              <a:ext cx="75" cy="7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3" y="71"/>
                </a:cxn>
                <a:cxn ang="0">
                  <a:pos x="38" y="74"/>
                </a:cxn>
                <a:cxn ang="0">
                  <a:pos x="52" y="71"/>
                </a:cxn>
                <a:cxn ang="0">
                  <a:pos x="64" y="63"/>
                </a:cxn>
                <a:cxn ang="0">
                  <a:pos x="72" y="51"/>
                </a:cxn>
                <a:cxn ang="0">
                  <a:pos x="75" y="37"/>
                </a:cxn>
                <a:cxn ang="0">
                  <a:pos x="72" y="22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8" y="0"/>
                </a:cxn>
              </a:cxnLst>
              <a:rect l="0" t="0" r="r" b="b"/>
              <a:pathLst>
                <a:path w="75" h="75">
                  <a:moveTo>
                    <a:pt x="38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3" y="71"/>
                  </a:lnTo>
                  <a:lnTo>
                    <a:pt x="38" y="74"/>
                  </a:lnTo>
                  <a:lnTo>
                    <a:pt x="52" y="71"/>
                  </a:lnTo>
                  <a:lnTo>
                    <a:pt x="64" y="63"/>
                  </a:lnTo>
                  <a:lnTo>
                    <a:pt x="72" y="51"/>
                  </a:lnTo>
                  <a:lnTo>
                    <a:pt x="75" y="37"/>
                  </a:lnTo>
                  <a:lnTo>
                    <a:pt x="72" y="22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6040" y="1313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7" y="75"/>
                </a:cxn>
                <a:cxn ang="0">
                  <a:pos x="52" y="72"/>
                </a:cxn>
                <a:cxn ang="0">
                  <a:pos x="63" y="64"/>
                </a:cxn>
                <a:cxn ang="0">
                  <a:pos x="71" y="52"/>
                </a:cxn>
                <a:cxn ang="0">
                  <a:pos x="74" y="37"/>
                </a:cxn>
                <a:cxn ang="0">
                  <a:pos x="71" y="23"/>
                </a:cxn>
                <a:cxn ang="0">
                  <a:pos x="63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7" y="75"/>
                  </a:lnTo>
                  <a:lnTo>
                    <a:pt x="52" y="72"/>
                  </a:lnTo>
                  <a:lnTo>
                    <a:pt x="63" y="64"/>
                  </a:lnTo>
                  <a:lnTo>
                    <a:pt x="71" y="52"/>
                  </a:lnTo>
                  <a:lnTo>
                    <a:pt x="74" y="37"/>
                  </a:lnTo>
                  <a:lnTo>
                    <a:pt x="71" y="23"/>
                  </a:lnTo>
                  <a:lnTo>
                    <a:pt x="63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6024" y="1423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2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2" y="72"/>
                </a:cxn>
                <a:cxn ang="0">
                  <a:pos x="37" y="74"/>
                </a:cxn>
                <a:cxn ang="0">
                  <a:pos x="51" y="72"/>
                </a:cxn>
                <a:cxn ang="0">
                  <a:pos x="63" y="64"/>
                </a:cxn>
                <a:cxn ang="0">
                  <a:pos x="71" y="52"/>
                </a:cxn>
                <a:cxn ang="0">
                  <a:pos x="74" y="37"/>
                </a:cxn>
                <a:cxn ang="0">
                  <a:pos x="71" y="23"/>
                </a:cxn>
                <a:cxn ang="0">
                  <a:pos x="63" y="11"/>
                </a:cxn>
                <a:cxn ang="0">
                  <a:pos x="51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2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2" y="72"/>
                  </a:lnTo>
                  <a:lnTo>
                    <a:pt x="37" y="74"/>
                  </a:lnTo>
                  <a:lnTo>
                    <a:pt x="51" y="72"/>
                  </a:lnTo>
                  <a:lnTo>
                    <a:pt x="63" y="64"/>
                  </a:lnTo>
                  <a:lnTo>
                    <a:pt x="71" y="52"/>
                  </a:lnTo>
                  <a:lnTo>
                    <a:pt x="74" y="37"/>
                  </a:lnTo>
                  <a:lnTo>
                    <a:pt x="71" y="23"/>
                  </a:lnTo>
                  <a:lnTo>
                    <a:pt x="63" y="11"/>
                  </a:lnTo>
                  <a:lnTo>
                    <a:pt x="51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6711" y="1313"/>
              <a:ext cx="75" cy="7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8" y="75"/>
                </a:cxn>
                <a:cxn ang="0">
                  <a:pos x="52" y="72"/>
                </a:cxn>
                <a:cxn ang="0">
                  <a:pos x="64" y="64"/>
                </a:cxn>
                <a:cxn ang="0">
                  <a:pos x="72" y="52"/>
                </a:cxn>
                <a:cxn ang="0">
                  <a:pos x="75" y="38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8" y="0"/>
                </a:cxn>
              </a:cxnLst>
              <a:rect l="0" t="0" r="r" b="b"/>
              <a:pathLst>
                <a:path w="75" h="75">
                  <a:moveTo>
                    <a:pt x="38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8" y="75"/>
                  </a:lnTo>
                  <a:lnTo>
                    <a:pt x="52" y="72"/>
                  </a:lnTo>
                  <a:lnTo>
                    <a:pt x="64" y="64"/>
                  </a:lnTo>
                  <a:lnTo>
                    <a:pt x="72" y="52"/>
                  </a:lnTo>
                  <a:lnTo>
                    <a:pt x="75" y="38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6253" y="1381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7" y="75"/>
                </a:cxn>
                <a:cxn ang="0">
                  <a:pos x="52" y="72"/>
                </a:cxn>
                <a:cxn ang="0">
                  <a:pos x="63" y="64"/>
                </a:cxn>
                <a:cxn ang="0">
                  <a:pos x="71" y="52"/>
                </a:cxn>
                <a:cxn ang="0">
                  <a:pos x="74" y="38"/>
                </a:cxn>
                <a:cxn ang="0">
                  <a:pos x="71" y="23"/>
                </a:cxn>
                <a:cxn ang="0">
                  <a:pos x="63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7" y="75"/>
                  </a:lnTo>
                  <a:lnTo>
                    <a:pt x="52" y="72"/>
                  </a:lnTo>
                  <a:lnTo>
                    <a:pt x="63" y="64"/>
                  </a:lnTo>
                  <a:lnTo>
                    <a:pt x="71" y="52"/>
                  </a:lnTo>
                  <a:lnTo>
                    <a:pt x="74" y="38"/>
                  </a:lnTo>
                  <a:lnTo>
                    <a:pt x="71" y="23"/>
                  </a:lnTo>
                  <a:lnTo>
                    <a:pt x="63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2184" y="1648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2" y="3"/>
                </a:cxn>
                <a:cxn ang="0">
                  <a:pos x="11" y="11"/>
                </a:cxn>
                <a:cxn ang="0">
                  <a:pos x="3" y="22"/>
                </a:cxn>
                <a:cxn ang="0">
                  <a:pos x="0" y="37"/>
                </a:cxn>
                <a:cxn ang="0">
                  <a:pos x="3" y="51"/>
                </a:cxn>
                <a:cxn ang="0">
                  <a:pos x="11" y="63"/>
                </a:cxn>
                <a:cxn ang="0">
                  <a:pos x="22" y="71"/>
                </a:cxn>
                <a:cxn ang="0">
                  <a:pos x="37" y="74"/>
                </a:cxn>
                <a:cxn ang="0">
                  <a:pos x="51" y="71"/>
                </a:cxn>
                <a:cxn ang="0">
                  <a:pos x="63" y="63"/>
                </a:cxn>
                <a:cxn ang="0">
                  <a:pos x="71" y="51"/>
                </a:cxn>
                <a:cxn ang="0">
                  <a:pos x="74" y="37"/>
                </a:cxn>
                <a:cxn ang="0">
                  <a:pos x="71" y="22"/>
                </a:cxn>
                <a:cxn ang="0">
                  <a:pos x="63" y="11"/>
                </a:cxn>
                <a:cxn ang="0">
                  <a:pos x="51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2" y="3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7"/>
                  </a:lnTo>
                  <a:lnTo>
                    <a:pt x="3" y="51"/>
                  </a:lnTo>
                  <a:lnTo>
                    <a:pt x="11" y="63"/>
                  </a:lnTo>
                  <a:lnTo>
                    <a:pt x="22" y="71"/>
                  </a:lnTo>
                  <a:lnTo>
                    <a:pt x="37" y="74"/>
                  </a:lnTo>
                  <a:lnTo>
                    <a:pt x="51" y="71"/>
                  </a:lnTo>
                  <a:lnTo>
                    <a:pt x="63" y="63"/>
                  </a:lnTo>
                  <a:lnTo>
                    <a:pt x="71" y="51"/>
                  </a:lnTo>
                  <a:lnTo>
                    <a:pt x="74" y="37"/>
                  </a:lnTo>
                  <a:lnTo>
                    <a:pt x="71" y="22"/>
                  </a:lnTo>
                  <a:lnTo>
                    <a:pt x="63" y="11"/>
                  </a:lnTo>
                  <a:lnTo>
                    <a:pt x="51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2951" y="1070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7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7" y="75"/>
                </a:cxn>
                <a:cxn ang="0">
                  <a:pos x="52" y="72"/>
                </a:cxn>
                <a:cxn ang="0">
                  <a:pos x="64" y="64"/>
                </a:cxn>
                <a:cxn ang="0">
                  <a:pos x="72" y="52"/>
                </a:cxn>
                <a:cxn ang="0">
                  <a:pos x="75" y="37"/>
                </a:cxn>
                <a:cxn ang="0">
                  <a:pos x="72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7" y="75"/>
                  </a:lnTo>
                  <a:lnTo>
                    <a:pt x="52" y="72"/>
                  </a:lnTo>
                  <a:lnTo>
                    <a:pt x="64" y="64"/>
                  </a:lnTo>
                  <a:lnTo>
                    <a:pt x="72" y="52"/>
                  </a:lnTo>
                  <a:lnTo>
                    <a:pt x="75" y="37"/>
                  </a:lnTo>
                  <a:lnTo>
                    <a:pt x="72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B41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2559" y="1549"/>
              <a:ext cx="75" cy="7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2"/>
                </a:cxn>
                <a:cxn ang="0">
                  <a:pos x="37" y="75"/>
                </a:cxn>
                <a:cxn ang="0">
                  <a:pos x="51" y="72"/>
                </a:cxn>
                <a:cxn ang="0">
                  <a:pos x="63" y="64"/>
                </a:cxn>
                <a:cxn ang="0">
                  <a:pos x="71" y="52"/>
                </a:cxn>
                <a:cxn ang="0">
                  <a:pos x="74" y="38"/>
                </a:cxn>
                <a:cxn ang="0">
                  <a:pos x="71" y="23"/>
                </a:cxn>
                <a:cxn ang="0">
                  <a:pos x="63" y="11"/>
                </a:cxn>
                <a:cxn ang="0">
                  <a:pos x="51" y="3"/>
                </a:cxn>
                <a:cxn ang="0">
                  <a:pos x="37" y="0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2"/>
                  </a:lnTo>
                  <a:lnTo>
                    <a:pt x="37" y="75"/>
                  </a:lnTo>
                  <a:lnTo>
                    <a:pt x="51" y="72"/>
                  </a:lnTo>
                  <a:lnTo>
                    <a:pt x="63" y="64"/>
                  </a:lnTo>
                  <a:lnTo>
                    <a:pt x="71" y="52"/>
                  </a:lnTo>
                  <a:lnTo>
                    <a:pt x="74" y="38"/>
                  </a:lnTo>
                  <a:lnTo>
                    <a:pt x="71" y="23"/>
                  </a:lnTo>
                  <a:lnTo>
                    <a:pt x="63" y="11"/>
                  </a:lnTo>
                  <a:lnTo>
                    <a:pt x="51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39D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3761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39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440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Структура проекта</vt:lpstr>
      <vt:lpstr>Презентация PowerPoint</vt:lpstr>
      <vt:lpstr>Презентация PowerPoint</vt:lpstr>
      <vt:lpstr>Приложение 1.  Маршрутный лист Приложение 2. Вариативные задания для оценки достижения планируемых результатов квест-игры «Азбука налогоплательщика» Приложение 3. Раздаточный материал для выполнения заданий станции 4 (выдержки из Налогового кодекса РФ и Уголовного кодекса РФ) Приложение 4. Эталон ответов на вариативные задания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</dc:creator>
  <cp:lastModifiedBy>User</cp:lastModifiedBy>
  <cp:revision>12</cp:revision>
  <dcterms:created xsi:type="dcterms:W3CDTF">2018-05-17T20:34:01Z</dcterms:created>
  <dcterms:modified xsi:type="dcterms:W3CDTF">2018-05-18T08:21:50Z</dcterms:modified>
</cp:coreProperties>
</file>