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9" r:id="rId4"/>
    <p:sldId id="275" r:id="rId5"/>
    <p:sldId id="278" r:id="rId6"/>
    <p:sldId id="270" r:id="rId7"/>
    <p:sldId id="271" r:id="rId8"/>
    <p:sldId id="273" r:id="rId9"/>
    <p:sldId id="274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7" r:id="rId18"/>
    <p:sldId id="266" r:id="rId19"/>
    <p:sldId id="265" r:id="rId20"/>
    <p:sldId id="268" r:id="rId21"/>
    <p:sldId id="287" r:id="rId22"/>
    <p:sldId id="290" r:id="rId23"/>
    <p:sldId id="291" r:id="rId24"/>
    <p:sldId id="292" r:id="rId25"/>
    <p:sldId id="272" r:id="rId26"/>
    <p:sldId id="288" r:id="rId27"/>
    <p:sldId id="289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72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86;&#1073;&#1083;&#1086;&#1078;&#1082;&#1072;%20&#1090;&#1077;&#1090;&#1088;&#1072;&#1076;&#1100;%20&#1087;&#1086;%20&#1092;&#1080;&#1085;&#1072;&#1085;&#1089;&#1086;&#1074;&#1086;&#1081;%20&#1075;&#1088;..docx" TargetMode="External"/><Relationship Id="rId2" Type="http://schemas.openxmlformats.org/officeDocument/2006/relationships/hyperlink" Target="&#1055;&#1077;&#1088;&#1074;&#1099;&#1077;%20&#1096;&#1072;&#1075;&#1080;%20&#1074;%20&#1092;&#1080;&#1085;.%20&#1075;&#1088;&#1072;&#1084;,%204.docx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1090;&#1077;&#1090;&#1088;&#1072;&#1076;&#1100;%20&#1055;&#1064;&#1074;&#1060;&#1043;%20&#1087;&#1077;&#1088;&#1077;&#1076;&#1077;&#1083;&#1072;&#1085;&#1085;&#1072;&#1103;.docx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131840" y="332656"/>
            <a:ext cx="3347864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Программа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6062" flipH="1">
            <a:off x="6368976" y="3559469"/>
            <a:ext cx="1894008" cy="134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177" y="5373216"/>
            <a:ext cx="5652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Составили:</a:t>
            </a:r>
          </a:p>
          <a:p>
            <a:pPr lvl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 4-х классов МОБУ СОШ № 31, г. Якутска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2750420" cy="205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836712"/>
            <a:ext cx="83765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«Первые шаги в финансовую</a:t>
            </a:r>
          </a:p>
          <a:p>
            <a:pPr algn="ctr"/>
            <a:r>
              <a:rPr lang="ru-RU" sz="48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грамотность»</a:t>
            </a:r>
            <a:endParaRPr lang="ru-RU" sz="48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7776864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содержательные линии курса: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деньги, их история, виды, функции;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семейный бюджет.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Освоение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содержания опирается на </a:t>
            </a:r>
            <a:r>
              <a:rPr lang="ru-RU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связи с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курсами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математики, литературы и окружающего мира. Учебные материалы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задания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подобраны в соответствии с возрастными особенностями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детей, регионального компонента и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включают задачи, практические задания, игры, мини-исследования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проекты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 процессе изучения курса формируются умения и навыки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учащихся с текстами, таблицами, схемами, а также поиска,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анализа и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представления информации и публичных выступлений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4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результаты.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632848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Личностными </a:t>
            </a:r>
            <a:r>
              <a:rPr lang="ru-RU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результатами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изучения курса 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«Первые шаги в финансовую грамотность»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pPr algn="just">
              <a:buFont typeface="Wingdings" pitchFamily="2" charset="2"/>
              <a:buChar char="v"/>
            </a:pP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осознание себя как члена семьи, 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общества, республики и государства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овладение начальными навыками адаптации в мире 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финансовых отношений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самостоятельности и осознание личной 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ответственности за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свои поступки;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навыков сотрудничества со взрослыми и сверстниками 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разных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игровых и реальных экономических ситуациях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1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848872" cy="48574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  <a:r>
              <a:rPr lang="ru-RU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освоение способов решения проблем творческого и 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поискового характера;</a:t>
            </a:r>
            <a:endParaRPr lang="ru-RU" sz="3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 различных способов поиска, сбора, 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обработки, анализа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представления информации;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логическими действиями сравнения, 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обобщения, классификации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установления аналогий и причинно-следственных 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связей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построения рассуждений, отнесения к известным понятиям;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базовыми предметными и </a:t>
            </a:r>
            <a:r>
              <a:rPr lang="ru-RU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межпредметными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понятиями;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327" y="116632"/>
            <a:ext cx="892899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Метапредметными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результатами изучения курса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«Первые шаги в финансовую грамотность» 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являются: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78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848872" cy="49294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регулятивные</a:t>
            </a:r>
            <a:r>
              <a:rPr lang="ru-RU" sz="3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понимание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цели своих действий;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простых планов с помощью учителя;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проявление познавательной и творческой инициативы;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правильности выполнения действий;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адекватное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восприятие предложений товарищей, учителей, родителей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0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48574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коммуникативные</a:t>
            </a:r>
            <a:r>
              <a:rPr lang="ru-RU" sz="1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ru-RU" sz="10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0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текстов в устной и письменной формах;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0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0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слушать собеседника и вести диалог;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0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0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признавать возможность существования различных </a:t>
            </a:r>
            <a:r>
              <a:rPr lang="ru-RU" sz="10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точек зрения </a:t>
            </a:r>
            <a:r>
              <a:rPr lang="ru-RU" sz="10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права каждого иметь свою;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0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10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излагать своё мнение и аргументировать свою точку </a:t>
            </a:r>
            <a:r>
              <a:rPr lang="ru-RU" sz="10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зрения </a:t>
            </a:r>
            <a:r>
              <a:rPr lang="ru-RU" sz="10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оценку событий;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0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умение договариваться о распределении функций и ролей в </a:t>
            </a:r>
            <a:r>
              <a:rPr lang="ru-RU" sz="10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совместной </a:t>
            </a:r>
            <a:r>
              <a:rPr lang="ru-RU" sz="10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деятельности; осуществлять взаимный контроль в </a:t>
            </a:r>
            <a:r>
              <a:rPr lang="ru-RU" sz="10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совместной деятельности</a:t>
            </a:r>
            <a:r>
              <a:rPr lang="ru-RU" sz="10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адекватно оценивать собственное поведение и </a:t>
            </a:r>
            <a:r>
              <a:rPr lang="ru-RU" sz="10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поведение окружающих</a:t>
            </a:r>
            <a:r>
              <a:rPr lang="ru-RU" sz="10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4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036496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Предметными результатами изучения курса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«Первые шаги в финансовую грамотность» являются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776864" cy="452596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понимание и правильное использование экономических терминов;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представление о роли денег в семье и обществе;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умение характеризовать виды и функции денег;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знание источников доходов и направлений расходов семьи;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умение рассчитывать доходы и расходы и составлять простой 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семейный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элементарных проблем в области семейных 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финансов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путей их решения;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проведение элементарных финансовых расчётов.</a:t>
            </a:r>
          </a:p>
          <a:p>
            <a:endParaRPr lang="ru-RU" sz="3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2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Учебно-тематический план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курса: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859216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Раздел 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(7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часов)   Из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истории...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1.Из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истории товарных отношений Якутии.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2.Что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такое деньги?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3.Какие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бывают деньги?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4.Роль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денег в жизни человека.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5.Почему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цены разные. Качество товара.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6.Рубли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копейки России.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7.Экскурсия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краеведческий музей им. Ярославского.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183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003232" cy="4929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Раздел 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(8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часов)Семейный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1.Семейный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 и почему его надо планировать.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2.Откуда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семье деньги.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3.На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тратятся деньги.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4.Потребности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членов семьи.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5.Как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умно управлять своими деньгами.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6.Мини-проект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«Как накопить на желаемое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7.Как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можно и нужно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сберегать. Выставка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народных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мастеров Якутии.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8.Итоговый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урок. Рефлексия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7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7920880" cy="482453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4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Раздел  </a:t>
            </a:r>
            <a:r>
              <a:rPr lang="ru-RU" sz="4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(10 часов</a:t>
            </a:r>
            <a:r>
              <a:rPr lang="ru-RU" sz="4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    </a:t>
            </a:r>
            <a:r>
              <a:rPr lang="ru-RU" sz="4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Государство и деньги.</a:t>
            </a:r>
          </a:p>
          <a:p>
            <a:pPr marL="0" indent="0" algn="just">
              <a:buNone/>
            </a:pPr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1.Товары</a:t>
            </a:r>
            <a:r>
              <a:rPr lang="ru-RU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Цены. Услуги.</a:t>
            </a:r>
          </a:p>
          <a:p>
            <a:pPr marL="0" indent="0" algn="just">
              <a:buNone/>
            </a:pPr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2.Сферы </a:t>
            </a:r>
            <a:r>
              <a:rPr lang="ru-RU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услуг (коммерческие и образовательные услуги)</a:t>
            </a:r>
          </a:p>
          <a:p>
            <a:pPr marL="0" indent="0" algn="just">
              <a:buNone/>
            </a:pPr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3.Социальные </a:t>
            </a:r>
            <a:r>
              <a:rPr lang="ru-RU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льготы (транспортная карта, льгота на питание, материнский капитал, пособия для детей)</a:t>
            </a:r>
          </a:p>
          <a:p>
            <a:pPr marL="0" indent="0" algn="just">
              <a:buNone/>
            </a:pPr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4.Банк</a:t>
            </a:r>
            <a:r>
              <a:rPr lang="ru-RU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Кредит. Банковская карта. Денежные (банковские) обороты.</a:t>
            </a:r>
          </a:p>
          <a:p>
            <a:pPr marL="0" indent="0" algn="just">
              <a:buNone/>
            </a:pPr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5.Экскурсия </a:t>
            </a:r>
            <a:r>
              <a:rPr lang="ru-RU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банк.</a:t>
            </a:r>
          </a:p>
          <a:p>
            <a:pPr marL="0" indent="0" algn="just">
              <a:buNone/>
            </a:pPr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6.Игра </a:t>
            </a:r>
            <a:r>
              <a:rPr lang="ru-RU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«Банк». Рисование банковских карт.</a:t>
            </a:r>
          </a:p>
          <a:p>
            <a:pPr marL="0" indent="0" algn="just">
              <a:buNone/>
            </a:pPr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7.Собственность</a:t>
            </a:r>
            <a:r>
              <a:rPr lang="ru-RU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Виды собственности.</a:t>
            </a:r>
          </a:p>
          <a:p>
            <a:pPr marL="0" indent="0" algn="just">
              <a:buNone/>
            </a:pPr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8.Игра «Монополия».</a:t>
            </a:r>
            <a:endParaRPr lang="ru-RU" sz="3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9.Меценаты </a:t>
            </a:r>
            <a:r>
              <a:rPr lang="ru-RU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нашей школы.</a:t>
            </a:r>
          </a:p>
          <a:p>
            <a:pPr marL="0" indent="0" algn="just">
              <a:buNone/>
            </a:pPr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10.Игра </a:t>
            </a:r>
            <a:r>
              <a:rPr lang="ru-RU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«Экономический калейдоскоп</a:t>
            </a:r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18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704856" cy="478539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sz="4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Раздел  4 (9 часов) Экономика.</a:t>
            </a:r>
          </a:p>
          <a:p>
            <a:pPr marL="0" indent="0" algn="just">
              <a:buNone/>
            </a:pPr>
            <a:r>
              <a:rPr lang="ru-RU" sz="4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1.Зачем </a:t>
            </a:r>
            <a:r>
              <a:rPr lang="ru-RU" sz="4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надо экономить.</a:t>
            </a:r>
          </a:p>
          <a:p>
            <a:pPr marL="0" indent="0" algn="just">
              <a:buNone/>
            </a:pPr>
            <a:r>
              <a:rPr lang="ru-RU" sz="4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2.Как </a:t>
            </a:r>
            <a:r>
              <a:rPr lang="ru-RU" sz="4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можно экономить.</a:t>
            </a:r>
          </a:p>
          <a:p>
            <a:pPr marL="0" indent="0" algn="just">
              <a:buNone/>
            </a:pPr>
            <a:r>
              <a:rPr lang="ru-RU" sz="4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3.Экономим </a:t>
            </a:r>
            <a:r>
              <a:rPr lang="ru-RU" sz="4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воду.</a:t>
            </a:r>
          </a:p>
          <a:p>
            <a:pPr marL="0" indent="0" algn="just">
              <a:buNone/>
            </a:pPr>
            <a:r>
              <a:rPr lang="ru-RU" sz="4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4.Экономим </a:t>
            </a:r>
            <a:r>
              <a:rPr lang="ru-RU" sz="4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тепло.</a:t>
            </a:r>
          </a:p>
          <a:p>
            <a:pPr marL="0" indent="0" algn="just">
              <a:buNone/>
            </a:pPr>
            <a:r>
              <a:rPr lang="ru-RU" sz="4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5.Экономим </a:t>
            </a:r>
            <a:r>
              <a:rPr lang="ru-RU" sz="4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электроэнергию.</a:t>
            </a:r>
          </a:p>
          <a:p>
            <a:pPr marL="0" indent="0" algn="just">
              <a:buNone/>
            </a:pPr>
            <a:r>
              <a:rPr lang="ru-RU" sz="4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6.Экономим </a:t>
            </a:r>
            <a:r>
              <a:rPr lang="ru-RU" sz="4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время.</a:t>
            </a:r>
          </a:p>
          <a:p>
            <a:pPr marL="0" indent="0" algn="just">
              <a:buNone/>
            </a:pPr>
            <a:r>
              <a:rPr lang="ru-RU" sz="4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7.Богатства </a:t>
            </a:r>
            <a:r>
              <a:rPr lang="ru-RU" sz="4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нашей Республики. Полезные ископаемые.</a:t>
            </a:r>
          </a:p>
          <a:p>
            <a:pPr marL="0" indent="0" algn="just">
              <a:buNone/>
            </a:pPr>
            <a:r>
              <a:rPr lang="ru-RU" sz="4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8.Планирование </a:t>
            </a:r>
            <a:r>
              <a:rPr lang="ru-RU" sz="4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будущего: далекого и близкого.</a:t>
            </a:r>
          </a:p>
          <a:p>
            <a:pPr marL="0" indent="0" algn="just">
              <a:buNone/>
            </a:pPr>
            <a:r>
              <a:rPr lang="ru-RU" sz="4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Экскурсия в </a:t>
            </a:r>
            <a:r>
              <a:rPr lang="ru-RU" sz="45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Комдрагмет</a:t>
            </a:r>
            <a:r>
              <a:rPr lang="ru-RU" sz="4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9.Обобщающий </a:t>
            </a:r>
            <a:r>
              <a:rPr lang="ru-RU" sz="4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  <a:r>
              <a:rPr lang="ru-RU" sz="4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. Рефлексия</a:t>
            </a:r>
            <a:r>
              <a:rPr lang="ru-RU" sz="4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.</a:t>
            </a:r>
            <a:endParaRPr lang="ru-RU" sz="4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23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введения проекта Министерства Финансов в среднеобразовательных школах некоторых субъектов Федерации будет введено обучение по предмету «Первые шаги в финансовую грамотность». В дальнейшем планируется ввод данной дисциплины в образовательный курс всех российских школ, а сам предмет станет обязательным и будет преподаваться учащимся всех классов с 1-го по 11-й.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577777" cy="190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43137" y1="7105" x2="50588" y2="7105"/>
                        <a14:foregroundMark x1="40196" y1="4474" x2="42549" y2="5263"/>
                        <a14:foregroundMark x1="47451" y1="4474" x2="49412" y2="5000"/>
                        <a14:foregroundMark x1="44118" y1="4211" x2="44706" y2="3158"/>
                        <a14:backgroundMark x1="64510" y1="97105" x2="81765" y2="89211"/>
                        <a14:backgroundMark x1="47255" y1="98421" x2="63725" y2="97895"/>
                        <a14:backgroundMark x1="39608" y1="1579" x2="52745" y2="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99653"/>
            <a:ext cx="2102414" cy="150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26816">
            <a:off x="2277227" y="840412"/>
            <a:ext cx="4078863" cy="5289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20723819">
            <a:off x="2074175" y="1790972"/>
            <a:ext cx="3654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«Первые шаги в            финансовую грамотность»</a:t>
            </a:r>
          </a:p>
        </p:txBody>
      </p:sp>
      <p:sp>
        <p:nvSpPr>
          <p:cNvPr id="5" name="Прямоугольник 4"/>
          <p:cNvSpPr/>
          <p:nvPr/>
        </p:nvSpPr>
        <p:spPr>
          <a:xfrm rot="20652392">
            <a:off x="1929951" y="1176204"/>
            <a:ext cx="3498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Рабочая тетрадь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33463">
            <a:off x="2888297" y="4944029"/>
            <a:ext cx="1875598" cy="139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85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«Финансовая грамотность детей»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5122912" cy="576064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участников – 157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4а – 29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4в – 30 уч.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4г –  33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4д - 32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4е – 33 уч.</a:t>
            </a:r>
          </a:p>
          <a:p>
            <a:endParaRPr lang="ru-RU" sz="4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1.Знаете ли вы историю происхождения денег? 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 - 93 (59%)              Нет  - 60 (38%)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2.Какие бывают деньги?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Бумажные –108 (69%)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Металлические – 71 (45%)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Монеты –36 (23%)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Старинные –5 (3%)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–9 (6%)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Деньги разных стран (евро, доллар, юань и </a:t>
            </a:r>
            <a:r>
              <a:rPr lang="ru-RU" sz="4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–34 (22%)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Золотые, серебряные, красивые - 8 (5%)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знают -2 (1%)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448272" cy="197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9089" y="4221088"/>
            <a:ext cx="3341384" cy="232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00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Какую 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играют деньги ?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Обмен, торговля – 15 (10%)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платежа – 21  (13%)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покупок – 58  (37%)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Зарплата -5 (3%)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Важную  роль-  27 (17 %)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знаю -1  (0.6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4.Дают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 тебе родители карманные деньги?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 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- 126  (80%)   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30 (19%)         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3959653" cy="231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77897"/>
            <a:ext cx="4824536" cy="279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98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 На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 первую очередь потратишь карманные деньги: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книги-  24  (15%)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игрушки или диски- 10 (6%)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сладости-29  (18%)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поход в театр или кино – 26 (17%)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крупную долгожданную покупку-57 (36%)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Другое-25(16%)</a:t>
            </a:r>
          </a:p>
          <a:p>
            <a:pPr marL="0" lvl="0" indent="0"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Ты 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стал(а)  бы лучше учиться, если бы родители платили тебе за хорошие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отметки?</a:t>
            </a: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-54  (34%)           </a:t>
            </a: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-57  (36%)             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знаю-46 (29%)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8188" y="3429000"/>
            <a:ext cx="4409350" cy="25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427713" cy="236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0467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504056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marL="0" indent="0" algn="just"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1.Умение представлять результат своей деятельности, проводить самоанализ  деятельности и самооценку ее результата.</a:t>
            </a:r>
          </a:p>
          <a:p>
            <a:pPr marL="0" indent="0" algn="just"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Развитость социально- коммуникативных компетенций у учащихся.</a:t>
            </a:r>
          </a:p>
          <a:p>
            <a:pPr marL="0" indent="0" algn="just"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3.Сформированность практических умений, исследовательских навыков и компетенций по данной теме.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023" l="977" r="99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883048" cy="188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1\Desktop\НПК\IMG-20171114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0073" y="1139307"/>
            <a:ext cx="3632737" cy="2049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979712" y="14890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unga" pitchFamily="34" charset="0"/>
              </a:rPr>
              <a:t>      Опыты.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unga" pitchFamily="34" charset="0"/>
              </a:rPr>
              <a:t/>
            </a:r>
            <a:b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unga" pitchFamily="34" charset="0"/>
              </a:rPr>
            </a:br>
            <a:endParaRPr lang="ru-RU" sz="4000" dirty="0">
              <a:cs typeface="Tunga" pitchFamily="34" charset="0"/>
            </a:endParaRPr>
          </a:p>
        </p:txBody>
      </p:sp>
      <p:pic>
        <p:nvPicPr>
          <p:cNvPr id="1027" name="Picture 3" descr="C:\Users\User11\Desktop\НПК\IMG-20171114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4792" y="3356992"/>
            <a:ext cx="1606109" cy="2847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11\Desktop\НПК\IMG-20171114-WA0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0477"/>
            <a:ext cx="2330561" cy="1747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11\Desktop\НПК\IMG-20171114-WA0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5"/>
            <a:ext cx="2787402" cy="1773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11\Desktop\НПК\IMG-20171114-WA00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9326" y="3356992"/>
            <a:ext cx="3583947" cy="2847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5741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16632"/>
            <a:ext cx="5814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unga" pitchFamily="34" charset="0"/>
              </a:rPr>
              <a:t>Выступление на НПК.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unga" pitchFamily="34" charset="0"/>
              </a:rPr>
              <a:t/>
            </a:r>
            <a:b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unga" pitchFamily="34" charset="0"/>
              </a:rPr>
            </a:br>
            <a:endParaRPr lang="ru-RU" sz="4000" dirty="0">
              <a:cs typeface="Tunga" pitchFamily="34" charset="0"/>
            </a:endParaRPr>
          </a:p>
        </p:txBody>
      </p:sp>
      <p:pic>
        <p:nvPicPr>
          <p:cNvPr id="2050" name="Picture 2" descr="C:\Users\User11\Desktop\НПК\IMG-20171118-WA004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41" r="23378" b="1"/>
          <a:stretch/>
        </p:blipFill>
        <p:spPr bwMode="auto">
          <a:xfrm>
            <a:off x="683568" y="1031758"/>
            <a:ext cx="4088168" cy="2359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11\Desktop\НПК\IMG-20171118-WA0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00" t="19690"/>
          <a:stretch/>
        </p:blipFill>
        <p:spPr bwMode="auto">
          <a:xfrm>
            <a:off x="5292080" y="1005880"/>
            <a:ext cx="331704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11\Desktop\НПК\IMG-20171118-WA00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96" t="23585" r="20624" b="11844"/>
          <a:stretch/>
        </p:blipFill>
        <p:spPr bwMode="auto">
          <a:xfrm>
            <a:off x="793797" y="3717032"/>
            <a:ext cx="3792903" cy="21773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11\Desktop\НПК\IMG-20171118-WA00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41" t="32389" r="13704" b="6301"/>
          <a:stretch/>
        </p:blipFill>
        <p:spPr bwMode="auto">
          <a:xfrm>
            <a:off x="4355976" y="3640671"/>
            <a:ext cx="3978997" cy="22619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207578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Гловели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Г.Д. Финансовая грамотность: Материалы для учащихся (4 класс). — М.: ВИТА-ПРЕСС, 2014.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Федин С.Н. Финансовая грамотность: Материалы для учащихся (2–3 класс). — М.: ВИТА-ПРЕСС, 2014.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Интернет-источники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Cайт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журнала «Семейный бюджет» http://www.7budget.ru;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Журнал «Работа и зарплата» — http://zarplata-i-rabota.ru/zhurnalrabota-i-zarplata;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Портал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«Мир профессий» – http://www.clskuntsevo.ru/portal_proforientir/mir_professii_news_prof.php;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Сайт «Все о пособиях» — http://subsidii.net/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5.Финансовая грамотность: Учебная программа. 2–4 классы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орг. / Ю. 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Корлюгова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— М.: ВИТА-ПРЕСС, 2014.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«Учимся разумному финансовому поведению», рабочая тетрадь, / Ю. 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Корлюгова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— М.: ВИТА-ПРЕСС, 2014.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Новизна: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«Первые шаги в финансовую грамотность» создана с учетом национально-регионального компонента  Республики Саха (Якутия).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32099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475" y="4437112"/>
            <a:ext cx="2618073" cy="174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Изучая курс финансовой грамотности в начальной школе, у учащихся сформируются знания и умения в области экономики.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3182468" cy="238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63284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Объектом работы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финансовая грамотность.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Предмет исследования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уровень финансовой грамотности учащихся начальной школы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39583" y1="15278" x2="73264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483"/>
            <a:ext cx="1591072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89897" l="1000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4263289"/>
            <a:ext cx="2880320" cy="260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учащихся начального представления о финансовой грамотности.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68761"/>
            <a:ext cx="7776864" cy="45365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ообщить ученикам и добиться понимания ими элементарных сведений, пояснить часто встречающиеся в повседневной жизни экономических понятий и терминов;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объяснить некоторые доступные для этого возраста экономические взаимосвязи, складывающиеся непосредственном окружении учеников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привить ученикам экономические навыки, грамотно действовать в повседневной жизни.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Диагностический инструментарий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68760"/>
            <a:ext cx="7704856" cy="48574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Измерители достижений учащихся для предметных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ЗУНов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различных «финансовых» задач;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текущий контроль знаний учащихся;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пражнения для блочных заданий по темам;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олученные детьми знания позволят уже в начальных классах включиться в финансовую жизнь школы и семьи.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Сроки реализации проекта: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1.Подготовительный этап - 2016-2017у/г.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2.Основной этап - 2017-2018 у/г.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3.Заключительный этап – май 2018 у/г.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9556">
                        <a14:foregroundMark x1="34778" y1="6222" x2="49889" y2="5889"/>
                        <a14:backgroundMark x1="30444" y1="66667" x2="37222" y2="9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713484" cy="271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67" b="100000" l="250" r="100000">
                        <a14:foregroundMark x1="9762" y1="74124" x2="23404" y2="80634"/>
                        <a14:backgroundMark x1="54693" y1="92321" x2="80100" y2="96828"/>
                        <a14:backgroundMark x1="62328" y1="80134" x2="63830" y2="92821"/>
                        <a14:backgroundMark x1="59700" y1="79633" x2="53567" y2="88314"/>
                        <a14:backgroundMark x1="58949" y1="80134" x2="60075" y2="75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613137" cy="270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92088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Программа «Первые шаги в финансовую грамотность»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курсом,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реализующим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интересы учащихся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начальной школы 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сфере экономики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семьи. Курс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рассчитан на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34  часа.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изучения курса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Первые шаги в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финансовую грамотность»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экономического образа мышления, воспитание ответственности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нравственного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поведения в области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финансовых 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отношений в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семье, формирование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опыта применения полученных знаний и умений для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элементарных вопросов в области экономики семьи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8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1452</Words>
  <Application>Microsoft Office PowerPoint</Application>
  <PresentationFormat>Экран (4:3)</PresentationFormat>
  <Paragraphs>178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Специальное оформление</vt:lpstr>
      <vt:lpstr>Слайд 1</vt:lpstr>
      <vt:lpstr>Актуальность:</vt:lpstr>
      <vt:lpstr>Новизна:</vt:lpstr>
      <vt:lpstr>Гипотеза:</vt:lpstr>
      <vt:lpstr>Слайд 5</vt:lpstr>
      <vt:lpstr>  Цель :   формирование у учащихся начального представления о финансовой грамотности.  </vt:lpstr>
      <vt:lpstr>Диагностический инструментарий </vt:lpstr>
      <vt:lpstr>Сроки реализации проекта:</vt:lpstr>
      <vt:lpstr>Пояснительная записка.</vt:lpstr>
      <vt:lpstr>Слайд 10</vt:lpstr>
      <vt:lpstr>Планируемые результаты. </vt:lpstr>
      <vt:lpstr>Слайд 12</vt:lpstr>
      <vt:lpstr>Слайд 13</vt:lpstr>
      <vt:lpstr>Слайд 14</vt:lpstr>
      <vt:lpstr>Предметными результатами изучения курса «Первые шаги в финансовую грамотность» являются: </vt:lpstr>
      <vt:lpstr>Учебно-тематический план курса:</vt:lpstr>
      <vt:lpstr>Слайд 17</vt:lpstr>
      <vt:lpstr>Слайд 18</vt:lpstr>
      <vt:lpstr>Слайд 19</vt:lpstr>
      <vt:lpstr>Слайд 20</vt:lpstr>
      <vt:lpstr>«Финансовая грамотность детей»  </vt:lpstr>
      <vt:lpstr>Слайд 22</vt:lpstr>
      <vt:lpstr>Слайд 23</vt:lpstr>
      <vt:lpstr>Ожидаемые результаты: </vt:lpstr>
      <vt:lpstr>Слайд 25</vt:lpstr>
      <vt:lpstr>Слайд 26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макирник</dc:creator>
  <cp:lastModifiedBy>Comp</cp:lastModifiedBy>
  <cp:revision>101</cp:revision>
  <dcterms:created xsi:type="dcterms:W3CDTF">2011-12-13T19:04:59Z</dcterms:created>
  <dcterms:modified xsi:type="dcterms:W3CDTF">2018-05-13T14:41:48Z</dcterms:modified>
</cp:coreProperties>
</file>