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9" r:id="rId4"/>
    <p:sldId id="262" r:id="rId5"/>
    <p:sldId id="261" r:id="rId6"/>
    <p:sldId id="263" r:id="rId7"/>
    <p:sldId id="264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48"/>
      </p:cViewPr>
      <p:guideLst/>
    </p:cSldViewPr>
  </p:slideViewPr>
  <p:notesTextViewPr>
    <p:cViewPr>
      <p:scale>
        <a:sx n="1" d="1"/>
        <a:sy n="1" d="1"/>
      </p:scale>
      <p:origin x="0" y="-54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C4B949-DA08-4428-80C0-FA941F11957D}" type="datetimeFigureOut">
              <a:rPr lang="ru-RU" smtClean="0"/>
              <a:t>27.04.2018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3A69A6-51A1-4814-A292-CFDBB4D312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4517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Здесь и далее используются иллюстрации, находящиеся в свободном доступе в интернет </a:t>
            </a:r>
          </a:p>
          <a:p>
            <a:r>
              <a:rPr lang="ru-RU" dirty="0"/>
              <a:t>А также иллюстрации   </a:t>
            </a:r>
            <a:r>
              <a:rPr lang="en-GB"/>
              <a:t>http://scriber.biz/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A69A6-51A1-4814-A292-CFDBB4D312E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87271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A69A6-51A1-4814-A292-CFDBB4D312E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79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Автор сертификата </a:t>
            </a:r>
            <a:r>
              <a: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https://vk.com/uchilka_gala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Бел – самая мелкая денежная единица на Руси в </a:t>
            </a:r>
            <a:r>
              <a: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XIV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веке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A69A6-51A1-4814-A292-CFDBB4D312E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1104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521AF8-C389-4C17-AE6A-06AF3A0B56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11DD341-BCFD-40F2-8A41-9EE1EF6690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24602B-A623-4AEC-A5FC-C3B17DAF5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4E1AC-922F-4F8B-86BE-0BDF61A00380}" type="datetimeFigureOut">
              <a:rPr lang="ru-RU" smtClean="0"/>
              <a:t>27.04.2018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C71DD0-E17B-46BA-8101-BEF6CC000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F0F21E-3013-427C-A5CD-3BD55FF93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60E08-FB5C-42F8-958B-0EE2757D4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779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CC4CFD-8FBE-47B2-9CFD-C2AB0158B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641D2E1-C180-4B54-A38A-BE663C99EF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4035437-B1AC-43F4-9F74-CAB693562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4E1AC-922F-4F8B-86BE-0BDF61A00380}" type="datetimeFigureOut">
              <a:rPr lang="ru-RU" smtClean="0"/>
              <a:t>27.04.2018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3F607FE-871B-4C31-87DE-E32121AF7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0D2997D-0033-435B-B6BA-507049C58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60E08-FB5C-42F8-958B-0EE2757D4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475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3BF7920-794B-46D0-9366-AAECD05D89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52A2AEF-CCCF-4DD1-8879-0A22E18612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3765BE6-9F03-4500-B984-D9E0F15FF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4E1AC-922F-4F8B-86BE-0BDF61A00380}" type="datetimeFigureOut">
              <a:rPr lang="ru-RU" smtClean="0"/>
              <a:t>27.04.2018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0D7E926-83FC-45FE-A28C-28BE16DD1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6156C6-2652-4437-BDC4-2B66E0BD3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60E08-FB5C-42F8-958B-0EE2757D4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227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D9F0C9-35EF-4325-8A2A-E9A6418C7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C01F934-D676-404D-ADFA-F3F0688FDC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9D38EF-D7B4-4429-B0CF-229D460DD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4E1AC-922F-4F8B-86BE-0BDF61A00380}" type="datetimeFigureOut">
              <a:rPr lang="ru-RU" smtClean="0"/>
              <a:t>27.04.2018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108987-D655-4989-BE97-98F81D64D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EF9D38F-67F0-4C3A-9628-590D282BB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60E08-FB5C-42F8-958B-0EE2757D4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348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F7314E-74F1-4061-8BC9-6139FB488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FDEA9F8-C632-42D2-A8AF-5F3C7864FB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9CAE67-2F4F-4601-9FE7-111A2E2CA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4E1AC-922F-4F8B-86BE-0BDF61A00380}" type="datetimeFigureOut">
              <a:rPr lang="ru-RU" smtClean="0"/>
              <a:t>27.04.2018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ABDC250-0658-4A79-BA60-66C6DBA4A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9C25BDB-DB2A-4A48-815B-951ECFDBD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60E08-FB5C-42F8-958B-0EE2757D4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1859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6EC9F2-48ED-4AB3-A1FD-DE148B8A8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EFA2D1-8FA7-41E8-BF62-61E1852F9A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5E61AF3-C0AF-4F45-A843-B7904BCC6E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965971D-04F1-44A5-8399-06EFCDF79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4E1AC-922F-4F8B-86BE-0BDF61A00380}" type="datetimeFigureOut">
              <a:rPr lang="ru-RU" smtClean="0"/>
              <a:t>27.04.2018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7B9F1B2-44FA-4ED7-9FB4-20F08A88C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B955D01-DFCD-4158-AC59-4EE1B2FCC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60E08-FB5C-42F8-958B-0EE2757D4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426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0936AD-10CF-4885-89B0-EF1A228F8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0E7EC6-381A-42AF-8AF3-BDA10FACDF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2FDB347-FE8C-46CE-A633-B3CCBCCCBF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3A116F0-9714-4C87-9AEB-6C88897FF5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F9391C4-C535-4B67-917C-3B002FC7B0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664575F-0F6E-4BC6-BDE3-89A86CA6B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4E1AC-922F-4F8B-86BE-0BDF61A00380}" type="datetimeFigureOut">
              <a:rPr lang="ru-RU" smtClean="0"/>
              <a:t>27.04.2018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747C0A1-3C42-4C0B-9845-C96C3F50B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A6A214D-03C4-499B-BC97-0F8EADE6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60E08-FB5C-42F8-958B-0EE2757D4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605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F62BF6-607E-462D-B210-0AB9A56B6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BDF690A-9612-45F9-BB76-AF8AE49CA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4E1AC-922F-4F8B-86BE-0BDF61A00380}" type="datetimeFigureOut">
              <a:rPr lang="ru-RU" smtClean="0"/>
              <a:t>27.04.2018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F1DF88F-0C64-4D94-87BB-613C6FF97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A3B444B-CAC2-4059-AB5B-FDE3BDA56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60E08-FB5C-42F8-958B-0EE2757D4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426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C4645A1-79FF-41A5-BB7B-F092F3A52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4E1AC-922F-4F8B-86BE-0BDF61A00380}" type="datetimeFigureOut">
              <a:rPr lang="ru-RU" smtClean="0"/>
              <a:t>27.04.2018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8A07D97-785F-4073-9C0F-9F0307A5D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70AF64D-D164-410A-BD7C-86AD18448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60E08-FB5C-42F8-958B-0EE2757D4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220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A567F5-9FD5-49A5-90CB-821AF6631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3BD6A5E-ED53-4CB2-BDCD-DACB1713F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BEE22E6-B496-4BCE-9C9D-618A0F02EE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67293C9-803B-46BF-B2CD-A9CC889F5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4E1AC-922F-4F8B-86BE-0BDF61A00380}" type="datetimeFigureOut">
              <a:rPr lang="ru-RU" smtClean="0"/>
              <a:t>27.04.2018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0B6461-941F-4131-82BC-973DDA971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2CD6F6F-9AE2-4194-9534-7E639FAD0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60E08-FB5C-42F8-958B-0EE2757D4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730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8ED966-AC60-4044-9C4F-0C1CBD695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BC05369-4760-4509-AF05-DFBAF54097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DD6B15A-53BD-48B2-BD60-D79ED96AC9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FC841F4-483C-4F27-92E8-80B873240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4E1AC-922F-4F8B-86BE-0BDF61A00380}" type="datetimeFigureOut">
              <a:rPr lang="ru-RU" smtClean="0"/>
              <a:t>27.04.2018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457BEB7-3CAA-4883-8508-D225962A8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2687B46-650B-4372-9236-782CAEDF6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60E08-FB5C-42F8-958B-0EE2757D4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670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500725-2606-4E02-BF72-591033F1C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502D06-9511-4D84-B148-A14B1A0344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450869-3040-4A4B-820B-DFC6963C44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4E1AC-922F-4F8B-86BE-0BDF61A00380}" type="datetimeFigureOut">
              <a:rPr lang="ru-RU" smtClean="0"/>
              <a:t>27.04.2018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CB3F0A-72D8-430D-8B92-9A96BFA015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2FCA12-13AA-4649-BCE7-6B6BA13C83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360E08-FB5C-42F8-958B-0EE2757D4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303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3.jpg"/><Relationship Id="rId4" Type="http://schemas.openxmlformats.org/officeDocument/2006/relationships/image" Target="../media/image9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560F02F-57B2-4BEA-8C5E-FACDFD45EE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 r="21566"/>
          <a:stretch/>
        </p:blipFill>
        <p:spPr>
          <a:xfrm>
            <a:off x="4818888" y="1"/>
            <a:ext cx="7373112" cy="6857999"/>
          </a:xfrm>
          <a:prstGeom prst="rect">
            <a:avLst/>
          </a:prstGeom>
        </p:spPr>
      </p:pic>
      <p:sp>
        <p:nvSpPr>
          <p:cNvPr id="25" name="Freeform 8">
            <a:extLst>
              <a:ext uri="{FF2B5EF4-FFF2-40B4-BE49-F238E27FC236}">
                <a16:creationId xmlns:a16="http://schemas.microsoft.com/office/drawing/2014/main" id="{9225B0D8-E56E-4ACC-A464-81F4062765C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851" y="-478"/>
            <a:ext cx="9468701" cy="6858478"/>
          </a:xfrm>
          <a:custGeom>
            <a:avLst/>
            <a:gdLst>
              <a:gd name="connsiteX0" fmla="*/ 0 w 8078051"/>
              <a:gd name="connsiteY0" fmla="*/ 0 h 5829300"/>
              <a:gd name="connsiteX1" fmla="*/ 4453793 w 8078051"/>
              <a:gd name="connsiteY1" fmla="*/ 0 h 5829300"/>
              <a:gd name="connsiteX2" fmla="*/ 5363426 w 8078051"/>
              <a:gd name="connsiteY2" fmla="*/ 0 h 5829300"/>
              <a:gd name="connsiteX3" fmla="*/ 5368184 w 8078051"/>
              <a:gd name="connsiteY3" fmla="*/ 0 h 5829300"/>
              <a:gd name="connsiteX4" fmla="*/ 8078051 w 8078051"/>
              <a:gd name="connsiteY4" fmla="*/ 5829300 h 5829300"/>
              <a:gd name="connsiteX5" fmla="*/ 1743926 w 8078051"/>
              <a:gd name="connsiteY5" fmla="*/ 5829300 h 5829300"/>
              <a:gd name="connsiteX6" fmla="*/ 1744148 w 8078051"/>
              <a:gd name="connsiteY6" fmla="*/ 5828822 h 5829300"/>
              <a:gd name="connsiteX7" fmla="*/ 0 w 8078051"/>
              <a:gd name="connsiteY7" fmla="*/ 582882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1" h="5829300">
                <a:moveTo>
                  <a:pt x="0" y="0"/>
                </a:moveTo>
                <a:lnTo>
                  <a:pt x="4453793" y="0"/>
                </a:lnTo>
                <a:lnTo>
                  <a:pt x="5363426" y="0"/>
                </a:lnTo>
                <a:lnTo>
                  <a:pt x="5368184" y="0"/>
                </a:lnTo>
                <a:lnTo>
                  <a:pt x="8078051" y="5829300"/>
                </a:lnTo>
                <a:lnTo>
                  <a:pt x="1743926" y="5829300"/>
                </a:lnTo>
                <a:lnTo>
                  <a:pt x="1744148" y="5828822"/>
                </a:lnTo>
                <a:lnTo>
                  <a:pt x="0" y="5828822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1">
            <a:extLst>
              <a:ext uri="{FF2B5EF4-FFF2-40B4-BE49-F238E27FC236}">
                <a16:creationId xmlns:a16="http://schemas.microsoft.com/office/drawing/2014/main" id="{8F5D1B28-3976-4367-807C-CAD629CDD83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852" y="-478"/>
            <a:ext cx="8078052" cy="6858478"/>
          </a:xfrm>
          <a:custGeom>
            <a:avLst/>
            <a:gdLst>
              <a:gd name="connsiteX0" fmla="*/ 0 w 8078052"/>
              <a:gd name="connsiteY0" fmla="*/ 0 h 6858478"/>
              <a:gd name="connsiteX1" fmla="*/ 3829872 w 8078052"/>
              <a:gd name="connsiteY1" fmla="*/ 0 h 6858478"/>
              <a:gd name="connsiteX2" fmla="*/ 4896100 w 8078052"/>
              <a:gd name="connsiteY2" fmla="*/ 0 h 6858478"/>
              <a:gd name="connsiteX3" fmla="*/ 4901677 w 8078052"/>
              <a:gd name="connsiteY3" fmla="*/ 0 h 6858478"/>
              <a:gd name="connsiteX4" fmla="*/ 8078052 w 8078052"/>
              <a:gd name="connsiteY4" fmla="*/ 6858478 h 6858478"/>
              <a:gd name="connsiteX5" fmla="*/ 653497 w 8078052"/>
              <a:gd name="connsiteY5" fmla="*/ 6858478 h 6858478"/>
              <a:gd name="connsiteX6" fmla="*/ 653757 w 8078052"/>
              <a:gd name="connsiteY6" fmla="*/ 6857916 h 6858478"/>
              <a:gd name="connsiteX7" fmla="*/ 0 w 8078052"/>
              <a:gd name="connsiteY7" fmla="*/ 6857916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2" h="6858478">
                <a:moveTo>
                  <a:pt x="0" y="0"/>
                </a:moveTo>
                <a:lnTo>
                  <a:pt x="3829872" y="0"/>
                </a:lnTo>
                <a:lnTo>
                  <a:pt x="4896100" y="0"/>
                </a:lnTo>
                <a:lnTo>
                  <a:pt x="4901677" y="0"/>
                </a:lnTo>
                <a:lnTo>
                  <a:pt x="8078052" y="6858478"/>
                </a:lnTo>
                <a:lnTo>
                  <a:pt x="653497" y="6858478"/>
                </a:lnTo>
                <a:lnTo>
                  <a:pt x="653757" y="6857916"/>
                </a:lnTo>
                <a:lnTo>
                  <a:pt x="0" y="6857916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7EA637-B0BF-48F6-979D-609A7D7E85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672" y="2600325"/>
            <a:ext cx="6096000" cy="2499996"/>
          </a:xfrm>
        </p:spPr>
        <p:txBody>
          <a:bodyPr anchor="t">
            <a:normAutofit fontScale="90000"/>
          </a:bodyPr>
          <a:lstStyle/>
          <a:p>
            <a:r>
              <a:rPr lang="ru-RU" sz="5400" dirty="0"/>
              <a:t>Методическая разработка занятия по финансовой грамотности</a:t>
            </a:r>
            <a:br>
              <a:rPr lang="ru-RU" sz="5400" dirty="0"/>
            </a:br>
            <a:r>
              <a:rPr lang="ru-RU" sz="5400" dirty="0"/>
              <a:t> для обучающихся </a:t>
            </a:r>
            <a:br>
              <a:rPr lang="ru-RU" sz="5400" dirty="0"/>
            </a:br>
            <a:r>
              <a:rPr lang="ru-RU" sz="5400" dirty="0"/>
              <a:t>7-8 классов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E3DCCA4-0953-47B1-9C2C-FA592F59E4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240" y="318315"/>
            <a:ext cx="6096000" cy="1236776"/>
          </a:xfrm>
        </p:spPr>
        <p:txBody>
          <a:bodyPr anchor="b">
            <a:normAutofit/>
          </a:bodyPr>
          <a:lstStyle/>
          <a:p>
            <a:pPr algn="l"/>
            <a:r>
              <a:rPr lang="ru-RU" sz="2000" b="1" spc="0" dirty="0">
                <a:latin typeface="Arial"/>
                <a:cs typeface="Arial"/>
              </a:rPr>
              <a:t>КПК «Содержание и методика преподавания курса финансовой грамотности различным категориям обучающихся»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9205654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73ED6512-6858-4552-B699-9A97FE9A4EA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038CB10-1F5C-4D54-9DF7-12586DE5B00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587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9" name="Объект 4">
            <a:extLst>
              <a:ext uri="{FF2B5EF4-FFF2-40B4-BE49-F238E27FC236}">
                <a16:creationId xmlns:a16="http://schemas.microsoft.com/office/drawing/2014/main" id="{B0528638-EFCE-4DE1-B5B0-E9F941EE59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0" r="1" b="21221"/>
          <a:stretch/>
        </p:blipFill>
        <p:spPr>
          <a:xfrm>
            <a:off x="271908" y="232304"/>
            <a:ext cx="6709463" cy="390439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1F9ED4-6459-4813-B8DB-37C246520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957482"/>
            <a:ext cx="6732887" cy="1625210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solidFill>
                  <a:schemeClr val="bg1"/>
                </a:solidFill>
                <a:highlight>
                  <a:srgbClr val="FF0000"/>
                </a:highlight>
              </a:rPr>
              <a:t>Раздел 3 Содержание и методика преподавания тем </a:t>
            </a:r>
            <a:br>
              <a:rPr lang="ru-RU" sz="3600" dirty="0">
                <a:solidFill>
                  <a:schemeClr val="bg1"/>
                </a:solidFill>
                <a:highlight>
                  <a:srgbClr val="FF0000"/>
                </a:highlight>
              </a:rPr>
            </a:br>
            <a:r>
              <a:rPr lang="ru-RU" sz="3600" dirty="0">
                <a:solidFill>
                  <a:schemeClr val="bg1"/>
                </a:solidFill>
                <a:highlight>
                  <a:srgbClr val="FF0000"/>
                </a:highlight>
              </a:rPr>
              <a:t>по банковским услугам и отношениям людей и банков</a:t>
            </a:r>
            <a:br>
              <a:rPr lang="ru-RU" dirty="0">
                <a:solidFill>
                  <a:schemeClr val="bg1"/>
                </a:solidFill>
                <a:highlight>
                  <a:srgbClr val="FF0000"/>
                </a:highlight>
              </a:rPr>
            </a:br>
            <a:endParaRPr lang="ru-RU" dirty="0">
              <a:solidFill>
                <a:schemeClr val="bg1"/>
              </a:solidFill>
              <a:highlight>
                <a:srgbClr val="FF0000"/>
              </a:highlight>
            </a:endParaRPr>
          </a:p>
        </p:txBody>
      </p:sp>
      <p:sp>
        <p:nvSpPr>
          <p:cNvPr id="40" name="Content Placeholder 9">
            <a:extLst>
              <a:ext uri="{FF2B5EF4-FFF2-40B4-BE49-F238E27FC236}">
                <a16:creationId xmlns:a16="http://schemas.microsoft.com/office/drawing/2014/main" id="{E0FA9A5B-5042-42FD-9C45-6B0C3FCBD4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21601" y="321732"/>
            <a:ext cx="3946144" cy="5977467"/>
          </a:xfrm>
        </p:spPr>
        <p:txBody>
          <a:bodyPr anchor="ctr">
            <a:normAutofit lnSpcReduction="10000"/>
          </a:bodyPr>
          <a:lstStyle/>
          <a:p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  <a:highlight>
                  <a:srgbClr val="FF0000"/>
                </a:highlight>
              </a:rPr>
              <a:t>Тема занятия: </a:t>
            </a:r>
            <a:r>
              <a:rPr lang="ru-RU" dirty="0">
                <a:solidFill>
                  <a:schemeClr val="bg1"/>
                </a:solidFill>
                <a:highlight>
                  <a:srgbClr val="FF0000"/>
                </a:highlight>
              </a:rPr>
              <a:t>Банки и их роль в жизнь людей</a:t>
            </a:r>
          </a:p>
          <a:p>
            <a:endParaRPr lang="ru-RU" dirty="0">
              <a:solidFill>
                <a:schemeClr val="bg1"/>
              </a:solidFill>
              <a:highlight>
                <a:srgbClr val="FF0000"/>
              </a:highlight>
            </a:endParaRPr>
          </a:p>
          <a:p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  <a:highlight>
                  <a:srgbClr val="FF0000"/>
                </a:highlight>
              </a:rPr>
              <a:t>Форма занятия: </a:t>
            </a:r>
            <a:r>
              <a:rPr lang="ru-RU" dirty="0">
                <a:solidFill>
                  <a:schemeClr val="bg1"/>
                </a:solidFill>
                <a:highlight>
                  <a:srgbClr val="FF0000"/>
                </a:highlight>
              </a:rPr>
              <a:t>дидактическая игра</a:t>
            </a:r>
          </a:p>
          <a:p>
            <a:endParaRPr lang="ru-RU" dirty="0">
              <a:solidFill>
                <a:schemeClr val="bg1"/>
              </a:solidFill>
              <a:highlight>
                <a:srgbClr val="FF0000"/>
              </a:highlight>
            </a:endParaRPr>
          </a:p>
          <a:p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  <a:highlight>
                  <a:srgbClr val="FF0000"/>
                </a:highlight>
              </a:rPr>
              <a:t>Место занятия в системе образования: </a:t>
            </a:r>
            <a:r>
              <a:rPr lang="ru-RU" dirty="0">
                <a:solidFill>
                  <a:schemeClr val="bg1"/>
                </a:solidFill>
                <a:highlight>
                  <a:srgbClr val="FF0000"/>
                </a:highlight>
              </a:rPr>
              <a:t>внеклассная деятельность/</a:t>
            </a:r>
          </a:p>
          <a:p>
            <a:r>
              <a:rPr lang="ru-RU" dirty="0">
                <a:solidFill>
                  <a:schemeClr val="bg1"/>
                </a:solidFill>
                <a:highlight>
                  <a:srgbClr val="FF0000"/>
                </a:highlight>
              </a:rPr>
              <a:t>внеурочная деятельность/</a:t>
            </a:r>
          </a:p>
          <a:p>
            <a:r>
              <a:rPr lang="ru-RU" dirty="0">
                <a:solidFill>
                  <a:schemeClr val="bg1"/>
                </a:solidFill>
                <a:highlight>
                  <a:srgbClr val="FF0000"/>
                </a:highlight>
              </a:rPr>
              <a:t>дополнительное образование</a:t>
            </a:r>
          </a:p>
        </p:txBody>
      </p:sp>
    </p:spTree>
    <p:extLst>
      <p:ext uri="{BB962C8B-B14F-4D97-AF65-F5344CB8AC3E}">
        <p14:creationId xmlns:p14="http://schemas.microsoft.com/office/powerpoint/2010/main" val="2363554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>
            <a:extLst>
              <a:ext uri="{FF2B5EF4-FFF2-40B4-BE49-F238E27FC236}">
                <a16:creationId xmlns:a16="http://schemas.microsoft.com/office/drawing/2014/main" id="{605B73A3-2746-41E8-A582-BAC39739A95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6" b="22526"/>
          <a:stretch/>
        </p:blipFill>
        <p:spPr>
          <a:xfrm>
            <a:off x="153745" y="-2055"/>
            <a:ext cx="12192000" cy="6855958"/>
          </a:xfrm>
          <a:prstGeom prst="rect">
            <a:avLst/>
          </a:prstGeom>
        </p:spPr>
      </p:pic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86B8807B-7828-4E42-86D6-939A5397D89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25108" y="-2055"/>
            <a:ext cx="4666892" cy="3481643"/>
          </a:xfrm>
          <a:custGeom>
            <a:avLst/>
            <a:gdLst>
              <a:gd name="connsiteX0" fmla="*/ 144173 w 4666892"/>
              <a:gd name="connsiteY0" fmla="*/ 0 h 3481643"/>
              <a:gd name="connsiteX1" fmla="*/ 4666892 w 4666892"/>
              <a:gd name="connsiteY1" fmla="*/ 0 h 3481643"/>
              <a:gd name="connsiteX2" fmla="*/ 4666892 w 4666892"/>
              <a:gd name="connsiteY2" fmla="*/ 2512390 h 3481643"/>
              <a:gd name="connsiteX3" fmla="*/ 4657487 w 4666892"/>
              <a:gd name="connsiteY3" fmla="*/ 2524968 h 3481643"/>
              <a:gd name="connsiteX4" fmla="*/ 2628900 w 4666892"/>
              <a:gd name="connsiteY4" fmla="*/ 3481643 h 3481643"/>
              <a:gd name="connsiteX5" fmla="*/ 0 w 4666892"/>
              <a:gd name="connsiteY5" fmla="*/ 852743 h 3481643"/>
              <a:gd name="connsiteX6" fmla="*/ 118190 w 4666892"/>
              <a:gd name="connsiteY6" fmla="*/ 70989 h 3481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66892" h="3481643">
                <a:moveTo>
                  <a:pt x="144173" y="0"/>
                </a:moveTo>
                <a:lnTo>
                  <a:pt x="4666892" y="0"/>
                </a:lnTo>
                <a:lnTo>
                  <a:pt x="4666892" y="2512390"/>
                </a:lnTo>
                <a:lnTo>
                  <a:pt x="4657487" y="2524968"/>
                </a:lnTo>
                <a:cubicBezTo>
                  <a:pt x="4175308" y="3109233"/>
                  <a:pt x="3445594" y="3481643"/>
                  <a:pt x="2628900" y="3481643"/>
                </a:cubicBezTo>
                <a:cubicBezTo>
                  <a:pt x="1176999" y="3481643"/>
                  <a:pt x="0" y="2304644"/>
                  <a:pt x="0" y="852743"/>
                </a:cubicBezTo>
                <a:cubicBezTo>
                  <a:pt x="0" y="580512"/>
                  <a:pt x="41379" y="317945"/>
                  <a:pt x="118190" y="70989"/>
                </a:cubicBezTo>
                <a:close/>
              </a:path>
            </a:pathLst>
          </a:custGeom>
          <a:solidFill>
            <a:srgbClr val="FFFFFF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648F5915-2CE1-4F74-88C5-D4366893D2DF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4737" y="3918051"/>
            <a:ext cx="3587263" cy="2939948"/>
          </a:xfrm>
          <a:custGeom>
            <a:avLst/>
            <a:gdLst>
              <a:gd name="connsiteX0" fmla="*/ 2070613 w 3587263"/>
              <a:gd name="connsiteY0" fmla="*/ 0 h 2939948"/>
              <a:gd name="connsiteX1" fmla="*/ 3534758 w 3587263"/>
              <a:gd name="connsiteY1" fmla="*/ 606469 h 2939948"/>
              <a:gd name="connsiteX2" fmla="*/ 3587263 w 3587263"/>
              <a:gd name="connsiteY2" fmla="*/ 664240 h 2939948"/>
              <a:gd name="connsiteX3" fmla="*/ 3587263 w 3587263"/>
              <a:gd name="connsiteY3" fmla="*/ 2939948 h 2939948"/>
              <a:gd name="connsiteX4" fmla="*/ 193241 w 3587263"/>
              <a:gd name="connsiteY4" fmla="*/ 2939948 h 2939948"/>
              <a:gd name="connsiteX5" fmla="*/ 162719 w 3587263"/>
              <a:gd name="connsiteY5" fmla="*/ 2876589 h 2939948"/>
              <a:gd name="connsiteX6" fmla="*/ 0 w 3587263"/>
              <a:gd name="connsiteY6" fmla="*/ 2070613 h 2939948"/>
              <a:gd name="connsiteX7" fmla="*/ 2070613 w 3587263"/>
              <a:gd name="connsiteY7" fmla="*/ 0 h 2939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87263" h="2939948">
                <a:moveTo>
                  <a:pt x="2070613" y="0"/>
                </a:moveTo>
                <a:cubicBezTo>
                  <a:pt x="2642397" y="0"/>
                  <a:pt x="3160050" y="231761"/>
                  <a:pt x="3534758" y="606469"/>
                </a:cubicBezTo>
                <a:lnTo>
                  <a:pt x="3587263" y="664240"/>
                </a:lnTo>
                <a:lnTo>
                  <a:pt x="3587263" y="2939948"/>
                </a:lnTo>
                <a:lnTo>
                  <a:pt x="193241" y="2939948"/>
                </a:lnTo>
                <a:lnTo>
                  <a:pt x="162719" y="2876589"/>
                </a:lnTo>
                <a:cubicBezTo>
                  <a:pt x="57940" y="2628865"/>
                  <a:pt x="0" y="2356505"/>
                  <a:pt x="0" y="2070613"/>
                </a:cubicBezTo>
                <a:cubicBezTo>
                  <a:pt x="0" y="927045"/>
                  <a:pt x="927045" y="0"/>
                  <a:pt x="2070613" y="0"/>
                </a:cubicBezTo>
                <a:close/>
              </a:path>
            </a:pathLst>
          </a:custGeom>
          <a:solidFill>
            <a:srgbClr val="FFFFFF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9" name="Объект 4">
            <a:extLst>
              <a:ext uri="{FF2B5EF4-FFF2-40B4-BE49-F238E27FC236}">
                <a16:creationId xmlns:a16="http://schemas.microsoft.com/office/drawing/2014/main" id="{B0528638-EFCE-4DE1-B5B0-E9F941EE595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0" r="1" b="1"/>
          <a:stretch/>
        </p:blipFill>
        <p:spPr>
          <a:xfrm>
            <a:off x="8845697" y="4082141"/>
            <a:ext cx="3423175" cy="2775859"/>
          </a:xfrm>
          <a:custGeom>
            <a:avLst/>
            <a:gdLst>
              <a:gd name="connsiteX0" fmla="*/ 1906524 w 3423175"/>
              <a:gd name="connsiteY0" fmla="*/ 0 h 2775859"/>
              <a:gd name="connsiteX1" fmla="*/ 3377691 w 3423175"/>
              <a:gd name="connsiteY1" fmla="*/ 693798 h 2775859"/>
              <a:gd name="connsiteX2" fmla="*/ 3423175 w 3423175"/>
              <a:gd name="connsiteY2" fmla="*/ 754624 h 2775859"/>
              <a:gd name="connsiteX3" fmla="*/ 3423175 w 3423175"/>
              <a:gd name="connsiteY3" fmla="*/ 2775859 h 2775859"/>
              <a:gd name="connsiteX4" fmla="*/ 211114 w 3423175"/>
              <a:gd name="connsiteY4" fmla="*/ 2775859 h 2775859"/>
              <a:gd name="connsiteX5" fmla="*/ 149824 w 3423175"/>
              <a:gd name="connsiteY5" fmla="*/ 2648629 h 2775859"/>
              <a:gd name="connsiteX6" fmla="*/ 0 w 3423175"/>
              <a:gd name="connsiteY6" fmla="*/ 1906524 h 2775859"/>
              <a:gd name="connsiteX7" fmla="*/ 1906524 w 3423175"/>
              <a:gd name="connsiteY7" fmla="*/ 0 h 2775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23175" h="2775859">
                <a:moveTo>
                  <a:pt x="1906524" y="0"/>
                </a:moveTo>
                <a:cubicBezTo>
                  <a:pt x="2498805" y="0"/>
                  <a:pt x="3028006" y="270078"/>
                  <a:pt x="3377691" y="693798"/>
                </a:cubicBezTo>
                <a:lnTo>
                  <a:pt x="3423175" y="754624"/>
                </a:lnTo>
                <a:lnTo>
                  <a:pt x="3423175" y="2775859"/>
                </a:lnTo>
                <a:lnTo>
                  <a:pt x="211114" y="2775859"/>
                </a:lnTo>
                <a:lnTo>
                  <a:pt x="149824" y="2648629"/>
                </a:lnTo>
                <a:cubicBezTo>
                  <a:pt x="53349" y="2420536"/>
                  <a:pt x="0" y="2169760"/>
                  <a:pt x="0" y="1906524"/>
                </a:cubicBezTo>
                <a:cubicBezTo>
                  <a:pt x="0" y="853580"/>
                  <a:pt x="853580" y="0"/>
                  <a:pt x="1906524" y="0"/>
                </a:cubicBezTo>
                <a:close/>
              </a:path>
            </a:pathLst>
          </a:cu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DFABDCFA-4E81-41E0-9BBA-FE4EFDD89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962" y="1100609"/>
            <a:ext cx="7387862" cy="1631391"/>
          </a:xfrm>
        </p:spPr>
        <p:txBody>
          <a:bodyPr>
            <a:noAutofit/>
          </a:bodyPr>
          <a:lstStyle/>
          <a:p>
            <a:r>
              <a:rPr lang="ru-RU" b="1" dirty="0">
                <a:highlight>
                  <a:srgbClr val="FF0000"/>
                </a:highlight>
              </a:rPr>
              <a:t>Банки.</a:t>
            </a:r>
            <a:br>
              <a:rPr lang="ru-RU" b="1" dirty="0">
                <a:highlight>
                  <a:srgbClr val="FF0000"/>
                </a:highlight>
              </a:rPr>
            </a:br>
            <a:r>
              <a:rPr lang="ru-RU" b="1" dirty="0">
                <a:highlight>
                  <a:srgbClr val="FF0000"/>
                </a:highlight>
              </a:rPr>
              <a:t>                 Деньги. </a:t>
            </a:r>
            <a:br>
              <a:rPr lang="ru-RU" b="1" dirty="0">
                <a:highlight>
                  <a:srgbClr val="FF0000"/>
                </a:highlight>
              </a:rPr>
            </a:br>
            <a:r>
              <a:rPr lang="ru-RU" b="1" dirty="0">
                <a:highlight>
                  <a:srgbClr val="FF0000"/>
                </a:highlight>
              </a:rPr>
              <a:t>                                 Два стола.</a:t>
            </a:r>
            <a:br>
              <a:rPr lang="ru-RU" b="1" dirty="0">
                <a:highlight>
                  <a:srgbClr val="FF0000"/>
                </a:highlight>
              </a:rPr>
            </a:br>
            <a:endParaRPr lang="ru-RU" b="1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7A89CF32-1FE4-421F-A9AB-9E46CC8C4D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645" y="1344070"/>
            <a:ext cx="2175188" cy="1631391"/>
          </a:xfr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23C7D35-5F58-4C4F-8234-887AD3B1B44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15"/>
          <a:stretch/>
        </p:blipFill>
        <p:spPr>
          <a:xfrm>
            <a:off x="8274268" y="335368"/>
            <a:ext cx="3697855" cy="245814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882C54E-5135-4544-9231-46FA2D951E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77" y="2722269"/>
            <a:ext cx="6572948" cy="2807463"/>
          </a:xfrm>
          <a:prstGeom prst="rect">
            <a:avLst/>
          </a:prstGeom>
        </p:spPr>
      </p:pic>
      <p:pic>
        <p:nvPicPr>
          <p:cNvPr id="29" name="Объект 5">
            <a:extLst>
              <a:ext uri="{FF2B5EF4-FFF2-40B4-BE49-F238E27FC236}">
                <a16:creationId xmlns:a16="http://schemas.microsoft.com/office/drawing/2014/main" id="{34DE665D-2F84-493E-902B-C09BF6D996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518" y="1339973"/>
            <a:ext cx="2175188" cy="1631391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F236B36F-0575-4E58-BEC5-5E7464C09F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209" y="4297275"/>
            <a:ext cx="6222927" cy="2657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2638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560F02F-57B2-4BEA-8C5E-FACDFD45EE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 r="21566"/>
          <a:stretch/>
        </p:blipFill>
        <p:spPr>
          <a:xfrm>
            <a:off x="4935002" y="-116113"/>
            <a:ext cx="7373112" cy="6857999"/>
          </a:xfrm>
          <a:prstGeom prst="rect">
            <a:avLst/>
          </a:prstGeom>
        </p:spPr>
      </p:pic>
      <p:sp>
        <p:nvSpPr>
          <p:cNvPr id="25" name="Freeform 8">
            <a:extLst>
              <a:ext uri="{FF2B5EF4-FFF2-40B4-BE49-F238E27FC236}">
                <a16:creationId xmlns:a16="http://schemas.microsoft.com/office/drawing/2014/main" id="{9225B0D8-E56E-4ACC-A464-81F4062765C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851" y="-478"/>
            <a:ext cx="9468701" cy="6858478"/>
          </a:xfrm>
          <a:custGeom>
            <a:avLst/>
            <a:gdLst>
              <a:gd name="connsiteX0" fmla="*/ 0 w 8078051"/>
              <a:gd name="connsiteY0" fmla="*/ 0 h 5829300"/>
              <a:gd name="connsiteX1" fmla="*/ 4453793 w 8078051"/>
              <a:gd name="connsiteY1" fmla="*/ 0 h 5829300"/>
              <a:gd name="connsiteX2" fmla="*/ 5363426 w 8078051"/>
              <a:gd name="connsiteY2" fmla="*/ 0 h 5829300"/>
              <a:gd name="connsiteX3" fmla="*/ 5368184 w 8078051"/>
              <a:gd name="connsiteY3" fmla="*/ 0 h 5829300"/>
              <a:gd name="connsiteX4" fmla="*/ 8078051 w 8078051"/>
              <a:gd name="connsiteY4" fmla="*/ 5829300 h 5829300"/>
              <a:gd name="connsiteX5" fmla="*/ 1743926 w 8078051"/>
              <a:gd name="connsiteY5" fmla="*/ 5829300 h 5829300"/>
              <a:gd name="connsiteX6" fmla="*/ 1744148 w 8078051"/>
              <a:gd name="connsiteY6" fmla="*/ 5828822 h 5829300"/>
              <a:gd name="connsiteX7" fmla="*/ 0 w 8078051"/>
              <a:gd name="connsiteY7" fmla="*/ 582882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1" h="5829300">
                <a:moveTo>
                  <a:pt x="0" y="0"/>
                </a:moveTo>
                <a:lnTo>
                  <a:pt x="4453793" y="0"/>
                </a:lnTo>
                <a:lnTo>
                  <a:pt x="5363426" y="0"/>
                </a:lnTo>
                <a:lnTo>
                  <a:pt x="5368184" y="0"/>
                </a:lnTo>
                <a:lnTo>
                  <a:pt x="8078051" y="5829300"/>
                </a:lnTo>
                <a:lnTo>
                  <a:pt x="1743926" y="5829300"/>
                </a:lnTo>
                <a:lnTo>
                  <a:pt x="1744148" y="5828822"/>
                </a:lnTo>
                <a:lnTo>
                  <a:pt x="0" y="5828822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1">
            <a:extLst>
              <a:ext uri="{FF2B5EF4-FFF2-40B4-BE49-F238E27FC236}">
                <a16:creationId xmlns:a16="http://schemas.microsoft.com/office/drawing/2014/main" id="{8F5D1B28-3976-4367-807C-CAD629CDD83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852" y="-478"/>
            <a:ext cx="8078052" cy="6858478"/>
          </a:xfrm>
          <a:custGeom>
            <a:avLst/>
            <a:gdLst>
              <a:gd name="connsiteX0" fmla="*/ 0 w 8078052"/>
              <a:gd name="connsiteY0" fmla="*/ 0 h 6858478"/>
              <a:gd name="connsiteX1" fmla="*/ 3829872 w 8078052"/>
              <a:gd name="connsiteY1" fmla="*/ 0 h 6858478"/>
              <a:gd name="connsiteX2" fmla="*/ 4896100 w 8078052"/>
              <a:gd name="connsiteY2" fmla="*/ 0 h 6858478"/>
              <a:gd name="connsiteX3" fmla="*/ 4901677 w 8078052"/>
              <a:gd name="connsiteY3" fmla="*/ 0 h 6858478"/>
              <a:gd name="connsiteX4" fmla="*/ 8078052 w 8078052"/>
              <a:gd name="connsiteY4" fmla="*/ 6858478 h 6858478"/>
              <a:gd name="connsiteX5" fmla="*/ 653497 w 8078052"/>
              <a:gd name="connsiteY5" fmla="*/ 6858478 h 6858478"/>
              <a:gd name="connsiteX6" fmla="*/ 653757 w 8078052"/>
              <a:gd name="connsiteY6" fmla="*/ 6857916 h 6858478"/>
              <a:gd name="connsiteX7" fmla="*/ 0 w 8078052"/>
              <a:gd name="connsiteY7" fmla="*/ 6857916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2" h="6858478">
                <a:moveTo>
                  <a:pt x="0" y="0"/>
                </a:moveTo>
                <a:lnTo>
                  <a:pt x="3829872" y="0"/>
                </a:lnTo>
                <a:lnTo>
                  <a:pt x="4896100" y="0"/>
                </a:lnTo>
                <a:lnTo>
                  <a:pt x="4901677" y="0"/>
                </a:lnTo>
                <a:lnTo>
                  <a:pt x="8078052" y="6858478"/>
                </a:lnTo>
                <a:lnTo>
                  <a:pt x="653497" y="6858478"/>
                </a:lnTo>
                <a:lnTo>
                  <a:pt x="653757" y="6857916"/>
                </a:lnTo>
                <a:lnTo>
                  <a:pt x="0" y="6857916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7EA637-B0BF-48F6-979D-609A7D7E85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9693" y="928913"/>
            <a:ext cx="6046072" cy="5109029"/>
          </a:xfrm>
        </p:spPr>
        <p:txBody>
          <a:bodyPr anchor="t">
            <a:noAutofit/>
          </a:bodyPr>
          <a:lstStyle/>
          <a:p>
            <a:pPr algn="l"/>
            <a:r>
              <a:rPr lang="ru-RU" sz="3600" b="1" dirty="0">
                <a:solidFill>
                  <a:srgbClr val="FF0000"/>
                </a:solidFill>
              </a:rPr>
              <a:t>Цель: </a:t>
            </a:r>
            <a:r>
              <a:rPr lang="ru-RU" sz="3600" dirty="0"/>
              <a:t>через актуализацию знаний школьников из трех образовательных областей  создать условия для мотивации и стимуляции познавательной деятельности обучающихся 7-8 классов по вопросам финансовой грамотности</a:t>
            </a:r>
          </a:p>
        </p:txBody>
      </p:sp>
    </p:spTree>
    <p:extLst>
      <p:ext uri="{BB962C8B-B14F-4D97-AF65-F5344CB8AC3E}">
        <p14:creationId xmlns:p14="http://schemas.microsoft.com/office/powerpoint/2010/main" val="2552812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Freeform: Shape 36">
            <a:extLst>
              <a:ext uri="{FF2B5EF4-FFF2-40B4-BE49-F238E27FC236}">
                <a16:creationId xmlns:a16="http://schemas.microsoft.com/office/drawing/2014/main" id="{83FA766D-3260-4E0A-9E7F-A2C93DFF193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46518"/>
            <a:ext cx="4100079" cy="6194580"/>
          </a:xfrm>
          <a:custGeom>
            <a:avLst/>
            <a:gdLst>
              <a:gd name="connsiteX0" fmla="*/ 1002789 w 4100079"/>
              <a:gd name="connsiteY0" fmla="*/ 0 h 6194580"/>
              <a:gd name="connsiteX1" fmla="*/ 4100079 w 4100079"/>
              <a:gd name="connsiteY1" fmla="*/ 3097290 h 6194580"/>
              <a:gd name="connsiteX2" fmla="*/ 1002789 w 4100079"/>
              <a:gd name="connsiteY2" fmla="*/ 6194580 h 6194580"/>
              <a:gd name="connsiteX3" fmla="*/ 81750 w 4100079"/>
              <a:gd name="connsiteY3" fmla="*/ 6055332 h 6194580"/>
              <a:gd name="connsiteX4" fmla="*/ 0 w 4100079"/>
              <a:gd name="connsiteY4" fmla="*/ 6025411 h 6194580"/>
              <a:gd name="connsiteX5" fmla="*/ 0 w 4100079"/>
              <a:gd name="connsiteY5" fmla="*/ 169169 h 6194580"/>
              <a:gd name="connsiteX6" fmla="*/ 81750 w 4100079"/>
              <a:gd name="connsiteY6" fmla="*/ 139248 h 6194580"/>
              <a:gd name="connsiteX7" fmla="*/ 1002789 w 4100079"/>
              <a:gd name="connsiteY7" fmla="*/ 0 h 619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0079" h="6194580">
                <a:moveTo>
                  <a:pt x="1002789" y="0"/>
                </a:moveTo>
                <a:cubicBezTo>
                  <a:pt x="2713375" y="0"/>
                  <a:pt x="4100079" y="1386704"/>
                  <a:pt x="4100079" y="3097290"/>
                </a:cubicBezTo>
                <a:cubicBezTo>
                  <a:pt x="4100079" y="4807876"/>
                  <a:pt x="2713375" y="6194580"/>
                  <a:pt x="1002789" y="6194580"/>
                </a:cubicBezTo>
                <a:cubicBezTo>
                  <a:pt x="682054" y="6194580"/>
                  <a:pt x="372706" y="6145829"/>
                  <a:pt x="81750" y="6055332"/>
                </a:cubicBezTo>
                <a:lnTo>
                  <a:pt x="0" y="6025411"/>
                </a:lnTo>
                <a:lnTo>
                  <a:pt x="0" y="169169"/>
                </a:lnTo>
                <a:lnTo>
                  <a:pt x="81750" y="139248"/>
                </a:lnTo>
                <a:cubicBezTo>
                  <a:pt x="372706" y="48751"/>
                  <a:pt x="682054" y="0"/>
                  <a:pt x="1002789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Freeform: Shape 38">
            <a:extLst>
              <a:ext uri="{FF2B5EF4-FFF2-40B4-BE49-F238E27FC236}">
                <a16:creationId xmlns:a16="http://schemas.microsoft.com/office/drawing/2014/main" id="{5E10DA6E-C3FF-4539-BF84-4775BB7EC42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04396" y="2042"/>
            <a:ext cx="3387604" cy="4183848"/>
          </a:xfrm>
          <a:custGeom>
            <a:avLst/>
            <a:gdLst>
              <a:gd name="connsiteX0" fmla="*/ 420128 w 3387604"/>
              <a:gd name="connsiteY0" fmla="*/ 0 h 4183848"/>
              <a:gd name="connsiteX1" fmla="*/ 3387604 w 3387604"/>
              <a:gd name="connsiteY1" fmla="*/ 0 h 4183848"/>
              <a:gd name="connsiteX2" fmla="*/ 3387604 w 3387604"/>
              <a:gd name="connsiteY2" fmla="*/ 4101530 h 4183848"/>
              <a:gd name="connsiteX3" fmla="*/ 3283372 w 3387604"/>
              <a:gd name="connsiteY3" fmla="*/ 4128330 h 4183848"/>
              <a:gd name="connsiteX4" fmla="*/ 2732648 w 3387604"/>
              <a:gd name="connsiteY4" fmla="*/ 4183848 h 4183848"/>
              <a:gd name="connsiteX5" fmla="*/ 0 w 3387604"/>
              <a:gd name="connsiteY5" fmla="*/ 1451200 h 4183848"/>
              <a:gd name="connsiteX6" fmla="*/ 329816 w 3387604"/>
              <a:gd name="connsiteY6" fmla="*/ 148658 h 4183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87604" h="4183848">
                <a:moveTo>
                  <a:pt x="420128" y="0"/>
                </a:moveTo>
                <a:lnTo>
                  <a:pt x="3387604" y="0"/>
                </a:lnTo>
                <a:lnTo>
                  <a:pt x="3387604" y="4101530"/>
                </a:lnTo>
                <a:lnTo>
                  <a:pt x="3283372" y="4128330"/>
                </a:lnTo>
                <a:cubicBezTo>
                  <a:pt x="3105483" y="4164732"/>
                  <a:pt x="2921298" y="4183848"/>
                  <a:pt x="2732648" y="4183848"/>
                </a:cubicBezTo>
                <a:cubicBezTo>
                  <a:pt x="1223448" y="4183848"/>
                  <a:pt x="0" y="2960400"/>
                  <a:pt x="0" y="1451200"/>
                </a:cubicBezTo>
                <a:cubicBezTo>
                  <a:pt x="0" y="979575"/>
                  <a:pt x="119477" y="535856"/>
                  <a:pt x="329816" y="148658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560F02F-57B2-4BEA-8C5E-FACDFD45EE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96" r="32851" b="3"/>
          <a:stretch/>
        </p:blipFill>
        <p:spPr>
          <a:xfrm>
            <a:off x="20" y="413156"/>
            <a:ext cx="3468830" cy="5169005"/>
          </a:xfrm>
          <a:custGeom>
            <a:avLst/>
            <a:gdLst>
              <a:gd name="connsiteX0" fmla="*/ 1002788 w 3933440"/>
              <a:gd name="connsiteY0" fmla="*/ 0 h 5861304"/>
              <a:gd name="connsiteX1" fmla="*/ 3933440 w 3933440"/>
              <a:gd name="connsiteY1" fmla="*/ 2930652 h 5861304"/>
              <a:gd name="connsiteX2" fmla="*/ 1002788 w 3933440"/>
              <a:gd name="connsiteY2" fmla="*/ 5861304 h 5861304"/>
              <a:gd name="connsiteX3" fmla="*/ 131302 w 3933440"/>
              <a:gd name="connsiteY3" fmla="*/ 5729548 h 5861304"/>
              <a:gd name="connsiteX4" fmla="*/ 0 w 3933440"/>
              <a:gd name="connsiteY4" fmla="*/ 5681491 h 5861304"/>
              <a:gd name="connsiteX5" fmla="*/ 0 w 3933440"/>
              <a:gd name="connsiteY5" fmla="*/ 179814 h 5861304"/>
              <a:gd name="connsiteX6" fmla="*/ 131302 w 3933440"/>
              <a:gd name="connsiteY6" fmla="*/ 131756 h 5861304"/>
              <a:gd name="connsiteX7" fmla="*/ 1002788 w 3933440"/>
              <a:gd name="connsiteY7" fmla="*/ 0 h 5861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33440" h="5861304">
                <a:moveTo>
                  <a:pt x="1002788" y="0"/>
                </a:moveTo>
                <a:cubicBezTo>
                  <a:pt x="2621342" y="0"/>
                  <a:pt x="3933440" y="1312098"/>
                  <a:pt x="3933440" y="2930652"/>
                </a:cubicBezTo>
                <a:cubicBezTo>
                  <a:pt x="3933440" y="4549206"/>
                  <a:pt x="2621342" y="5861304"/>
                  <a:pt x="1002788" y="5861304"/>
                </a:cubicBezTo>
                <a:cubicBezTo>
                  <a:pt x="699309" y="5861304"/>
                  <a:pt x="406604" y="5815176"/>
                  <a:pt x="131302" y="5729548"/>
                </a:cubicBezTo>
                <a:lnTo>
                  <a:pt x="0" y="5681491"/>
                </a:lnTo>
                <a:lnTo>
                  <a:pt x="0" y="179814"/>
                </a:lnTo>
                <a:lnTo>
                  <a:pt x="131302" y="131756"/>
                </a:lnTo>
                <a:cubicBezTo>
                  <a:pt x="406604" y="46129"/>
                  <a:pt x="699309" y="0"/>
                  <a:pt x="1002788" y="0"/>
                </a:cubicBezTo>
                <a:close/>
              </a:path>
            </a:pathLst>
          </a:cu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20C8758-9980-4307-B0EF-60F37B1B23E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2" r="3" b="1259"/>
          <a:stretch/>
        </p:blipFill>
        <p:spPr>
          <a:xfrm>
            <a:off x="8967592" y="2042"/>
            <a:ext cx="3224421" cy="4020664"/>
          </a:xfrm>
          <a:custGeom>
            <a:avLst/>
            <a:gdLst>
              <a:gd name="connsiteX0" fmla="*/ 449733 w 3224421"/>
              <a:gd name="connsiteY0" fmla="*/ 0 h 4020664"/>
              <a:gd name="connsiteX1" fmla="*/ 3224421 w 3224421"/>
              <a:gd name="connsiteY1" fmla="*/ 0 h 4020664"/>
              <a:gd name="connsiteX2" fmla="*/ 3224421 w 3224421"/>
              <a:gd name="connsiteY2" fmla="*/ 3933205 h 4020664"/>
              <a:gd name="connsiteX3" fmla="*/ 3087301 w 3224421"/>
              <a:gd name="connsiteY3" fmla="*/ 3968462 h 4020664"/>
              <a:gd name="connsiteX4" fmla="*/ 2569464 w 3224421"/>
              <a:gd name="connsiteY4" fmla="*/ 4020664 h 4020664"/>
              <a:gd name="connsiteX5" fmla="*/ 0 w 3224421"/>
              <a:gd name="connsiteY5" fmla="*/ 1451200 h 4020664"/>
              <a:gd name="connsiteX6" fmla="*/ 438824 w 3224421"/>
              <a:gd name="connsiteY6" fmla="*/ 14588 h 4020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24421" h="4020664">
                <a:moveTo>
                  <a:pt x="449733" y="0"/>
                </a:moveTo>
                <a:lnTo>
                  <a:pt x="3224421" y="0"/>
                </a:lnTo>
                <a:lnTo>
                  <a:pt x="3224421" y="3933205"/>
                </a:lnTo>
                <a:lnTo>
                  <a:pt x="3087301" y="3968462"/>
                </a:lnTo>
                <a:cubicBezTo>
                  <a:pt x="2920035" y="4002689"/>
                  <a:pt x="2746849" y="4020664"/>
                  <a:pt x="2569464" y="4020664"/>
                </a:cubicBezTo>
                <a:cubicBezTo>
                  <a:pt x="1150388" y="4020664"/>
                  <a:pt x="0" y="2870276"/>
                  <a:pt x="0" y="1451200"/>
                </a:cubicBezTo>
                <a:cubicBezTo>
                  <a:pt x="0" y="919047"/>
                  <a:pt x="161773" y="424677"/>
                  <a:pt x="438824" y="14588"/>
                </a:cubicBezTo>
                <a:close/>
              </a:path>
            </a:pathLst>
          </a:custGeom>
        </p:spPr>
      </p:pic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CB435A06-5FFD-4CF8-BE06-3796EC42003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53543" y="0"/>
            <a:ext cx="3566160" cy="3159748"/>
          </a:xfrm>
          <a:custGeom>
            <a:avLst/>
            <a:gdLst>
              <a:gd name="connsiteX0" fmla="*/ 649888 w 3566160"/>
              <a:gd name="connsiteY0" fmla="*/ 0 h 3159748"/>
              <a:gd name="connsiteX1" fmla="*/ 2916273 w 3566160"/>
              <a:gd name="connsiteY1" fmla="*/ 0 h 3159748"/>
              <a:gd name="connsiteX2" fmla="*/ 2917285 w 3566160"/>
              <a:gd name="connsiteY2" fmla="*/ 757 h 3159748"/>
              <a:gd name="connsiteX3" fmla="*/ 3566160 w 3566160"/>
              <a:gd name="connsiteY3" fmla="*/ 1376668 h 3159748"/>
              <a:gd name="connsiteX4" fmla="*/ 1783080 w 3566160"/>
              <a:gd name="connsiteY4" fmla="*/ 3159748 h 3159748"/>
              <a:gd name="connsiteX5" fmla="*/ 0 w 3566160"/>
              <a:gd name="connsiteY5" fmla="*/ 1376668 h 3159748"/>
              <a:gd name="connsiteX6" fmla="*/ 648876 w 3566160"/>
              <a:gd name="connsiteY6" fmla="*/ 757 h 3159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66160" h="3159748">
                <a:moveTo>
                  <a:pt x="649888" y="0"/>
                </a:moveTo>
                <a:lnTo>
                  <a:pt x="2916273" y="0"/>
                </a:lnTo>
                <a:lnTo>
                  <a:pt x="2917285" y="757"/>
                </a:lnTo>
                <a:cubicBezTo>
                  <a:pt x="3313569" y="327800"/>
                  <a:pt x="3566160" y="822736"/>
                  <a:pt x="3566160" y="1376668"/>
                </a:cubicBezTo>
                <a:cubicBezTo>
                  <a:pt x="3566160" y="2361436"/>
                  <a:pt x="2767848" y="3159748"/>
                  <a:pt x="1783080" y="3159748"/>
                </a:cubicBezTo>
                <a:cubicBezTo>
                  <a:pt x="798312" y="3159748"/>
                  <a:pt x="0" y="2361436"/>
                  <a:pt x="0" y="1376668"/>
                </a:cubicBezTo>
                <a:cubicBezTo>
                  <a:pt x="0" y="822736"/>
                  <a:pt x="252591" y="327800"/>
                  <a:pt x="648876" y="75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BBC3ECA-9E2C-407C-8EFB-9E4DB1420EB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7" r="19209"/>
          <a:stretch/>
        </p:blipFill>
        <p:spPr>
          <a:xfrm>
            <a:off x="4518135" y="10"/>
            <a:ext cx="2966506" cy="2744882"/>
          </a:xfrm>
          <a:custGeom>
            <a:avLst/>
            <a:gdLst>
              <a:gd name="connsiteX0" fmla="*/ 770517 w 3236976"/>
              <a:gd name="connsiteY0" fmla="*/ 0 h 2995156"/>
              <a:gd name="connsiteX1" fmla="*/ 2466460 w 3236976"/>
              <a:gd name="connsiteY1" fmla="*/ 0 h 2995156"/>
              <a:gd name="connsiteX2" fmla="*/ 2523400 w 3236976"/>
              <a:gd name="connsiteY2" fmla="*/ 34592 h 2995156"/>
              <a:gd name="connsiteX3" fmla="*/ 3236976 w 3236976"/>
              <a:gd name="connsiteY3" fmla="*/ 1376668 h 2995156"/>
              <a:gd name="connsiteX4" fmla="*/ 1618488 w 3236976"/>
              <a:gd name="connsiteY4" fmla="*/ 2995156 h 2995156"/>
              <a:gd name="connsiteX5" fmla="*/ 0 w 3236976"/>
              <a:gd name="connsiteY5" fmla="*/ 1376668 h 2995156"/>
              <a:gd name="connsiteX6" fmla="*/ 713576 w 3236976"/>
              <a:gd name="connsiteY6" fmla="*/ 34592 h 2995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36976" h="2995156">
                <a:moveTo>
                  <a:pt x="770517" y="0"/>
                </a:moveTo>
                <a:lnTo>
                  <a:pt x="2466460" y="0"/>
                </a:lnTo>
                <a:lnTo>
                  <a:pt x="2523400" y="34592"/>
                </a:lnTo>
                <a:cubicBezTo>
                  <a:pt x="2953921" y="325446"/>
                  <a:pt x="3236976" y="818002"/>
                  <a:pt x="3236976" y="1376668"/>
                </a:cubicBezTo>
                <a:cubicBezTo>
                  <a:pt x="3236976" y="2270534"/>
                  <a:pt x="2512354" y="2995156"/>
                  <a:pt x="1618488" y="2995156"/>
                </a:cubicBezTo>
                <a:cubicBezTo>
                  <a:pt x="724622" y="2995156"/>
                  <a:pt x="0" y="2270534"/>
                  <a:pt x="0" y="1376668"/>
                </a:cubicBezTo>
                <a:cubicBezTo>
                  <a:pt x="0" y="818002"/>
                  <a:pt x="283056" y="325446"/>
                  <a:pt x="713576" y="34592"/>
                </a:cubicBezTo>
                <a:close/>
              </a:path>
            </a:pathLst>
          </a:custGeom>
        </p:spPr>
      </p:pic>
      <p:sp>
        <p:nvSpPr>
          <p:cNvPr id="8" name="Подзаголовок 7">
            <a:extLst>
              <a:ext uri="{FF2B5EF4-FFF2-40B4-BE49-F238E27FC236}">
                <a16:creationId xmlns:a16="http://schemas.microsoft.com/office/drawing/2014/main" id="{9DC993F3-9330-4CA0-90FE-0C49E560B0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87605" y="2744892"/>
            <a:ext cx="8396736" cy="3862844"/>
          </a:xfrm>
        </p:spPr>
        <p:txBody>
          <a:bodyPr anchor="b">
            <a:noAutofit/>
          </a:bodyPr>
          <a:lstStyle/>
          <a:p>
            <a:pPr algn="l"/>
            <a:endParaRPr lang="ru-RU" sz="2000" dirty="0"/>
          </a:p>
          <a:p>
            <a:r>
              <a:rPr lang="ru-RU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         Правила игры</a:t>
            </a:r>
          </a:p>
          <a:p>
            <a:pPr algn="l"/>
            <a:r>
              <a:rPr lang="ru-RU" dirty="0"/>
              <a:t>            Каждая команда по очереди выбирает</a:t>
            </a:r>
          </a:p>
          <a:p>
            <a:r>
              <a:rPr lang="ru-RU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категорию  </a:t>
            </a:r>
            <a:r>
              <a:rPr lang="ru-RU" dirty="0"/>
              <a:t>из предложенных форматом </a:t>
            </a:r>
          </a:p>
          <a:p>
            <a:r>
              <a:rPr lang="ru-RU" dirty="0"/>
              <a:t>и достоинство вопроса  </a:t>
            </a:r>
            <a:r>
              <a:rPr lang="ru-RU" b="1" dirty="0"/>
              <a:t>(от 1 до 5 баллов):</a:t>
            </a:r>
          </a:p>
          <a:p>
            <a:pPr algn="l"/>
            <a:r>
              <a:rPr lang="ru-RU" dirty="0"/>
              <a:t>             </a:t>
            </a:r>
            <a:r>
              <a:rPr lang="ru-RU" b="1" dirty="0">
                <a:solidFill>
                  <a:srgbClr val="C00000"/>
                </a:solidFill>
              </a:rPr>
              <a:t>Математика, Биология, История, Экономика, Право</a:t>
            </a:r>
            <a:r>
              <a:rPr lang="ru-RU" dirty="0"/>
              <a:t>. </a:t>
            </a:r>
          </a:p>
          <a:p>
            <a:pPr algn="l"/>
            <a:r>
              <a:rPr lang="ru-RU" dirty="0"/>
              <a:t> Каждой команде дается 30 секунд на обсуждение. В случае неправильного ответа, право отвечать переходит к команде соперников. </a:t>
            </a:r>
          </a:p>
          <a:p>
            <a:r>
              <a:rPr lang="ru-RU" dirty="0"/>
              <a:t>Формат игры схож с телевизионной игрой  «Своя игра»</a:t>
            </a:r>
          </a:p>
        </p:txBody>
      </p:sp>
    </p:spTree>
    <p:extLst>
      <p:ext uri="{BB962C8B-B14F-4D97-AF65-F5344CB8AC3E}">
        <p14:creationId xmlns:p14="http://schemas.microsoft.com/office/powerpoint/2010/main" val="27317363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2" name="Рисунок 2101">
            <a:extLst>
              <a:ext uri="{FF2B5EF4-FFF2-40B4-BE49-F238E27FC236}">
                <a16:creationId xmlns:a16="http://schemas.microsoft.com/office/drawing/2014/main" id="{E646C5E9-9B17-4004-AFB9-8860A84F31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71974">
            <a:off x="3278773" y="4190098"/>
            <a:ext cx="3779169" cy="2449757"/>
          </a:xfrm>
          <a:prstGeom prst="rect">
            <a:avLst/>
          </a:prstGeom>
        </p:spPr>
      </p:pic>
      <p:sp>
        <p:nvSpPr>
          <p:cNvPr id="8" name="Подзаголовок 7">
            <a:extLst>
              <a:ext uri="{FF2B5EF4-FFF2-40B4-BE49-F238E27FC236}">
                <a16:creationId xmlns:a16="http://schemas.microsoft.com/office/drawing/2014/main" id="{9DC993F3-9330-4CA0-90FE-0C49E560B0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44474" y="176213"/>
            <a:ext cx="5181745" cy="6436405"/>
          </a:xfrm>
        </p:spPr>
        <p:txBody>
          <a:bodyPr>
            <a:normAutofit lnSpcReduction="10000"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Подведение итогов и награждение</a:t>
            </a:r>
          </a:p>
          <a:p>
            <a:r>
              <a:rPr lang="ru-RU" sz="2600" dirty="0"/>
              <a:t>Накопленные баллы подсчитываются каждой командой. Определяются победители. </a:t>
            </a:r>
          </a:p>
          <a:p>
            <a:r>
              <a:rPr lang="ru-RU" sz="2600" dirty="0"/>
              <a:t>По условиям игры, </a:t>
            </a:r>
            <a:r>
              <a:rPr lang="ru-RU" sz="2600" b="1" dirty="0">
                <a:solidFill>
                  <a:srgbClr val="FF0000"/>
                </a:solidFill>
              </a:rPr>
              <a:t>каждый балл превращается в «бел» </a:t>
            </a:r>
          </a:p>
          <a:p>
            <a:r>
              <a:rPr lang="ru-RU" sz="2600" dirty="0"/>
              <a:t>Каждая команда получает возможность использовать полученные деньги </a:t>
            </a:r>
            <a:r>
              <a:rPr lang="ru-RU" sz="2600" dirty="0">
                <a:solidFill>
                  <a:srgbClr val="FF0000"/>
                </a:solidFill>
              </a:rPr>
              <a:t>на покупку</a:t>
            </a:r>
            <a:r>
              <a:rPr lang="ru-RU" sz="2600" dirty="0"/>
              <a:t>:</a:t>
            </a:r>
          </a:p>
          <a:p>
            <a:pPr lvl="0"/>
            <a:r>
              <a:rPr lang="ru-RU" sz="2600" b="1" dirty="0">
                <a:solidFill>
                  <a:srgbClr val="FF0000"/>
                </a:solidFill>
              </a:rPr>
              <a:t>сертификатов </a:t>
            </a:r>
          </a:p>
          <a:p>
            <a:pPr lvl="0"/>
            <a:r>
              <a:rPr lang="ru-RU" sz="2800" b="1" dirty="0">
                <a:solidFill>
                  <a:srgbClr val="800000"/>
                </a:solidFill>
              </a:rPr>
              <a:t>«</a:t>
            </a:r>
            <a:r>
              <a:rPr lang="ru-RU" sz="2800" b="1" dirty="0" err="1">
                <a:solidFill>
                  <a:srgbClr val="800000"/>
                </a:solidFill>
              </a:rPr>
              <a:t>Антидвойка</a:t>
            </a:r>
            <a:r>
              <a:rPr lang="ru-RU" sz="2800" b="1" dirty="0">
                <a:solidFill>
                  <a:srgbClr val="800000"/>
                </a:solidFill>
              </a:rPr>
              <a:t> по ________» </a:t>
            </a:r>
          </a:p>
          <a:p>
            <a:pPr lvl="0"/>
            <a:r>
              <a:rPr lang="ru-RU" b="1" dirty="0">
                <a:solidFill>
                  <a:schemeClr val="accent1"/>
                </a:solidFill>
              </a:rPr>
              <a:t>Стоимость сертификата 1000 белов</a:t>
            </a:r>
          </a:p>
          <a:p>
            <a:pPr>
              <a:lnSpc>
                <a:spcPct val="100000"/>
              </a:lnSpc>
            </a:pPr>
            <a:r>
              <a:rPr lang="ru-RU" sz="2800" b="1" dirty="0">
                <a:solidFill>
                  <a:srgbClr val="800000"/>
                </a:solidFill>
              </a:rPr>
              <a:t> «Пятерка по ________» </a:t>
            </a:r>
          </a:p>
          <a:p>
            <a:pPr>
              <a:lnSpc>
                <a:spcPct val="100000"/>
              </a:lnSpc>
            </a:pPr>
            <a:r>
              <a:rPr lang="ru-RU" b="1" dirty="0">
                <a:solidFill>
                  <a:schemeClr val="accent1"/>
                </a:solidFill>
              </a:rPr>
              <a:t>Стоимость сертификата 1500 белов</a:t>
            </a:r>
          </a:p>
          <a:p>
            <a:endParaRPr lang="ru-RU" sz="3200" b="1" dirty="0">
              <a:solidFill>
                <a:srgbClr val="FF0000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EA31D0D-C9C0-49A0-9DAD-1C9C111E7CBE}"/>
              </a:ext>
            </a:extLst>
          </p:cNvPr>
          <p:cNvGrpSpPr>
            <a:grpSpLocks/>
          </p:cNvGrpSpPr>
          <p:nvPr/>
        </p:nvGrpSpPr>
        <p:grpSpPr bwMode="auto">
          <a:xfrm>
            <a:off x="1588" y="1588"/>
            <a:ext cx="6369050" cy="3321050"/>
            <a:chOff x="108842175" y="108810552"/>
            <a:chExt cx="2686050" cy="2743200"/>
          </a:xfrm>
        </p:grpSpPr>
        <p:sp>
          <p:nvSpPr>
            <p:cNvPr id="9" name="Rectangle 7">
              <a:extLst>
                <a:ext uri="{FF2B5EF4-FFF2-40B4-BE49-F238E27FC236}">
                  <a16:creationId xmlns:a16="http://schemas.microsoft.com/office/drawing/2014/main" id="{3F0D07A3-7863-4DD9-8085-0B70B45276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61757" y="108810552"/>
              <a:ext cx="866468" cy="2743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800000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Rectangle 8">
              <a:extLst>
                <a:ext uri="{FF2B5EF4-FFF2-40B4-BE49-F238E27FC236}">
                  <a16:creationId xmlns:a16="http://schemas.microsoft.com/office/drawing/2014/main" id="{EC513DB6-13AD-4B6A-A6C0-B861541EED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271846" y="108810552"/>
              <a:ext cx="389911" cy="2743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6CCCC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Rectangle 9">
              <a:extLst>
                <a:ext uri="{FF2B5EF4-FFF2-40B4-BE49-F238E27FC236}">
                  <a16:creationId xmlns:a16="http://schemas.microsoft.com/office/drawing/2014/main" id="{84E989F1-B6EC-4058-9AF1-144590A37B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842175" y="108810552"/>
              <a:ext cx="1429671" cy="2743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9999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2" name="Rectangle 10">
            <a:extLst>
              <a:ext uri="{FF2B5EF4-FFF2-40B4-BE49-F238E27FC236}">
                <a16:creationId xmlns:a16="http://schemas.microsoft.com/office/drawing/2014/main" id="{0500147C-C1FB-42CF-B1DB-2619011A76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812" y="112713"/>
            <a:ext cx="6327175" cy="3422650"/>
          </a:xfrm>
          <a:prstGeom prst="rect">
            <a:avLst/>
          </a:prstGeom>
          <a:noFill/>
          <a:ln w="57150" algn="in">
            <a:solidFill>
              <a:srgbClr val="8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3" name="Group 11">
            <a:extLst>
              <a:ext uri="{FF2B5EF4-FFF2-40B4-BE49-F238E27FC236}">
                <a16:creationId xmlns:a16="http://schemas.microsoft.com/office/drawing/2014/main" id="{AB69B3C3-A8D7-4D56-BF35-EF736FD3F163}"/>
              </a:ext>
            </a:extLst>
          </p:cNvPr>
          <p:cNvGrpSpPr>
            <a:grpSpLocks/>
          </p:cNvGrpSpPr>
          <p:nvPr/>
        </p:nvGrpSpPr>
        <p:grpSpPr bwMode="auto">
          <a:xfrm>
            <a:off x="461963" y="176213"/>
            <a:ext cx="5486400" cy="546100"/>
            <a:chOff x="107442000" y="108966000"/>
            <a:chExt cx="5486400" cy="457200"/>
          </a:xfrm>
        </p:grpSpPr>
        <p:sp>
          <p:nvSpPr>
            <p:cNvPr id="14" name="Rectangle 12" hidden="1">
              <a:extLst>
                <a:ext uri="{FF2B5EF4-FFF2-40B4-BE49-F238E27FC236}">
                  <a16:creationId xmlns:a16="http://schemas.microsoft.com/office/drawing/2014/main" id="{12F5A986-846C-494F-88E0-CAA36E9563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442000" y="108966000"/>
              <a:ext cx="5486400" cy="457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Rectangle 13">
              <a:extLst>
                <a:ext uri="{FF2B5EF4-FFF2-40B4-BE49-F238E27FC236}">
                  <a16:creationId xmlns:a16="http://schemas.microsoft.com/office/drawing/2014/main" id="{61AAE844-DB87-41F3-AC88-BE2D16E993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442000" y="108966000"/>
              <a:ext cx="5486400" cy="457200"/>
            </a:xfrm>
            <a:prstGeom prst="rect">
              <a:avLst/>
            </a:prstGeom>
            <a:gradFill rotWithShape="1">
              <a:gsLst>
                <a:gs pos="0">
                  <a:srgbClr val="B36666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Rectangle 14">
              <a:extLst>
                <a:ext uri="{FF2B5EF4-FFF2-40B4-BE49-F238E27FC236}">
                  <a16:creationId xmlns:a16="http://schemas.microsoft.com/office/drawing/2014/main" id="{664B9CD5-EDFE-4947-93BD-FB327D619F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575814" y="108966000"/>
              <a:ext cx="133814" cy="457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Rectangle 15">
              <a:extLst>
                <a:ext uri="{FF2B5EF4-FFF2-40B4-BE49-F238E27FC236}">
                  <a16:creationId xmlns:a16="http://schemas.microsoft.com/office/drawing/2014/main" id="{83BD38C8-D346-4F19-893D-6BF913F0A8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843442" y="108966000"/>
              <a:ext cx="133814" cy="457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Rectangle 16">
              <a:extLst>
                <a:ext uri="{FF2B5EF4-FFF2-40B4-BE49-F238E27FC236}">
                  <a16:creationId xmlns:a16="http://schemas.microsoft.com/office/drawing/2014/main" id="{CECF3784-CAB4-4503-82B3-AE71E64CEF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111070" y="108966000"/>
              <a:ext cx="133814" cy="457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Rectangle 17">
              <a:extLst>
                <a:ext uri="{FF2B5EF4-FFF2-40B4-BE49-F238E27FC236}">
                  <a16:creationId xmlns:a16="http://schemas.microsoft.com/office/drawing/2014/main" id="{D04B93F2-BAD5-410B-86A0-63830B4FFC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378698" y="108966000"/>
              <a:ext cx="133814" cy="457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Rectangle 18">
              <a:extLst>
                <a:ext uri="{FF2B5EF4-FFF2-40B4-BE49-F238E27FC236}">
                  <a16:creationId xmlns:a16="http://schemas.microsoft.com/office/drawing/2014/main" id="{1ED5E17E-E93F-4F85-9423-8E583647F2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646326" y="108966000"/>
              <a:ext cx="133814" cy="457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Rectangle 19">
              <a:extLst>
                <a:ext uri="{FF2B5EF4-FFF2-40B4-BE49-F238E27FC236}">
                  <a16:creationId xmlns:a16="http://schemas.microsoft.com/office/drawing/2014/main" id="{0212311D-C28F-4EC5-B69E-6A155FCC1C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913954" y="108966000"/>
              <a:ext cx="133814" cy="457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Rectangle 20">
              <a:extLst>
                <a:ext uri="{FF2B5EF4-FFF2-40B4-BE49-F238E27FC236}">
                  <a16:creationId xmlns:a16="http://schemas.microsoft.com/office/drawing/2014/main" id="{C638920E-2E23-460B-82FA-44B0C99B1F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181582" y="108966000"/>
              <a:ext cx="133814" cy="457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Rectangle 21">
              <a:extLst>
                <a:ext uri="{FF2B5EF4-FFF2-40B4-BE49-F238E27FC236}">
                  <a16:creationId xmlns:a16="http://schemas.microsoft.com/office/drawing/2014/main" id="{DB559939-8287-4DA7-AFE7-6BE9D59255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449210" y="108966000"/>
              <a:ext cx="133814" cy="457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Rectangle 22">
              <a:extLst>
                <a:ext uri="{FF2B5EF4-FFF2-40B4-BE49-F238E27FC236}">
                  <a16:creationId xmlns:a16="http://schemas.microsoft.com/office/drawing/2014/main" id="{28CCF4DC-84D4-4F1F-9534-3FC57802C9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716838" y="108966000"/>
              <a:ext cx="133814" cy="457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F6D4E660-9E4C-4967-B878-E0189BDF12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984466" y="108966000"/>
              <a:ext cx="133814" cy="457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Rectangle 24">
              <a:extLst>
                <a:ext uri="{FF2B5EF4-FFF2-40B4-BE49-F238E27FC236}">
                  <a16:creationId xmlns:a16="http://schemas.microsoft.com/office/drawing/2014/main" id="{166C98ED-4DBB-4FBF-82A6-7E2946B138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252094" y="108966000"/>
              <a:ext cx="133814" cy="457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" name="Rectangle 25">
              <a:extLst>
                <a:ext uri="{FF2B5EF4-FFF2-40B4-BE49-F238E27FC236}">
                  <a16:creationId xmlns:a16="http://schemas.microsoft.com/office/drawing/2014/main" id="{78946976-269E-4482-8C54-80038137C3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519722" y="108966000"/>
              <a:ext cx="133814" cy="457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Rectangle 26">
              <a:extLst>
                <a:ext uri="{FF2B5EF4-FFF2-40B4-BE49-F238E27FC236}">
                  <a16:creationId xmlns:a16="http://schemas.microsoft.com/office/drawing/2014/main" id="{A48E997D-C177-425F-833D-87D833B914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787350" y="108966000"/>
              <a:ext cx="133814" cy="457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Rectangle 27">
              <a:extLst>
                <a:ext uri="{FF2B5EF4-FFF2-40B4-BE49-F238E27FC236}">
                  <a16:creationId xmlns:a16="http://schemas.microsoft.com/office/drawing/2014/main" id="{3839BA6D-F11E-41F5-BB23-26DFE8B8EB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054978" y="108966000"/>
              <a:ext cx="133814" cy="457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Rectangle 28">
              <a:extLst>
                <a:ext uri="{FF2B5EF4-FFF2-40B4-BE49-F238E27FC236}">
                  <a16:creationId xmlns:a16="http://schemas.microsoft.com/office/drawing/2014/main" id="{BD9AF67E-2534-4BB1-8C96-D8FE326644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322606" y="108966000"/>
              <a:ext cx="133814" cy="457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" name="Rectangle 29">
              <a:extLst>
                <a:ext uri="{FF2B5EF4-FFF2-40B4-BE49-F238E27FC236}">
                  <a16:creationId xmlns:a16="http://schemas.microsoft.com/office/drawing/2014/main" id="{B61260DE-5A2C-46E1-AE5C-0349BB44C0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590234" y="108966000"/>
              <a:ext cx="133814" cy="457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" name="Rectangle 30">
              <a:extLst>
                <a:ext uri="{FF2B5EF4-FFF2-40B4-BE49-F238E27FC236}">
                  <a16:creationId xmlns:a16="http://schemas.microsoft.com/office/drawing/2014/main" id="{F15B9405-0B43-4475-8E5D-B0F19C48BA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857862" y="108966000"/>
              <a:ext cx="133814" cy="457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Rectangle 31">
              <a:extLst>
                <a:ext uri="{FF2B5EF4-FFF2-40B4-BE49-F238E27FC236}">
                  <a16:creationId xmlns:a16="http://schemas.microsoft.com/office/drawing/2014/main" id="{8C83F6CF-C04E-431B-81CB-604F2649BC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125490" y="108966000"/>
              <a:ext cx="133814" cy="457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" name="Rectangle 32">
              <a:extLst>
                <a:ext uri="{FF2B5EF4-FFF2-40B4-BE49-F238E27FC236}">
                  <a16:creationId xmlns:a16="http://schemas.microsoft.com/office/drawing/2014/main" id="{5E00D73E-17AD-486A-9C32-135E583E2E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393118" y="108966000"/>
              <a:ext cx="133814" cy="457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Rectangle 33">
              <a:extLst>
                <a:ext uri="{FF2B5EF4-FFF2-40B4-BE49-F238E27FC236}">
                  <a16:creationId xmlns:a16="http://schemas.microsoft.com/office/drawing/2014/main" id="{086EE51A-2917-4A77-8461-CAB0972319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660746" y="108966000"/>
              <a:ext cx="133814" cy="457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6" name="Rectangle 34">
            <a:extLst>
              <a:ext uri="{FF2B5EF4-FFF2-40B4-BE49-F238E27FC236}">
                <a16:creationId xmlns:a16="http://schemas.microsoft.com/office/drawing/2014/main" id="{73417BB2-CB6A-4903-B236-836EFCB79B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3650" y="371475"/>
            <a:ext cx="3789363" cy="800100"/>
          </a:xfrm>
          <a:prstGeom prst="rect">
            <a:avLst/>
          </a:prstGeom>
          <a:solidFill>
            <a:srgbClr val="FFFFFF"/>
          </a:solidFill>
          <a:ln w="50800" algn="in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" name="Text Box 35">
            <a:extLst>
              <a:ext uri="{FF2B5EF4-FFF2-40B4-BE49-F238E27FC236}">
                <a16:creationId xmlns:a16="http://schemas.microsoft.com/office/drawing/2014/main" id="{192B4E95-1D88-4C7F-926E-EA74D443E3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1763" y="292100"/>
            <a:ext cx="3543300" cy="78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195" tIns="36195" rIns="36195" bIns="36195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err="1">
                <a:ln>
                  <a:noFill/>
                </a:ln>
                <a:solidFill>
                  <a:srgbClr val="800000"/>
                </a:solidFill>
                <a:effectLst/>
                <a:latin typeface="Script MT Bold" panose="03040602040607080904" pitchFamily="66" charset="0"/>
              </a:rPr>
              <a:t>Антидвойка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" name="Text Box 36">
            <a:extLst>
              <a:ext uri="{FF2B5EF4-FFF2-40B4-BE49-F238E27FC236}">
                <a16:creationId xmlns:a16="http://schemas.microsoft.com/office/drawing/2014/main" id="{3C12AE12-7ECD-43DD-9F3A-1DE084C813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338" y="1179513"/>
            <a:ext cx="5160962" cy="944562"/>
          </a:xfrm>
          <a:prstGeom prst="rect">
            <a:avLst/>
          </a:prstGeom>
          <a:gradFill rotWithShape="0">
            <a:gsLst>
              <a:gs pos="0">
                <a:srgbClr val="FFFFFF">
                  <a:alpha val="28999"/>
                </a:srgbClr>
              </a:gs>
              <a:gs pos="100000">
                <a:srgbClr val="FFFFFF">
                  <a:gamma/>
                  <a:tint val="20000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abriola" panose="04040605051002020D02" pitchFamily="82" charset="0"/>
              </a:rPr>
              <a:t>Этот сертификат дает право  на не выставление любой отметки по _________________________________________________________________________, или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abriola" panose="04040605051002020D02" pitchFamily="82" charset="0"/>
              </a:rPr>
              <a:t>увеличение оценки на 1 балл.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" name="Line 37">
            <a:extLst>
              <a:ext uri="{FF2B5EF4-FFF2-40B4-BE49-F238E27FC236}">
                <a16:creationId xmlns:a16="http://schemas.microsoft.com/office/drawing/2014/main" id="{88434F40-BB8F-4E26-B76B-5BF0FA22423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1325" y="2201863"/>
            <a:ext cx="5507038" cy="25400"/>
          </a:xfrm>
          <a:prstGeom prst="line">
            <a:avLst/>
          </a:prstGeom>
          <a:noFill/>
          <a:ln w="3175" algn="ctr">
            <a:solidFill>
              <a:srgbClr val="66190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" name="Rectangle 38" hidden="1">
            <a:extLst>
              <a:ext uri="{FF2B5EF4-FFF2-40B4-BE49-F238E27FC236}">
                <a16:creationId xmlns:a16="http://schemas.microsoft.com/office/drawing/2014/main" id="{70793344-7CB2-4675-8EC2-6C5D4E6154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2200275"/>
            <a:ext cx="1146175" cy="1052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0" algn="in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87" name="Picture 39" descr="DD01630_">
            <a:extLst>
              <a:ext uri="{FF2B5EF4-FFF2-40B4-BE49-F238E27FC236}">
                <a16:creationId xmlns:a16="http://schemas.microsoft.com/office/drawing/2014/main" id="{0AD1A7E4-DD3D-40DF-AAAB-0880B2B0F1A8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650" y="2260600"/>
            <a:ext cx="377825" cy="18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41" name="Text Box 40">
            <a:extLst>
              <a:ext uri="{FF2B5EF4-FFF2-40B4-BE49-F238E27FC236}">
                <a16:creationId xmlns:a16="http://schemas.microsoft.com/office/drawing/2014/main" id="{05BA0D7E-B0FC-4057-B441-3074BFFB26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475" y="2528888"/>
            <a:ext cx="1146175" cy="67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abriola" panose="04040605051002020D02" pitchFamily="82" charset="0"/>
              </a:rPr>
              <a:t>  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2" name="WordArt 41">
            <a:extLst>
              <a:ext uri="{FF2B5EF4-FFF2-40B4-BE49-F238E27FC236}">
                <a16:creationId xmlns:a16="http://schemas.microsoft.com/office/drawing/2014/main" id="{FE77BA1F-8CE3-4CCC-A06B-80485B09ED2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665413" y="2317750"/>
            <a:ext cx="3227387" cy="725488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 rtl="0">
              <a:buNone/>
            </a:pPr>
            <a:r>
              <a:rPr lang="ru-RU" sz="3600" b="1" kern="10" spc="-180" dirty="0">
                <a:ln w="15875">
                  <a:solidFill>
                    <a:srgbClr val="661900"/>
                  </a:solidFill>
                  <a:round/>
                  <a:headEnd/>
                  <a:tailEnd/>
                </a:ln>
                <a:solidFill>
                  <a:srgbClr val="EEECE1"/>
                </a:solidFill>
                <a:effectLst>
                  <a:outerShdw dist="29783" dir="1514402" algn="ctr" rotWithShape="0">
                    <a:srgbClr val="D8D8D8">
                      <a:alpha val="74998"/>
                    </a:srgbClr>
                  </a:outerShdw>
                </a:effectLst>
                <a:latin typeface="Segoe Script" panose="030B0504020000000003" pitchFamily="66" charset="0"/>
              </a:rPr>
              <a:t>Фамилия учителя</a:t>
            </a:r>
          </a:p>
        </p:txBody>
      </p:sp>
      <p:sp>
        <p:nvSpPr>
          <p:cNvPr id="43" name="Rectangle 42" hidden="1">
            <a:extLst>
              <a:ext uri="{FF2B5EF4-FFF2-40B4-BE49-F238E27FC236}">
                <a16:creationId xmlns:a16="http://schemas.microsoft.com/office/drawing/2014/main" id="{2EAFD872-733C-4179-B11D-D0A36B0EFC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8" y="1588"/>
            <a:ext cx="6369050" cy="33210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" name="Text Box 43">
            <a:extLst>
              <a:ext uri="{FF2B5EF4-FFF2-40B4-BE49-F238E27FC236}">
                <a16:creationId xmlns:a16="http://schemas.microsoft.com/office/drawing/2014/main" id="{42B2FE9A-8EF5-4655-9406-91690A8032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038" y="2554288"/>
            <a:ext cx="1090612" cy="569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80000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5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abriola" panose="04040605051002020D02" pitchFamily="82" charset="0"/>
              </a:rPr>
              <a:t>  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5" name="WordArt 44">
            <a:extLst>
              <a:ext uri="{FF2B5EF4-FFF2-40B4-BE49-F238E27FC236}">
                <a16:creationId xmlns:a16="http://schemas.microsoft.com/office/drawing/2014/main" id="{4517FAE9-AD2B-47D8-82B1-667CBA72DB1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41325" y="2574925"/>
            <a:ext cx="1076325" cy="5429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15875">
                <a:solidFill>
                  <a:srgbClr val="1F497D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ru-RU" sz="1200" b="1" kern="10" spc="0" dirty="0">
                <a:ln>
                  <a:noFill/>
                </a:ln>
                <a:solidFill>
                  <a:srgbClr val="000000"/>
                </a:solidFill>
                <a:effectLst>
                  <a:outerShdw dist="29783" dir="1514402" algn="ctr" rotWithShape="0">
                    <a:srgbClr val="D8D8D8">
                      <a:alpha val="74998"/>
                    </a:srgbClr>
                  </a:outerShdw>
                </a:effectLst>
                <a:latin typeface="Arial Black" panose="020B0A04020102020204" pitchFamily="34" charset="0"/>
              </a:rPr>
              <a:t> название </a:t>
            </a:r>
          </a:p>
          <a:p>
            <a:pPr algn="ctr" rtl="0">
              <a:buNone/>
            </a:pPr>
            <a:r>
              <a:rPr lang="ru-RU" sz="1200" b="1" kern="10" spc="0" dirty="0">
                <a:ln>
                  <a:noFill/>
                </a:ln>
                <a:solidFill>
                  <a:srgbClr val="000000"/>
                </a:solidFill>
                <a:effectLst>
                  <a:outerShdw dist="29783" dir="1514402" algn="ctr" rotWithShape="0">
                    <a:srgbClr val="D8D8D8">
                      <a:alpha val="74998"/>
                    </a:srgbClr>
                  </a:outerShdw>
                </a:effectLst>
                <a:latin typeface="Arial Black" panose="020B0A04020102020204" pitchFamily="34" charset="0"/>
              </a:rPr>
              <a:t>и номер школы</a:t>
            </a:r>
          </a:p>
        </p:txBody>
      </p:sp>
      <p:pic>
        <p:nvPicPr>
          <p:cNvPr id="86" name="Объект 5">
            <a:extLst>
              <a:ext uri="{FF2B5EF4-FFF2-40B4-BE49-F238E27FC236}">
                <a16:creationId xmlns:a16="http://schemas.microsoft.com/office/drawing/2014/main" id="{9062DE07-448D-47E7-A975-1BF9A53B41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34" y="282576"/>
            <a:ext cx="1333500" cy="1000125"/>
          </a:xfrm>
          <a:prstGeom prst="rect">
            <a:avLst/>
          </a:prstGeom>
        </p:spPr>
      </p:pic>
      <p:pic>
        <p:nvPicPr>
          <p:cNvPr id="2104" name="Рисунок 2103">
            <a:extLst>
              <a:ext uri="{FF2B5EF4-FFF2-40B4-BE49-F238E27FC236}">
                <a16:creationId xmlns:a16="http://schemas.microsoft.com/office/drawing/2014/main" id="{22238345-79D4-419C-8C36-633E4D442E5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9" r="7608"/>
          <a:stretch/>
        </p:blipFill>
        <p:spPr>
          <a:xfrm>
            <a:off x="32546" y="3581400"/>
            <a:ext cx="3659693" cy="3305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37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560F02F-57B2-4BEA-8C5E-FACDFD45EE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 r="21566"/>
          <a:stretch/>
        </p:blipFill>
        <p:spPr>
          <a:xfrm>
            <a:off x="4818888" y="-116592"/>
            <a:ext cx="7373112" cy="6857999"/>
          </a:xfrm>
          <a:prstGeom prst="rect">
            <a:avLst/>
          </a:prstGeom>
        </p:spPr>
      </p:pic>
      <p:sp>
        <p:nvSpPr>
          <p:cNvPr id="25" name="Freeform 8">
            <a:extLst>
              <a:ext uri="{FF2B5EF4-FFF2-40B4-BE49-F238E27FC236}">
                <a16:creationId xmlns:a16="http://schemas.microsoft.com/office/drawing/2014/main" id="{9225B0D8-E56E-4ACC-A464-81F4062765C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851" y="-478"/>
            <a:ext cx="9468701" cy="6858478"/>
          </a:xfrm>
          <a:custGeom>
            <a:avLst/>
            <a:gdLst>
              <a:gd name="connsiteX0" fmla="*/ 0 w 8078051"/>
              <a:gd name="connsiteY0" fmla="*/ 0 h 5829300"/>
              <a:gd name="connsiteX1" fmla="*/ 4453793 w 8078051"/>
              <a:gd name="connsiteY1" fmla="*/ 0 h 5829300"/>
              <a:gd name="connsiteX2" fmla="*/ 5363426 w 8078051"/>
              <a:gd name="connsiteY2" fmla="*/ 0 h 5829300"/>
              <a:gd name="connsiteX3" fmla="*/ 5368184 w 8078051"/>
              <a:gd name="connsiteY3" fmla="*/ 0 h 5829300"/>
              <a:gd name="connsiteX4" fmla="*/ 8078051 w 8078051"/>
              <a:gd name="connsiteY4" fmla="*/ 5829300 h 5829300"/>
              <a:gd name="connsiteX5" fmla="*/ 1743926 w 8078051"/>
              <a:gd name="connsiteY5" fmla="*/ 5829300 h 5829300"/>
              <a:gd name="connsiteX6" fmla="*/ 1744148 w 8078051"/>
              <a:gd name="connsiteY6" fmla="*/ 5828822 h 5829300"/>
              <a:gd name="connsiteX7" fmla="*/ 0 w 8078051"/>
              <a:gd name="connsiteY7" fmla="*/ 582882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1" h="5829300">
                <a:moveTo>
                  <a:pt x="0" y="0"/>
                </a:moveTo>
                <a:lnTo>
                  <a:pt x="4453793" y="0"/>
                </a:lnTo>
                <a:lnTo>
                  <a:pt x="5363426" y="0"/>
                </a:lnTo>
                <a:lnTo>
                  <a:pt x="5368184" y="0"/>
                </a:lnTo>
                <a:lnTo>
                  <a:pt x="8078051" y="5829300"/>
                </a:lnTo>
                <a:lnTo>
                  <a:pt x="1743926" y="5829300"/>
                </a:lnTo>
                <a:lnTo>
                  <a:pt x="1744148" y="5828822"/>
                </a:lnTo>
                <a:lnTo>
                  <a:pt x="0" y="5828822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1">
            <a:extLst>
              <a:ext uri="{FF2B5EF4-FFF2-40B4-BE49-F238E27FC236}">
                <a16:creationId xmlns:a16="http://schemas.microsoft.com/office/drawing/2014/main" id="{8F5D1B28-3976-4367-807C-CAD629CDD83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852" y="-478"/>
            <a:ext cx="8078052" cy="6858478"/>
          </a:xfrm>
          <a:custGeom>
            <a:avLst/>
            <a:gdLst>
              <a:gd name="connsiteX0" fmla="*/ 0 w 8078052"/>
              <a:gd name="connsiteY0" fmla="*/ 0 h 6858478"/>
              <a:gd name="connsiteX1" fmla="*/ 3829872 w 8078052"/>
              <a:gd name="connsiteY1" fmla="*/ 0 h 6858478"/>
              <a:gd name="connsiteX2" fmla="*/ 4896100 w 8078052"/>
              <a:gd name="connsiteY2" fmla="*/ 0 h 6858478"/>
              <a:gd name="connsiteX3" fmla="*/ 4901677 w 8078052"/>
              <a:gd name="connsiteY3" fmla="*/ 0 h 6858478"/>
              <a:gd name="connsiteX4" fmla="*/ 8078052 w 8078052"/>
              <a:gd name="connsiteY4" fmla="*/ 6858478 h 6858478"/>
              <a:gd name="connsiteX5" fmla="*/ 653497 w 8078052"/>
              <a:gd name="connsiteY5" fmla="*/ 6858478 h 6858478"/>
              <a:gd name="connsiteX6" fmla="*/ 653757 w 8078052"/>
              <a:gd name="connsiteY6" fmla="*/ 6857916 h 6858478"/>
              <a:gd name="connsiteX7" fmla="*/ 0 w 8078052"/>
              <a:gd name="connsiteY7" fmla="*/ 6857916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2" h="6858478">
                <a:moveTo>
                  <a:pt x="0" y="0"/>
                </a:moveTo>
                <a:lnTo>
                  <a:pt x="3829872" y="0"/>
                </a:lnTo>
                <a:lnTo>
                  <a:pt x="4896100" y="0"/>
                </a:lnTo>
                <a:lnTo>
                  <a:pt x="4901677" y="0"/>
                </a:lnTo>
                <a:lnTo>
                  <a:pt x="8078052" y="6858478"/>
                </a:lnTo>
                <a:lnTo>
                  <a:pt x="653497" y="6858478"/>
                </a:lnTo>
                <a:lnTo>
                  <a:pt x="653757" y="6857916"/>
                </a:lnTo>
                <a:lnTo>
                  <a:pt x="0" y="6857916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7EA637-B0BF-48F6-979D-609A7D7E85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9693" y="928914"/>
            <a:ext cx="6775850" cy="4316550"/>
          </a:xfrm>
        </p:spPr>
        <p:txBody>
          <a:bodyPr anchor="t">
            <a:noAutofit/>
          </a:bodyPr>
          <a:lstStyle/>
          <a:p>
            <a:pPr algn="l"/>
            <a:r>
              <a:rPr lang="ru-RU" sz="3200" b="1" dirty="0">
                <a:solidFill>
                  <a:srgbClr val="FF0000"/>
                </a:solidFill>
              </a:rPr>
              <a:t>Авторы:</a:t>
            </a:r>
            <a:br>
              <a:rPr lang="ru-RU" sz="3200" b="1" dirty="0">
                <a:solidFill>
                  <a:srgbClr val="FF0000"/>
                </a:solidFill>
              </a:rPr>
            </a:br>
            <a:br>
              <a:rPr lang="ru-RU" sz="3200" b="1" dirty="0">
                <a:solidFill>
                  <a:srgbClr val="FF0000"/>
                </a:solidFill>
              </a:rPr>
            </a:br>
            <a:r>
              <a:rPr lang="ru-RU" sz="3200" b="1" dirty="0">
                <a:solidFill>
                  <a:schemeClr val="tx1">
                    <a:lumMod val="95000"/>
                  </a:schemeClr>
                </a:solidFill>
              </a:rPr>
              <a:t>Лобанова Светлана Сергеевна, </a:t>
            </a:r>
            <a:r>
              <a:rPr lang="ru-RU" sz="3200" b="1" dirty="0" err="1">
                <a:solidFill>
                  <a:schemeClr val="tx1">
                    <a:lumMod val="95000"/>
                  </a:schemeClr>
                </a:solidFill>
              </a:rPr>
              <a:t>Буйжита</a:t>
            </a:r>
            <a:r>
              <a:rPr lang="ru-RU" sz="3200" b="1" dirty="0">
                <a:solidFill>
                  <a:schemeClr val="tx1">
                    <a:lumMod val="95000"/>
                  </a:schemeClr>
                </a:solidFill>
              </a:rPr>
              <a:t> Елена Владимировна, </a:t>
            </a:r>
            <a:r>
              <a:rPr lang="ru-RU" sz="3200" b="1" dirty="0" err="1">
                <a:solidFill>
                  <a:schemeClr val="tx1">
                    <a:lumMod val="95000"/>
                  </a:schemeClr>
                </a:solidFill>
              </a:rPr>
              <a:t>Евмеева</a:t>
            </a:r>
            <a:r>
              <a:rPr lang="ru-RU" sz="3200" b="1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tx1">
                    <a:lumMod val="95000"/>
                  </a:schemeClr>
                </a:solidFill>
              </a:rPr>
              <a:t>Айшат</a:t>
            </a:r>
            <a:r>
              <a:rPr lang="ru-RU" sz="3200" b="1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tx1">
                    <a:lumMod val="95000"/>
                  </a:schemeClr>
                </a:solidFill>
              </a:rPr>
              <a:t>Курейшевна</a:t>
            </a:r>
            <a:r>
              <a:rPr lang="ru-RU" sz="3200" b="1" dirty="0">
                <a:solidFill>
                  <a:schemeClr val="tx1">
                    <a:lumMod val="95000"/>
                  </a:schemeClr>
                </a:solidFill>
              </a:rPr>
              <a:t>,</a:t>
            </a:r>
            <a:br>
              <a:rPr lang="ru-RU" sz="3200" b="1" dirty="0">
                <a:solidFill>
                  <a:schemeClr val="tx1">
                    <a:lumMod val="95000"/>
                  </a:schemeClr>
                </a:solidFill>
              </a:rPr>
            </a:br>
            <a:r>
              <a:rPr lang="ru-RU" sz="3200" b="1" dirty="0" err="1">
                <a:solidFill>
                  <a:schemeClr val="tx1">
                    <a:lumMod val="95000"/>
                  </a:schemeClr>
                </a:solidFill>
              </a:rPr>
              <a:t>Киваева</a:t>
            </a:r>
            <a:r>
              <a:rPr lang="ru-RU" sz="3200" b="1" dirty="0">
                <a:solidFill>
                  <a:schemeClr val="tx1">
                    <a:lumMod val="95000"/>
                  </a:schemeClr>
                </a:solidFill>
              </a:rPr>
              <a:t> Галина Васильевна,</a:t>
            </a:r>
            <a:br>
              <a:rPr lang="ru-RU" sz="3200" b="1" dirty="0">
                <a:solidFill>
                  <a:schemeClr val="tx1">
                    <a:lumMod val="95000"/>
                  </a:schemeClr>
                </a:solidFill>
              </a:rPr>
            </a:br>
            <a:r>
              <a:rPr lang="ru-RU" sz="3200" b="1" dirty="0">
                <a:solidFill>
                  <a:schemeClr val="tx1">
                    <a:lumMod val="95000"/>
                  </a:schemeClr>
                </a:solidFill>
              </a:rPr>
              <a:t>Рыбина Мария Сергеевна,</a:t>
            </a:r>
            <a:br>
              <a:rPr lang="ru-RU" sz="3200" b="1" dirty="0">
                <a:solidFill>
                  <a:schemeClr val="tx1">
                    <a:lumMod val="95000"/>
                  </a:schemeClr>
                </a:solidFill>
              </a:rPr>
            </a:br>
            <a:r>
              <a:rPr lang="ru-RU" sz="3200" b="1" dirty="0" err="1">
                <a:solidFill>
                  <a:schemeClr val="tx1">
                    <a:lumMod val="95000"/>
                  </a:schemeClr>
                </a:solidFill>
              </a:rPr>
              <a:t>Самускевич</a:t>
            </a:r>
            <a:r>
              <a:rPr lang="ru-RU" sz="3200" b="1" dirty="0">
                <a:solidFill>
                  <a:schemeClr val="tx1">
                    <a:lumMod val="95000"/>
                  </a:schemeClr>
                </a:solidFill>
              </a:rPr>
              <a:t> Татьяна Александровна.</a:t>
            </a:r>
            <a:br>
              <a:rPr lang="ru-RU" sz="3200" b="1" dirty="0">
                <a:solidFill>
                  <a:schemeClr val="tx1">
                    <a:lumMod val="95000"/>
                  </a:schemeClr>
                </a:solidFill>
              </a:rPr>
            </a:br>
            <a:br>
              <a:rPr lang="ru-RU" sz="3200" b="1" dirty="0">
                <a:solidFill>
                  <a:schemeClr val="tx1">
                    <a:lumMod val="95000"/>
                  </a:schemeClr>
                </a:solidFill>
              </a:rPr>
            </a:br>
            <a:br>
              <a:rPr lang="ru-RU" sz="3200" b="1" dirty="0">
                <a:solidFill>
                  <a:schemeClr val="tx1">
                    <a:lumMod val="95000"/>
                  </a:schemeClr>
                </a:solidFill>
              </a:rPr>
            </a:br>
            <a:endParaRPr lang="ru-RU" sz="3200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29442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276</Words>
  <Application>Microsoft Office PowerPoint</Application>
  <PresentationFormat>Широкоэкранный</PresentationFormat>
  <Paragraphs>45</Paragraphs>
  <Slides>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Arial Black</vt:lpstr>
      <vt:lpstr>Calibri</vt:lpstr>
      <vt:lpstr>Calibri Light</vt:lpstr>
      <vt:lpstr>Gabriola</vt:lpstr>
      <vt:lpstr>Script MT Bold</vt:lpstr>
      <vt:lpstr>Segoe Script</vt:lpstr>
      <vt:lpstr>Тема Office</vt:lpstr>
      <vt:lpstr>Методическая разработка занятия по финансовой грамотности  для обучающихся  7-8 классов</vt:lpstr>
      <vt:lpstr>Раздел 3 Содержание и методика преподавания тем  по банковским услугам и отношениям людей и банков </vt:lpstr>
      <vt:lpstr>Банки.                  Деньги.                                   Два стола. </vt:lpstr>
      <vt:lpstr>Цель: через актуализацию знаний школьников из трех образовательных областей  создать условия для мотивации и стимуляции познавательной деятельности обучающихся 7-8 классов по вопросам финансовой грамотности</vt:lpstr>
      <vt:lpstr>Презентация PowerPoint</vt:lpstr>
      <vt:lpstr>Презентация PowerPoint</vt:lpstr>
      <vt:lpstr>Авторы:  Лобанова Светлана Сергеевна, Буйжита Елена Владимировна, Евмеева Айшат Курейшевна, Киваева Галина Васильевна, Рыбина Мария Сергеевна, Самускевич Татьяна Александровна.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Методическая разработка занятия по финансовой грамотности  для обучающихся  7-8 классов</dc:title>
  <dc:creator>Светлана Лобанова</dc:creator>
  <cp:lastModifiedBy>Светлана Лобанова</cp:lastModifiedBy>
  <cp:revision>25</cp:revision>
  <dcterms:created xsi:type="dcterms:W3CDTF">2018-04-26T20:35:25Z</dcterms:created>
  <dcterms:modified xsi:type="dcterms:W3CDTF">2018-04-27T05:07:04Z</dcterms:modified>
</cp:coreProperties>
</file>