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4B949-DA08-4428-80C0-FA941F11957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69A6-51A1-4814-A292-CFDBB4D31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1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и далее используются иллюстрации, находящиеся в свободном доступе в интернет </a:t>
            </a:r>
          </a:p>
          <a:p>
            <a:r>
              <a:rPr lang="ru-RU" dirty="0"/>
              <a:t>А также иллюстрации   </a:t>
            </a:r>
            <a:r>
              <a:rPr lang="en-GB"/>
              <a:t>http://scriber.biz/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69A6-51A1-4814-A292-CFDBB4D31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2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69A6-51A1-4814-A292-CFDBB4D312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 сертификата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https://vk.com/uchilka_gala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 – самая мелкая денежная единица на Руси в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XIV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69A6-51A1-4814-A292-CFDBB4D312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21AF8-C389-4C17-AE6A-06AF3A0B5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DD341-BCFD-40F2-8A41-9EE1EF669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4602B-A623-4AEC-A5FC-C3B17DAF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71DD0-E17B-46BA-8101-BEF6CC00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F21E-3013-427C-A5CD-3BD55FF9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7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C4CFD-8FBE-47B2-9CFD-C2AB0158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41D2E1-C180-4B54-A38A-BE663C99E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35437-B1AC-43F4-9F74-CAB69356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607FE-871B-4C31-87DE-E32121AF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2997D-0033-435B-B6BA-507049C5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7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BF7920-794B-46D0-9366-AAECD05D8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2A2AEF-CCCF-4DD1-8879-0A22E186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65BE6-9F03-4500-B984-D9E0F15F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7E926-83FC-45FE-A28C-28BE16DD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156C6-2652-4437-BDC4-2B66E0BD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2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9F0C9-35EF-4325-8A2A-E9A6418C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1F934-D676-404D-ADFA-F3F0688F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9D38EF-D7B4-4429-B0CF-229D460D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08987-D655-4989-BE97-98F81D64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9D38F-67F0-4C3A-9628-590D282B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314E-74F1-4061-8BC9-6139FB48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DEA9F8-C632-42D2-A8AF-5F3C7864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CAE67-2F4F-4601-9FE7-111A2E2C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DC250-0658-4A79-BA60-66C6DBA4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25BDB-DB2A-4A48-815B-951ECFDB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5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EC9F2-48ED-4AB3-A1FD-DE148B8A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FA2D1-8FA7-41E8-BF62-61E1852F9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61AF3-C0AF-4F45-A843-B7904BCC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65971D-04F1-44A5-8399-06EFCDF7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9F1B2-44FA-4ED7-9FB4-20F08A88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55D01-DFCD-4158-AC59-4EE1B2FC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2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936AD-10CF-4885-89B0-EF1A228F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E7EC6-381A-42AF-8AF3-BDA10FACD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FDB347-FE8C-46CE-A633-B3CCBCCCB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A116F0-9714-4C87-9AEB-6C88897FF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9391C4-C535-4B67-917C-3B002FC7B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4575F-0F6E-4BC6-BDE3-89A86CA6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47C0A1-3C42-4C0B-9845-C96C3F50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A214D-03C4-499B-BC97-0F8EADE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62BF6-607E-462D-B210-0AB9A56B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DF690A-9612-45F9-BB76-AF8AE49C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1DF88F-0C64-4D94-87BB-613C6FF9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B444B-CAC2-4059-AB5B-FDE3BDA5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2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4645A1-79FF-41A5-BB7B-F092F3A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A07D97-785F-4073-9C0F-9F0307A5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0AF64D-D164-410A-BD7C-86AD1844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567F5-9FD5-49A5-90CB-821AF663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D6A5E-ED53-4CB2-BDCD-DACB1713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EE22E6-B496-4BCE-9C9D-618A0F02E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7293C9-803B-46BF-B2CD-A9CC889F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B6461-941F-4131-82BC-973DDA97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CD6F6F-9AE2-4194-9534-7E639FAD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3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ED966-AC60-4044-9C4F-0C1CBD69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C05369-4760-4509-AF05-DFBAF5409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D6B15A-53BD-48B2-BD60-D79ED96A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841F4-483C-4F27-92E8-80B87324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57BEB7-3CAA-4883-8508-D225962A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687B46-650B-4372-9236-782CAEDF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00725-2606-4E02-BF72-591033F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02D06-9511-4D84-B148-A14B1A034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50869-3040-4A4B-820B-DFC6963C4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E1AC-922F-4F8B-86BE-0BDF61A00380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B3F0A-72D8-430D-8B92-9A96BFA01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FCA12-13AA-4649-BCE7-6B6BA13C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0E08-FB5C-42F8-958B-0EE2757D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0F02F-57B2-4BEA-8C5E-FACDFD45E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566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25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A637-B0BF-48F6-979D-609A7D7E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6096000" cy="2499996"/>
          </a:xfrm>
        </p:spPr>
        <p:txBody>
          <a:bodyPr anchor="t">
            <a:normAutofit fontScale="90000"/>
          </a:bodyPr>
          <a:lstStyle/>
          <a:p>
            <a:r>
              <a:rPr lang="ru-RU" sz="5400" dirty="0"/>
              <a:t>Методическая разработка занятия по финансовой грамотности</a:t>
            </a:r>
            <a:br>
              <a:rPr lang="ru-RU" sz="5400" dirty="0"/>
            </a:br>
            <a:r>
              <a:rPr lang="ru-RU" sz="5400" dirty="0"/>
              <a:t> для обучающихся </a:t>
            </a:r>
            <a:br>
              <a:rPr lang="ru-RU" sz="5400" dirty="0"/>
            </a:br>
            <a:r>
              <a:rPr lang="ru-RU" sz="5400" dirty="0"/>
              <a:t>7-8 классов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3DCCA4-0953-47B1-9C2C-FA592F59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" y="318315"/>
            <a:ext cx="6096000" cy="1236776"/>
          </a:xfrm>
        </p:spPr>
        <p:txBody>
          <a:bodyPr anchor="b">
            <a:normAutofit/>
          </a:bodyPr>
          <a:lstStyle/>
          <a:p>
            <a:pPr algn="l"/>
            <a:r>
              <a:rPr lang="ru-RU" sz="2000" b="1" spc="0" dirty="0">
                <a:latin typeface="Arial"/>
                <a:cs typeface="Arial"/>
              </a:rPr>
              <a:t>КПК «Содержание и методика преподавания курса финансовой грамотности различным категориям обучающихся»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56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7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Объект 4">
            <a:extLst>
              <a:ext uri="{FF2B5EF4-FFF2-40B4-BE49-F238E27FC236}">
                <a16:creationId xmlns:a16="http://schemas.microsoft.com/office/drawing/2014/main" id="{B0528638-EFCE-4DE1-B5B0-E9F941EE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1" b="21221"/>
          <a:stretch/>
        </p:blipFill>
        <p:spPr>
          <a:xfrm>
            <a:off x="271908" y="232304"/>
            <a:ext cx="6709463" cy="39043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F9ED4-6459-4813-B8DB-37C2465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57482"/>
            <a:ext cx="6732887" cy="162521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highlight>
                  <a:srgbClr val="FF0000"/>
                </a:highlight>
              </a:rPr>
              <a:t>Раздел 3 Содержание и методика преподавания тем </a:t>
            </a:r>
            <a:br>
              <a:rPr lang="ru-RU" sz="3600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ru-RU" sz="3600" dirty="0">
                <a:solidFill>
                  <a:schemeClr val="bg1"/>
                </a:solidFill>
                <a:highlight>
                  <a:srgbClr val="FF0000"/>
                </a:highlight>
              </a:rPr>
              <a:t>по банковским услугам и отношениям людей и банков</a:t>
            </a:r>
            <a:b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endParaRPr lang="ru-RU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E0FA9A5B-5042-42FD-9C45-6B0C3FCB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1" y="321732"/>
            <a:ext cx="3946144" cy="5977467"/>
          </a:xfrm>
        </p:spPr>
        <p:txBody>
          <a:bodyPr anchor="ctr"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Тема занятия: </a:t>
            </a:r>
            <a: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  <a:t>Банки и их роль в жизнь людей</a:t>
            </a:r>
          </a:p>
          <a:p>
            <a:endParaRPr lang="ru-RU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Форма занятия: </a:t>
            </a:r>
            <a: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  <a:t>дидактическая игра</a:t>
            </a:r>
          </a:p>
          <a:p>
            <a:endParaRPr lang="ru-RU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Место занятия в системе образования: </a:t>
            </a:r>
            <a: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  <a:t>внеклассная деятельность/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  <a:t>внеурочная деятельность/</a:t>
            </a:r>
          </a:p>
          <a:p>
            <a:r>
              <a:rPr lang="ru-RU" dirty="0">
                <a:solidFill>
                  <a:schemeClr val="bg1"/>
                </a:solidFill>
                <a:highlight>
                  <a:srgbClr val="FF0000"/>
                </a:highlight>
              </a:rPr>
              <a:t>дополнительное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3635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605B73A3-2746-41E8-A582-BAC39739A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22526"/>
          <a:stretch/>
        </p:blipFill>
        <p:spPr>
          <a:xfrm>
            <a:off x="153745" y="-2055"/>
            <a:ext cx="12192000" cy="6855958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6B8807B-7828-4E42-86D6-939A5397D8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Объект 4">
            <a:extLst>
              <a:ext uri="{FF2B5EF4-FFF2-40B4-BE49-F238E27FC236}">
                <a16:creationId xmlns:a16="http://schemas.microsoft.com/office/drawing/2014/main" id="{B0528638-EFCE-4DE1-B5B0-E9F941EE5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" b="1"/>
          <a:stretch/>
        </p:blipFill>
        <p:spPr>
          <a:xfrm>
            <a:off x="884569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FABDCFA-4E81-41E0-9BBA-FE4EFDD8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62" y="1100609"/>
            <a:ext cx="7387862" cy="1631391"/>
          </a:xfrm>
        </p:spPr>
        <p:txBody>
          <a:bodyPr>
            <a:noAutofit/>
          </a:bodyPr>
          <a:lstStyle/>
          <a:p>
            <a:r>
              <a:rPr lang="ru-RU" b="1" dirty="0">
                <a:highlight>
                  <a:srgbClr val="FF0000"/>
                </a:highlight>
              </a:rPr>
              <a:t>Банки.</a:t>
            </a:r>
            <a:br>
              <a:rPr lang="ru-RU" b="1" dirty="0">
                <a:highlight>
                  <a:srgbClr val="FF0000"/>
                </a:highlight>
              </a:rPr>
            </a:br>
            <a:r>
              <a:rPr lang="ru-RU" b="1" dirty="0">
                <a:highlight>
                  <a:srgbClr val="FF0000"/>
                </a:highlight>
              </a:rPr>
              <a:t>                 Деньги. </a:t>
            </a:r>
            <a:br>
              <a:rPr lang="ru-RU" b="1" dirty="0">
                <a:highlight>
                  <a:srgbClr val="FF0000"/>
                </a:highlight>
              </a:rPr>
            </a:br>
            <a:r>
              <a:rPr lang="ru-RU" b="1" dirty="0">
                <a:highlight>
                  <a:srgbClr val="FF0000"/>
                </a:highlight>
              </a:rPr>
              <a:t>                                 Два стола.</a:t>
            </a:r>
            <a:br>
              <a:rPr lang="ru-RU" b="1" dirty="0">
                <a:highlight>
                  <a:srgbClr val="FF0000"/>
                </a:highlight>
              </a:rPr>
            </a:b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89CF32-1FE4-421F-A9AB-9E46CC8C4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5" y="1344070"/>
            <a:ext cx="2175188" cy="163139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3C7D35-5F58-4C4F-8234-887AD3B1B4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/>
        </p:blipFill>
        <p:spPr>
          <a:xfrm>
            <a:off x="8274268" y="335368"/>
            <a:ext cx="3697855" cy="24581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82C54E-5135-4544-9231-46FA2D951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7" y="2722269"/>
            <a:ext cx="6572948" cy="2807463"/>
          </a:xfrm>
          <a:prstGeom prst="rect">
            <a:avLst/>
          </a:prstGeom>
        </p:spPr>
      </p:pic>
      <p:pic>
        <p:nvPicPr>
          <p:cNvPr id="29" name="Объект 5">
            <a:extLst>
              <a:ext uri="{FF2B5EF4-FFF2-40B4-BE49-F238E27FC236}">
                <a16:creationId xmlns:a16="http://schemas.microsoft.com/office/drawing/2014/main" id="{34DE665D-2F84-493E-902B-C09BF6D99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" y="1339973"/>
            <a:ext cx="2175188" cy="16313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36B36F-0575-4E58-BEC5-5E7464C09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09" y="4297275"/>
            <a:ext cx="6222927" cy="26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3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0F02F-57B2-4BEA-8C5E-FACDFD45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566"/>
          <a:stretch/>
        </p:blipFill>
        <p:spPr>
          <a:xfrm>
            <a:off x="4935002" y="-116113"/>
            <a:ext cx="7373112" cy="6857999"/>
          </a:xfrm>
          <a:prstGeom prst="rect">
            <a:avLst/>
          </a:prstGeom>
        </p:spPr>
      </p:pic>
      <p:sp>
        <p:nvSpPr>
          <p:cNvPr id="25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A637-B0BF-48F6-979D-609A7D7E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693" y="928913"/>
            <a:ext cx="6046072" cy="5109029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</a:rPr>
              <a:t>Цель: </a:t>
            </a:r>
            <a:r>
              <a:rPr lang="ru-RU" sz="3600" dirty="0"/>
              <a:t>через актуализацию знаний школьников из трех образовательных областей  создать условия для мотивации и стимуляции познавательной деятельности обучающихся 7-8 классов по вопросам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5528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83FA766D-3260-4E0A-9E7F-A2C93DFF19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38">
            <a:extLst>
              <a:ext uri="{FF2B5EF4-FFF2-40B4-BE49-F238E27FC236}">
                <a16:creationId xmlns:a16="http://schemas.microsoft.com/office/drawing/2014/main" id="{5E10DA6E-C3FF-4539-BF84-4775BB7EC4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0F02F-57B2-4BEA-8C5E-FACDFD45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r="32851" b="3"/>
          <a:stretch/>
        </p:blipFill>
        <p:spPr>
          <a:xfrm>
            <a:off x="20" y="413156"/>
            <a:ext cx="3468830" cy="5169005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0C8758-9980-4307-B0EF-60F37B1B2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3" b="1259"/>
          <a:stretch/>
        </p:blipFill>
        <p:spPr>
          <a:xfrm>
            <a:off x="8967592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B435A06-5FFD-4CF8-BE06-3796EC4200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BC3ECA-9E2C-407C-8EFB-9E4DB1420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19209"/>
          <a:stretch/>
        </p:blipFill>
        <p:spPr>
          <a:xfrm>
            <a:off x="4518135" y="10"/>
            <a:ext cx="2966506" cy="2744882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9DC993F3-9330-4CA0-90FE-0C49E560B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605" y="2744892"/>
            <a:ext cx="8396736" cy="3862844"/>
          </a:xfrm>
        </p:spPr>
        <p:txBody>
          <a:bodyPr anchor="b">
            <a:noAutofit/>
          </a:bodyPr>
          <a:lstStyle/>
          <a:p>
            <a:pPr algn="l"/>
            <a:endParaRPr lang="ru-RU" sz="2000" dirty="0"/>
          </a:p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Правила игры</a:t>
            </a:r>
          </a:p>
          <a:p>
            <a:pPr algn="l"/>
            <a:r>
              <a:rPr lang="ru-RU" dirty="0"/>
              <a:t>            Каждая команда по очереди выбирает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категорию  </a:t>
            </a:r>
            <a:r>
              <a:rPr lang="ru-RU" dirty="0"/>
              <a:t>из предложенных форматом </a:t>
            </a:r>
          </a:p>
          <a:p>
            <a:r>
              <a:rPr lang="ru-RU" dirty="0"/>
              <a:t>и достоинство вопроса  </a:t>
            </a:r>
            <a:r>
              <a:rPr lang="ru-RU" b="1" dirty="0"/>
              <a:t>(от 1 до 5 баллов):</a:t>
            </a:r>
          </a:p>
          <a:p>
            <a:pPr algn="l"/>
            <a:r>
              <a:rPr lang="ru-RU" dirty="0"/>
              <a:t>             </a:t>
            </a:r>
            <a:r>
              <a:rPr lang="ru-RU" b="1" dirty="0">
                <a:solidFill>
                  <a:srgbClr val="C00000"/>
                </a:solidFill>
              </a:rPr>
              <a:t>Математика, Биология, История, Экономика, Право</a:t>
            </a:r>
            <a:r>
              <a:rPr lang="ru-RU" dirty="0"/>
              <a:t>. </a:t>
            </a:r>
          </a:p>
          <a:p>
            <a:pPr algn="l"/>
            <a:r>
              <a:rPr lang="ru-RU" dirty="0"/>
              <a:t> Каждой команде дается 30 секунд на обсуждение. В случае неправильного ответа, право отвечать переходит к команде соперников. </a:t>
            </a:r>
          </a:p>
          <a:p>
            <a:r>
              <a:rPr lang="ru-RU" dirty="0"/>
              <a:t>Формат игры схож с телевизионной игрой  «Своя игра»</a:t>
            </a:r>
          </a:p>
        </p:txBody>
      </p:sp>
    </p:spTree>
    <p:extLst>
      <p:ext uri="{BB962C8B-B14F-4D97-AF65-F5344CB8AC3E}">
        <p14:creationId xmlns:p14="http://schemas.microsoft.com/office/powerpoint/2010/main" val="273173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Рисунок 2101">
            <a:extLst>
              <a:ext uri="{FF2B5EF4-FFF2-40B4-BE49-F238E27FC236}">
                <a16:creationId xmlns:a16="http://schemas.microsoft.com/office/drawing/2014/main" id="{E646C5E9-9B17-4004-AFB9-8860A84F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974">
            <a:off x="3278773" y="4190098"/>
            <a:ext cx="3779169" cy="2449757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9DC993F3-9330-4CA0-90FE-0C49E560B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474" y="176213"/>
            <a:ext cx="5181745" cy="6436405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Подведение итогов и награждение</a:t>
            </a:r>
          </a:p>
          <a:p>
            <a:r>
              <a:rPr lang="ru-RU" sz="2600" dirty="0"/>
              <a:t>Накопленные баллы подсчитываются каждой командой. Определяются победители. </a:t>
            </a:r>
          </a:p>
          <a:p>
            <a:r>
              <a:rPr lang="ru-RU" sz="2600" dirty="0"/>
              <a:t>По условиям игры, </a:t>
            </a:r>
            <a:r>
              <a:rPr lang="ru-RU" sz="2600" b="1" dirty="0">
                <a:solidFill>
                  <a:srgbClr val="FF0000"/>
                </a:solidFill>
              </a:rPr>
              <a:t>каждый балл превращается в «бел» </a:t>
            </a:r>
          </a:p>
          <a:p>
            <a:r>
              <a:rPr lang="ru-RU" sz="2600" dirty="0"/>
              <a:t>Каждая команда получает возможность использовать полученные деньги </a:t>
            </a:r>
            <a:r>
              <a:rPr lang="ru-RU" sz="2600" dirty="0">
                <a:solidFill>
                  <a:srgbClr val="FF0000"/>
                </a:solidFill>
              </a:rPr>
              <a:t>на покупку</a:t>
            </a:r>
            <a:r>
              <a:rPr lang="ru-RU" sz="2600" dirty="0"/>
              <a:t>: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сертификатов </a:t>
            </a:r>
          </a:p>
          <a:p>
            <a:pPr lvl="0"/>
            <a:r>
              <a:rPr lang="ru-RU" sz="2800" b="1" dirty="0">
                <a:solidFill>
                  <a:srgbClr val="800000"/>
                </a:solidFill>
              </a:rPr>
              <a:t>«</a:t>
            </a:r>
            <a:r>
              <a:rPr lang="ru-RU" sz="2800" b="1" dirty="0" err="1">
                <a:solidFill>
                  <a:srgbClr val="800000"/>
                </a:solidFill>
              </a:rPr>
              <a:t>Антидвойка</a:t>
            </a:r>
            <a:r>
              <a:rPr lang="ru-RU" sz="2800" b="1" dirty="0">
                <a:solidFill>
                  <a:srgbClr val="800000"/>
                </a:solidFill>
              </a:rPr>
              <a:t> по ________» 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Стоимость сертификата 1000 белов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800000"/>
                </a:solidFill>
              </a:rPr>
              <a:t> «Пятерка по ________» 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Стоимость сертификата 1500 белов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31D0D-C9C0-49A0-9DAD-1C9C111E7CB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1588"/>
            <a:ext cx="6369050" cy="3321050"/>
            <a:chOff x="108842175" y="108810552"/>
            <a:chExt cx="2686050" cy="2743200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F0D07A3-7863-4DD9-8085-0B70B452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61757" y="108810552"/>
              <a:ext cx="866468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C513DB6-13AD-4B6A-A6C0-B861541EE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1846" y="108810552"/>
              <a:ext cx="389911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6CCCC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4E989F1-B6EC-4058-9AF1-144590A3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2175" y="108810552"/>
              <a:ext cx="1429671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99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0500147C-C1FB-42CF-B1DB-2619011A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" y="112713"/>
            <a:ext cx="6327175" cy="3422650"/>
          </a:xfrm>
          <a:prstGeom prst="rect">
            <a:avLst/>
          </a:prstGeom>
          <a:noFill/>
          <a:ln w="57150" algn="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B69B3C3-A8D7-4D56-BF35-EF736FD3F163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176213"/>
            <a:ext cx="5486400" cy="546100"/>
            <a:chOff x="107442000" y="108966000"/>
            <a:chExt cx="5486400" cy="457200"/>
          </a:xfrm>
        </p:grpSpPr>
        <p:sp>
          <p:nvSpPr>
            <p:cNvPr id="14" name="Rectangle 12" hidden="1">
              <a:extLst>
                <a:ext uri="{FF2B5EF4-FFF2-40B4-BE49-F238E27FC236}">
                  <a16:creationId xmlns:a16="http://schemas.microsoft.com/office/drawing/2014/main" id="{12F5A986-846C-494F-88E0-CAA36E95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42000" y="108966000"/>
              <a:ext cx="54864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1AAE844-DB87-41F3-AC88-BE2D16E9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42000" y="108966000"/>
              <a:ext cx="5486400" cy="457200"/>
            </a:xfrm>
            <a:prstGeom prst="rect">
              <a:avLst/>
            </a:prstGeom>
            <a:gradFill rotWithShape="1">
              <a:gsLst>
                <a:gs pos="0">
                  <a:srgbClr val="B3666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64B9CD5-EDFE-4947-93BD-FB327D61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75814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83BD38C8-D346-4F19-893D-6BF913F0A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43442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CECF3784-CAB4-4503-82B3-AE71E64C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11070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D04B93F2-BAD5-410B-86A0-63830B4F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8698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1ED5E17E-E93F-4F85-9423-8E583647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46326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0212311D-C28F-4EC5-B69E-6A155FCC1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13954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C638920E-2E23-460B-82FA-44B0C99B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81582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DB559939-8287-4DA7-AFE7-6BE9D592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9210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8CCF4DC-84D4-4F1F-9534-3FC57802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16838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F6D4E660-9E4C-4967-B878-E0189BDF1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84466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166C98ED-4DBB-4FBF-82A6-7E2946B13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2094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78946976-269E-4482-8C54-80038137C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9722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A48E997D-C177-425F-833D-87D833B91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87350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39BA6D-F11E-41F5-BB23-26DFE8B8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4978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D9AF67E-2534-4BB1-8C96-D8FE3266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22606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61260DE-5A2C-46E1-AE5C-0349BB44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90234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F15B9405-0B43-4475-8E5D-B0F19C48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57862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8C83F6CF-C04E-431B-81CB-604F2649B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25490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5E00D73E-17AD-486A-9C32-135E583E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93118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086EE51A-2917-4A77-8461-CAB097231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60746" y="108966000"/>
              <a:ext cx="133814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Rectangle 34">
            <a:extLst>
              <a:ext uri="{FF2B5EF4-FFF2-40B4-BE49-F238E27FC236}">
                <a16:creationId xmlns:a16="http://schemas.microsoft.com/office/drawing/2014/main" id="{73417BB2-CB6A-4903-B236-836EFCB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371475"/>
            <a:ext cx="3789363" cy="800100"/>
          </a:xfrm>
          <a:prstGeom prst="rect">
            <a:avLst/>
          </a:prstGeom>
          <a:solidFill>
            <a:srgbClr val="FFFFFF"/>
          </a:solidFill>
          <a:ln w="508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192B4E95-1D88-4C7F-926E-EA74D443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92100"/>
            <a:ext cx="35433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Script MT Bold" panose="03040602040607080904" pitchFamily="66" charset="0"/>
              </a:rPr>
              <a:t>Антидвойка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3C12AE12-7ECD-43DD-9F3A-1DE084C8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179513"/>
            <a:ext cx="5160962" cy="944562"/>
          </a:xfrm>
          <a:prstGeom prst="rect">
            <a:avLst/>
          </a:prstGeom>
          <a:gradFill rotWithShape="0">
            <a:gsLst>
              <a:gs pos="0">
                <a:srgbClr val="FFFFFF">
                  <a:alpha val="28999"/>
                </a:srgbClr>
              </a:gs>
              <a:gs pos="100000">
                <a:srgbClr val="FFFFFF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Этот сертификат дает право  на не выставление любой отметки по _________________________________________________________________________, или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увеличение оценки на 1 балл.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88434F40-BB8F-4E26-B76B-5BF0FA2242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325" y="2201863"/>
            <a:ext cx="5507038" cy="25400"/>
          </a:xfrm>
          <a:prstGeom prst="line">
            <a:avLst/>
          </a:prstGeom>
          <a:noFill/>
          <a:ln w="3175" algn="ctr">
            <a:solidFill>
              <a:srgbClr val="6619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38" hidden="1">
            <a:extLst>
              <a:ext uri="{FF2B5EF4-FFF2-40B4-BE49-F238E27FC236}">
                <a16:creationId xmlns:a16="http://schemas.microsoft.com/office/drawing/2014/main" id="{70793344-7CB2-4675-8EC2-6C5D4E61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00275"/>
            <a:ext cx="114617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7" name="Picture 39" descr="DD01630_">
            <a:extLst>
              <a:ext uri="{FF2B5EF4-FFF2-40B4-BE49-F238E27FC236}">
                <a16:creationId xmlns:a16="http://schemas.microsoft.com/office/drawing/2014/main" id="{0AD1A7E4-DD3D-40DF-AAAB-0880B2B0F1A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260600"/>
            <a:ext cx="3778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" name="Text Box 40">
            <a:extLst>
              <a:ext uri="{FF2B5EF4-FFF2-40B4-BE49-F238E27FC236}">
                <a16:creationId xmlns:a16="http://schemas.microsoft.com/office/drawing/2014/main" id="{05BA0D7E-B0FC-4057-B441-3074BFFB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528888"/>
            <a:ext cx="11461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WordArt 41">
            <a:extLst>
              <a:ext uri="{FF2B5EF4-FFF2-40B4-BE49-F238E27FC236}">
                <a16:creationId xmlns:a16="http://schemas.microsoft.com/office/drawing/2014/main" id="{FE77BA1F-8CE3-4CCC-A06B-80485B09E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5413" y="2317750"/>
            <a:ext cx="3227387" cy="725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-180" dirty="0">
                <a:ln w="15875">
                  <a:solidFill>
                    <a:srgbClr val="661900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Segoe Script" panose="030B0504020000000003" pitchFamily="66" charset="0"/>
              </a:rPr>
              <a:t>Фамилия учителя</a:t>
            </a:r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2EAFD872-733C-4179-B11D-D0A36B0E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88"/>
            <a:ext cx="6369050" cy="3321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42B2FE9A-8EF5-4655-9406-91690A80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554288"/>
            <a:ext cx="10906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WordArt 44">
            <a:extLst>
              <a:ext uri="{FF2B5EF4-FFF2-40B4-BE49-F238E27FC236}">
                <a16:creationId xmlns:a16="http://schemas.microsoft.com/office/drawing/2014/main" id="{4517FAE9-AD2B-47D8-82B1-667CBA72DB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325" y="2574925"/>
            <a:ext cx="1076325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200" b="1" kern="10" spc="0" dirty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 название </a:t>
            </a:r>
          </a:p>
          <a:p>
            <a:pPr algn="ctr" rtl="0">
              <a:buNone/>
            </a:pPr>
            <a:r>
              <a:rPr lang="ru-RU" sz="1200" b="1" kern="10" spc="0" dirty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и номер школы</a:t>
            </a:r>
          </a:p>
        </p:txBody>
      </p:sp>
      <p:pic>
        <p:nvPicPr>
          <p:cNvPr id="86" name="Объект 5">
            <a:extLst>
              <a:ext uri="{FF2B5EF4-FFF2-40B4-BE49-F238E27FC236}">
                <a16:creationId xmlns:a16="http://schemas.microsoft.com/office/drawing/2014/main" id="{9062DE07-448D-47E7-A975-1BF9A53B4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4" y="282576"/>
            <a:ext cx="1333500" cy="1000125"/>
          </a:xfrm>
          <a:prstGeom prst="rect">
            <a:avLst/>
          </a:prstGeom>
        </p:spPr>
      </p:pic>
      <p:pic>
        <p:nvPicPr>
          <p:cNvPr id="2104" name="Рисунок 2103">
            <a:extLst>
              <a:ext uri="{FF2B5EF4-FFF2-40B4-BE49-F238E27FC236}">
                <a16:creationId xmlns:a16="http://schemas.microsoft.com/office/drawing/2014/main" id="{22238345-79D4-419C-8C36-633E4D442E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7608"/>
          <a:stretch/>
        </p:blipFill>
        <p:spPr>
          <a:xfrm>
            <a:off x="32546" y="3581400"/>
            <a:ext cx="3659693" cy="33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0F02F-57B2-4BEA-8C5E-FACDFD45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566"/>
          <a:stretch/>
        </p:blipFill>
        <p:spPr>
          <a:xfrm>
            <a:off x="4818888" y="-116592"/>
            <a:ext cx="7373112" cy="6857999"/>
          </a:xfrm>
          <a:prstGeom prst="rect">
            <a:avLst/>
          </a:prstGeom>
        </p:spPr>
      </p:pic>
      <p:sp>
        <p:nvSpPr>
          <p:cNvPr id="25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A637-B0BF-48F6-979D-609A7D7E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693" y="928914"/>
            <a:ext cx="6775850" cy="4316550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Авторы: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Лобанова Светлана Сергеевна, </a:t>
            </a: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Буйжита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 Елена Владимировна, </a:t>
            </a: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Евмеева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Айшат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Курейшевна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,</a:t>
            </a: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Киваева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 Галина Васильевна,</a:t>
            </a: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Рыбина Мария Сергеевна,</a:t>
            </a: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</a:rPr>
              <a:t>Самускевич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 Татьяна Александровна.</a:t>
            </a: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br>
              <a:rPr lang="ru-RU" sz="3200" b="1" dirty="0">
                <a:solidFill>
                  <a:schemeClr val="tx1">
                    <a:lumMod val="95000"/>
                  </a:schemeClr>
                </a:solidFill>
              </a:rPr>
            </a:b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4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276</Words>
  <Application>Microsoft Office PowerPoint</Application>
  <PresentationFormat>Широкоэкранный</PresentationFormat>
  <Paragraphs>45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Gabriola</vt:lpstr>
      <vt:lpstr>Script MT Bold</vt:lpstr>
      <vt:lpstr>Segoe Script</vt:lpstr>
      <vt:lpstr>Тема Office</vt:lpstr>
      <vt:lpstr>Методическая разработка занятия по финансовой грамотности  для обучающихся  7-8 классов</vt:lpstr>
      <vt:lpstr>Раздел 3 Содержание и методика преподавания тем  по банковским услугам и отношениям людей и банков </vt:lpstr>
      <vt:lpstr>Банки.                  Деньги.                                   Два стола. </vt:lpstr>
      <vt:lpstr>Цель: через актуализацию знаний школьников из трех образовательных областей  создать условия для мотивации и стимуляции познавательной деятельности обучающихся 7-8 классов по вопросам финансовой грамотности</vt:lpstr>
      <vt:lpstr>Презентация PowerPoint</vt:lpstr>
      <vt:lpstr>Презентация PowerPoint</vt:lpstr>
      <vt:lpstr>Авторы:  Лобанова Светлана Сергеевна, Буйжита Елена Владимировна, Евмеева Айшат Курейшевна, Киваева Галина Васильевна, Рыбина Мария Сергеевна, Самускевич Татьяна Александровна.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занятия по финансовой грамотности  для обучающихся  7-8 классов</dc:title>
  <dc:creator>Светлана Лобанова</dc:creator>
  <cp:lastModifiedBy>Светлана Лобанова</cp:lastModifiedBy>
  <cp:revision>25</cp:revision>
  <dcterms:created xsi:type="dcterms:W3CDTF">2018-04-26T20:35:25Z</dcterms:created>
  <dcterms:modified xsi:type="dcterms:W3CDTF">2018-04-27T05:07:04Z</dcterms:modified>
</cp:coreProperties>
</file>